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9" r:id="rId6"/>
    <p:sldId id="259" r:id="rId7"/>
    <p:sldId id="270" r:id="rId8"/>
    <p:sldId id="261" r:id="rId9"/>
    <p:sldId id="262" r:id="rId10"/>
    <p:sldId id="263" r:id="rId11"/>
    <p:sldId id="264" r:id="rId12"/>
    <p:sldId id="268" r:id="rId13"/>
    <p:sldId id="267" r:id="rId14"/>
    <p:sldId id="266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try Whitehurst" userId="56bb7dd6-5e65-4214-9f69-aa7a57009bd6" providerId="ADAL" clId="{FB1D0F3E-C34A-4F0D-96E7-A786684CBD1E}"/>
    <pc:docChg chg="custSel modSld">
      <pc:chgData name="Jentry Whitehurst" userId="56bb7dd6-5e65-4214-9f69-aa7a57009bd6" providerId="ADAL" clId="{FB1D0F3E-C34A-4F0D-96E7-A786684CBD1E}" dt="2025-06-02T17:50:57.078" v="24" actId="20577"/>
      <pc:docMkLst>
        <pc:docMk/>
      </pc:docMkLst>
      <pc:sldChg chg="modSp mod">
        <pc:chgData name="Jentry Whitehurst" userId="56bb7dd6-5e65-4214-9f69-aa7a57009bd6" providerId="ADAL" clId="{FB1D0F3E-C34A-4F0D-96E7-A786684CBD1E}" dt="2025-06-02T17:50:57.078" v="24" actId="20577"/>
        <pc:sldMkLst>
          <pc:docMk/>
          <pc:sldMk cId="0" sldId="261"/>
        </pc:sldMkLst>
        <pc:spChg chg="mod">
          <ac:chgData name="Jentry Whitehurst" userId="56bb7dd6-5e65-4214-9f69-aa7a57009bd6" providerId="ADAL" clId="{FB1D0F3E-C34A-4F0D-96E7-A786684CBD1E}" dt="2025-06-02T17:50:57.078" v="24" actId="20577"/>
          <ac:spMkLst>
            <pc:docMk/>
            <pc:sldMk cId="0" sldId="261"/>
            <ac:spMk id="2" creationId="{00000000-0000-0000-0000-000000000000}"/>
          </ac:spMkLst>
        </pc:spChg>
      </pc:sldChg>
      <pc:sldChg chg="modSp mod">
        <pc:chgData name="Jentry Whitehurst" userId="56bb7dd6-5e65-4214-9f69-aa7a57009bd6" providerId="ADAL" clId="{FB1D0F3E-C34A-4F0D-96E7-A786684CBD1E}" dt="2025-05-22T01:41:30.473" v="22" actId="20577"/>
        <pc:sldMkLst>
          <pc:docMk/>
          <pc:sldMk cId="0" sldId="262"/>
        </pc:sldMkLst>
        <pc:spChg chg="mod">
          <ac:chgData name="Jentry Whitehurst" userId="56bb7dd6-5e65-4214-9f69-aa7a57009bd6" providerId="ADAL" clId="{FB1D0F3E-C34A-4F0D-96E7-A786684CBD1E}" dt="2025-05-22T01:41:30.473" v="22" actId="20577"/>
          <ac:spMkLst>
            <pc:docMk/>
            <pc:sldMk cId="0" sldId="262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5E8BF-60BA-0A45-9E46-2E5882B57DB7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FD344-9E00-2F4D-9289-6845EBE15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2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FD344-9E00-2F4D-9289-6845EBE154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B2B2A861-9F3E-E444-89DC-228182EC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64414-F3B4-DD4F-8476-EF5EC6BA5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680" y="2443163"/>
            <a:ext cx="6664960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C6DEF-CF20-C14B-A074-D91540A3A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680" y="4892358"/>
            <a:ext cx="666496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EDE772-9776-274A-A639-CBCEE748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61425" y="5672138"/>
            <a:ext cx="27432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CD855B6-E080-6949-A635-1DAAD6ABD799}" type="datetime1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20A3F3-F01C-3441-BB0B-5E38EE90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4563" y="5692775"/>
            <a:ext cx="77962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5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A36068C5-8D07-B84D-9FB2-B191E3F6F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3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B7391-7EDB-3E4C-BB31-EC223BD6C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F6549B-8102-0D43-8F6F-9ED235A8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2F5F0D8-B108-0B4A-A9B4-093878DE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85B83-1591-1D4E-BFA0-52467DD24952}" type="datetime1">
              <a:rPr lang="en-US" smtClean="0"/>
              <a:t>6/2/2025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B06A76-DE57-8545-A519-2F1522D4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70D1B2-2069-0F40-87DD-E7A419D4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4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DAD2C007-1E30-C04F-81A5-FEC7A773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3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463C16-F1CF-C040-9E86-4F8AA60C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365125"/>
            <a:ext cx="9888538" cy="132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E7CF7-AD91-5140-BE2E-16B2BA0C7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55DC7-3F2E-F34F-AAA8-5B4FFF62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B6939C-6C8B-5440-B4C5-F324D6BF1547}" type="datetime1">
              <a:rPr lang="en-US" smtClean="0"/>
              <a:t>6/2/2025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25D282-C80E-B045-936D-FA112078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EFA26C-B05C-0B43-B209-6CF9EA69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FAAE855-F2FA-F042-99E8-E8ED556E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3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CBF1D-40D2-F74D-BE86-E4A057737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DE7738C-3E79-9347-8B73-FE92EB29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9A163AC-90AA-F64F-B856-9501967B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FE6273-3DD5-2742-8BCE-32B0D9429AF0}" type="datetime1">
              <a:rPr lang="en-US" smtClean="0"/>
              <a:t>6/2/2025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056FC3-B02F-8841-81D6-1F220852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FAE394F-F196-F84C-ABE6-BE510CD6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4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5FAD8CA-55F6-BB45-AC62-D47D4048B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838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8CB80-77C7-6A44-ACF2-94D0A8957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622" y="4589463"/>
            <a:ext cx="102868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DE77D0-C04D-834C-B7DE-C8C23150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67A5830-3875-C044-888A-96D7E380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E9CAE-C09A-DB4A-8FE9-33E22B057C95}" type="datetime1">
              <a:rPr lang="en-US" smtClean="0"/>
              <a:t>6/2/2025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4DDEF1F-298C-584C-833C-B8445FF2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1949DC-6929-BF43-8823-5F5755DB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01600" y="3941762"/>
            <a:ext cx="779463" cy="365125"/>
          </a:xfrm>
        </p:spPr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6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B38B999F-D2DD-8845-8B7C-EDF51E6F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3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CD66E-FDF3-8845-A7FF-9E6BFF246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297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2932D-8185-E44D-8347-B9AEDB8F7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697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942E10-982A-CF4D-928F-DA89CCB0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F6B0D2-AFAD-D645-9971-C161C579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4BB4E-11B9-8C46-91FD-C563D8D9407B}" type="datetime1">
              <a:rPr lang="en-US" smtClean="0"/>
              <a:t>6/2/2025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A3BFD6C-B8DC-5948-9E60-BF12ADD34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B35F35-28DD-C24E-9849-C43BECCB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F73AD5FC-CB3B-4241-A788-AA9B8416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3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0DF4-543C-744F-971E-E3A2B4CE8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62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F5019-3B01-7D4A-86E2-051A6C00B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062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4D4C4-7F6E-104B-8149-FC42861A0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303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116632-08A4-8442-8CF5-25178F686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303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33C6DA4-5C37-F448-981A-D3CE6952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A7E5FEF-48CB-CD43-8976-5BB348E3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0183A5-D647-3440-B06B-89E340C79CFD}" type="datetime1">
              <a:rPr lang="en-US" smtClean="0"/>
              <a:t>6/2/2025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47EEBAA-703B-4C43-BD0B-BAF1C26D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0AD0B9E-28F3-5140-8669-FBB98FD6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3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2F02F058-26B6-D94B-874A-60036654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3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291C805-0B70-3246-8763-FED41BE2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37B27E-0B05-6C41-9DCF-93E32A78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FAA0A0-693F-934F-86A7-093AF3D80EC0}" type="datetime1">
              <a:rPr lang="en-US" smtClean="0"/>
              <a:t>6/2/2025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54D1AAB-6E98-6946-9CE0-3A2E84D2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FB3A74-DD5D-D44B-A55F-2EA694DD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3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99047EE9-7701-9C46-8FCD-EE4FA0A6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35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FCC54D5-C1A5-F145-91C5-9A289120EBAB}"/>
              </a:ext>
            </a:extLst>
          </p:cNvPr>
          <p:cNvSpPr txBox="1">
            <a:spLocks/>
          </p:cNvSpPr>
          <p:nvPr/>
        </p:nvSpPr>
        <p:spPr>
          <a:xfrm>
            <a:off x="-2078038" y="769938"/>
            <a:ext cx="2744788" cy="9302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A0C1A8A-BAF3-D44B-A7FE-1FF4BDF5B681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641D0C-68A4-694A-9B6D-BDECAAA7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209CC7-C8A7-D443-B8E5-D88858172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D6A5D0-1A05-094E-AB21-95AF6D87D375}" type="datetime1">
              <a:rPr lang="en-US" smtClean="0"/>
              <a:t>6/2/2025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A3EEBB-33BF-9A42-AEB4-9FABE069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13F7F7-DE1A-2F43-97EA-F877CA6C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C771B7A9-8154-E943-9E74-24C8A3D0C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98538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9DF8B-55B0-3841-B629-F80C8640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966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E5CD4-C10A-6746-A6AB-4B04F0F14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2785" y="199561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1483B55-A432-3C4E-82BA-CF979955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3295226-3747-5740-808F-B31252F6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E0F592-7445-B548-9909-7ECB4644F3C5}" type="datetime1">
              <a:rPr lang="en-US" smtClean="0"/>
              <a:t>6/2/2025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1B47CD-5588-924D-A5F8-13898A45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6966DA7-633E-6B41-BB58-5B2251C6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BBB62990-B578-9D44-9F14-BF4FEB3A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057275"/>
            <a:ext cx="1066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B1C40-A958-614B-87D2-CBC87D982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8097" y="111099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29124-96E8-744E-A761-B5D20BE7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062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A489E9-6258-4846-A95F-D074A909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885FDC-7BF0-4E43-A3E3-7B664E58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4461F4-BFAD-4344-BFD0-13C89FC97BBF}" type="datetime1">
              <a:rPr lang="en-US" smtClean="0"/>
              <a:t>6/2/2025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BF6414D-76DA-9A4F-9A0E-3C650090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1E866B-97E9-AE4F-AC2B-F6474A87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01600" y="1157062"/>
            <a:ext cx="779463" cy="365125"/>
          </a:xfrm>
        </p:spPr>
        <p:txBody>
          <a:bodyPr/>
          <a:lstStyle/>
          <a:p>
            <a:pPr>
              <a:defRPr/>
            </a:pPr>
            <a:fld id="{0E2D3834-01B5-6840-B44B-B8096FC6C7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3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A58BB039-5974-714F-B1D9-214263DE9B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7750" y="365125"/>
            <a:ext cx="9888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CDF40-3852-6343-A319-9DA0A82E9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45350" y="6356350"/>
            <a:ext cx="1150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A495A5-8EBE-BE4C-A5E2-21FDBFC33644}" type="datetime1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701E8-2926-A046-ABF4-B4A228996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450" y="6356350"/>
            <a:ext cx="601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9A7DB5-363B-2647-AD38-8F28553CB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1600" y="765175"/>
            <a:ext cx="779463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0E2D3834-01B5-6840-B44B-B8096FC6C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4E635-B398-2444-A0D8-633070E804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20682" y="5883994"/>
            <a:ext cx="1333500" cy="787400"/>
          </a:xfrm>
          <a:prstGeom prst="rect">
            <a:avLst/>
          </a:prstGeom>
        </p:spPr>
      </p:pic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E946333-AFC0-7044-A601-02BF51ED7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0450" y="1825625"/>
            <a:ext cx="98758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FF9013"/>
        </a:buClr>
        <a:buSzPct val="70000"/>
        <a:buFont typeface=".Lucida Grande UI Regular"/>
        <a:buChar char="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tx2"/>
        </a:buClr>
        <a:buSzPct val="140000"/>
        <a:buFont typeface="System Font Regular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0BD0D9"/>
        </a:buClr>
        <a:buSzPct val="120000"/>
        <a:buFont typeface="System Font Regular"/>
        <a:buChar char="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7F7F7F"/>
        </a:buClr>
        <a:buFont typeface="System Font Regular"/>
        <a:buChar char="▸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System Font Regular"/>
        <a:buChar char="▸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youngtaxnetwork@tei.or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95EA6CAA-1EFC-5A4C-812C-67EC3B08A2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59363" y="2043113"/>
            <a:ext cx="6665912" cy="2387600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3rd Annual International Tax Student Case Competition</a:t>
            </a: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4" name="Subtitle 2">
            <a:extLst>
              <a:ext uri="{FF2B5EF4-FFF2-40B4-BE49-F238E27FC236}">
                <a16:creationId xmlns:a16="http://schemas.microsoft.com/office/drawing/2014/main" id="{E6F1BAFF-BC99-5444-9685-51975A7B33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59363" y="4530725"/>
            <a:ext cx="6665912" cy="16557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August 14–16, 2025 | Montreal, Canada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Presented by: Tax Executives Institute (TEI)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0450" y="1825625"/>
            <a:ext cx="11131550" cy="4351338"/>
          </a:xfrm>
        </p:spPr>
        <p:txBody>
          <a:bodyPr/>
          <a:lstStyle/>
          <a:p>
            <a:pPr marL="0" indent="0">
              <a:buNone/>
            </a:pPr>
            <a:endParaRPr lang="en-US" sz="2000"/>
          </a:p>
          <a:p>
            <a:r>
              <a:rPr lang="en-US">
                <a:latin typeface="Arial"/>
                <a:cs typeface="Arial"/>
              </a:rPr>
              <a:t> Main Contact: </a:t>
            </a:r>
          </a:p>
          <a:p>
            <a:pPr lvl="1"/>
            <a:r>
              <a:rPr lang="en-US">
                <a:latin typeface="Arial"/>
                <a:cs typeface="Arial"/>
              </a:rPr>
              <a:t>Jentry Whitehurst – </a:t>
            </a:r>
            <a:r>
              <a:rPr lang="en-US">
                <a:latin typeface="Arial"/>
                <a:cs typeface="Arial"/>
                <a:hlinkClick r:id="rId2"/>
              </a:rPr>
              <a:t>youngtaxnetwork@tei.org</a:t>
            </a:r>
            <a:endParaRPr lang="en-US"/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/>
              <a:t> Social Media:</a:t>
            </a:r>
          </a:p>
          <a:p>
            <a:pPr lvl="1"/>
            <a:r>
              <a:rPr lang="en-US"/>
              <a:t>Instagram: @taxexecutivesinstitute</a:t>
            </a:r>
          </a:p>
          <a:p>
            <a:pPr lvl="1"/>
            <a:r>
              <a:rPr lang="en-US"/>
              <a:t>LinkedIn: Tax Executives Institute</a:t>
            </a:r>
          </a:p>
          <a:p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&amp; Further Information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CDECF-B675-6FD2-6997-FB7E8ADF19F2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Questions &amp; Answers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Q&amp;A 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C95CD-FADE-AB62-66B0-29DBF23C0F2F}"/>
              </a:ext>
            </a:extLst>
          </p:cNvPr>
          <p:cNvSpPr txBox="1"/>
          <p:nvPr/>
        </p:nvSpPr>
        <p:spPr>
          <a:xfrm>
            <a:off x="9006" y="64882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94E9609-1EE3-927D-D12A-A5335E73A609}"/>
              </a:ext>
            </a:extLst>
          </p:cNvPr>
          <p:cNvSpPr txBox="1">
            <a:spLocks/>
          </p:cNvSpPr>
          <p:nvPr/>
        </p:nvSpPr>
        <p:spPr bwMode="auto">
          <a:xfrm>
            <a:off x="7258050" y="5534025"/>
            <a:ext cx="98885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9C6D8-5355-9564-0C8C-A9DE17B6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EEF753-E499-D7FE-CE8E-5BF6EC1EE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42" y="1718163"/>
            <a:ext cx="9875838" cy="435133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About TEI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Welcome Participating Universities</a:t>
            </a:r>
          </a:p>
          <a:p>
            <a:r>
              <a:rPr lang="en-US">
                <a:latin typeface="Arial"/>
                <a:cs typeface="Arial"/>
              </a:rPr>
              <a:t>Competition Overview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Event Schedule</a:t>
            </a:r>
          </a:p>
          <a:p>
            <a:r>
              <a:rPr lang="en-US">
                <a:latin typeface="Arial"/>
                <a:cs typeface="Arial"/>
              </a:rPr>
              <a:t>Team Composition &amp; Mentorship </a:t>
            </a:r>
          </a:p>
          <a:p>
            <a:r>
              <a:rPr lang="en-US">
                <a:latin typeface="Arial"/>
                <a:cs typeface="Arial"/>
              </a:rPr>
              <a:t>Travel and Accommodations 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What's Next 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Contact &amp; Further Information</a:t>
            </a:r>
          </a:p>
          <a:p>
            <a:r>
              <a:rPr lang="en-US"/>
              <a:t>Q&amp;A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47BBD7-FDB2-6032-B956-4A7A918B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05FE4-7220-FC03-12F6-7696EF811388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9811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Tax Executives Institute (TEI) is a member-based organization dedicated to the professional needs of the in-house tax community worldwide.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Mission: Educate, network, and advocate on all aspects of business taxation.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Global Presence: Chapters and members across North America and internationally.</a:t>
            </a:r>
          </a:p>
          <a:p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About TEI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4BE29-7A71-E2B3-F41F-0E624F969264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E520-0693-1832-3453-6A2553982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162D50-2CA9-7020-19AE-B9B6A94D3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681" y="1492250"/>
            <a:ext cx="10090761" cy="4908185"/>
          </a:xfrm>
        </p:spPr>
        <p:txBody>
          <a:bodyPr/>
          <a:lstStyle/>
          <a:p>
            <a:pPr marL="0" indent="0">
              <a:buNone/>
            </a:pPr>
            <a:endParaRPr lang="en-US" sz="1600"/>
          </a:p>
          <a:p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311F39-F4D0-F25D-EEF1-73DBF5E2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Welcome Participating Universities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ownload Nanyang Technological University (NTU) Logo in SVG Vector or ...">
            <a:extLst>
              <a:ext uri="{FF2B5EF4-FFF2-40B4-BE49-F238E27FC236}">
                <a16:creationId xmlns:a16="http://schemas.microsoft.com/office/drawing/2014/main" id="{5268852B-0FF4-2700-13F7-5F759A70F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9" y="1153929"/>
            <a:ext cx="2743200" cy="1828800"/>
          </a:xfrm>
          <a:prstGeom prst="rect">
            <a:avLst/>
          </a:prstGeom>
        </p:spPr>
      </p:pic>
      <p:pic>
        <p:nvPicPr>
          <p:cNvPr id="5" name="Picture 4" descr="National University Of Singapore « Logos &amp; Brands Directory">
            <a:extLst>
              <a:ext uri="{FF2B5EF4-FFF2-40B4-BE49-F238E27FC236}">
                <a16:creationId xmlns:a16="http://schemas.microsoft.com/office/drawing/2014/main" id="{1EBF9718-2B1C-267F-11A1-E9D5649EC7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" t="-807" r="5856" b="1886"/>
          <a:stretch>
            <a:fillRect/>
          </a:stretch>
        </p:blipFill>
        <p:spPr>
          <a:xfrm>
            <a:off x="399185" y="2453277"/>
            <a:ext cx="2362655" cy="1553504"/>
          </a:xfrm>
          <a:prstGeom prst="rect">
            <a:avLst/>
          </a:prstGeom>
        </p:spPr>
      </p:pic>
      <p:pic>
        <p:nvPicPr>
          <p:cNvPr id="6" name="Picture 5" descr="Bienvenue à HEC - Accueil Plus">
            <a:extLst>
              <a:ext uri="{FF2B5EF4-FFF2-40B4-BE49-F238E27FC236}">
                <a16:creationId xmlns:a16="http://schemas.microsoft.com/office/drawing/2014/main" id="{62C4562C-1AB8-AC9F-5BDF-D686034DE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6" y="6216333"/>
            <a:ext cx="2743200" cy="378460"/>
          </a:xfrm>
          <a:prstGeom prst="rect">
            <a:avLst/>
          </a:prstGeom>
        </p:spPr>
      </p:pic>
      <p:pic>
        <p:nvPicPr>
          <p:cNvPr id="7" name="Picture 6" descr="Université_de_Sherbrooke_(logo).svg - Maison de la culture de Brompton">
            <a:extLst>
              <a:ext uri="{FF2B5EF4-FFF2-40B4-BE49-F238E27FC236}">
                <a16:creationId xmlns:a16="http://schemas.microsoft.com/office/drawing/2014/main" id="{6A28036B-F6AA-7A7D-1B7D-0FE5B841C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46" y="3959424"/>
            <a:ext cx="2897979" cy="558402"/>
          </a:xfrm>
          <a:prstGeom prst="rect">
            <a:avLst/>
          </a:prstGeom>
        </p:spPr>
      </p:pic>
      <p:pic>
        <p:nvPicPr>
          <p:cNvPr id="10" name="Picture 9" descr="University_of_Waterloo_logo">
            <a:extLst>
              <a:ext uri="{FF2B5EF4-FFF2-40B4-BE49-F238E27FC236}">
                <a16:creationId xmlns:a16="http://schemas.microsoft.com/office/drawing/2014/main" id="{468528A5-FDAD-07B7-070C-035A113B9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81" y="4402931"/>
            <a:ext cx="2255044" cy="2028826"/>
          </a:xfrm>
          <a:prstGeom prst="rect">
            <a:avLst/>
          </a:prstGeom>
        </p:spPr>
      </p:pic>
      <p:pic>
        <p:nvPicPr>
          <p:cNvPr id="11" name="Picture 10" descr="Decolonizing Law? Methods, Tactics &amp; Strategies | Faculty of Law">
            <a:extLst>
              <a:ext uri="{FF2B5EF4-FFF2-40B4-BE49-F238E27FC236}">
                <a16:creationId xmlns:a16="http://schemas.microsoft.com/office/drawing/2014/main" id="{07BDAE51-D885-8228-CD43-C51D8BDB2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3" y="1742360"/>
            <a:ext cx="3445664" cy="706281"/>
          </a:xfrm>
          <a:prstGeom prst="rect">
            <a:avLst/>
          </a:prstGeom>
        </p:spPr>
      </p:pic>
      <p:pic>
        <p:nvPicPr>
          <p:cNvPr id="12" name="Picture 11" descr="Maastricht_University_logo.svg - SSD">
            <a:extLst>
              <a:ext uri="{FF2B5EF4-FFF2-40B4-BE49-F238E27FC236}">
                <a16:creationId xmlns:a16="http://schemas.microsoft.com/office/drawing/2014/main" id="{D2FA0329-A825-6CD1-0978-E9E3A08355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1869" y="2850305"/>
            <a:ext cx="3529012" cy="609701"/>
          </a:xfrm>
          <a:prstGeom prst="rect">
            <a:avLst/>
          </a:prstGeom>
        </p:spPr>
      </p:pic>
      <p:pic>
        <p:nvPicPr>
          <p:cNvPr id="13" name="Picture 12" descr="Logo Université de Liège | Smart Light-Hub">
            <a:extLst>
              <a:ext uri="{FF2B5EF4-FFF2-40B4-BE49-F238E27FC236}">
                <a16:creationId xmlns:a16="http://schemas.microsoft.com/office/drawing/2014/main" id="{CAED5219-7325-48A5-9F6F-B4F12A771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7150" y="3679626"/>
            <a:ext cx="2743199" cy="1332309"/>
          </a:xfrm>
          <a:prstGeom prst="rect">
            <a:avLst/>
          </a:prstGeom>
        </p:spPr>
      </p:pic>
      <p:pic>
        <p:nvPicPr>
          <p:cNvPr id="14" name="Picture 13" descr="Universidad Torcuato Di Tella (Fees &amp; Reviews): Argentina, Buenos Aires">
            <a:extLst>
              <a:ext uri="{FF2B5EF4-FFF2-40B4-BE49-F238E27FC236}">
                <a16:creationId xmlns:a16="http://schemas.microsoft.com/office/drawing/2014/main" id="{59412C6E-B327-25CC-6D44-177F17BD9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-3206" t="39827" r="-2123" b="28325"/>
          <a:stretch>
            <a:fillRect/>
          </a:stretch>
        </p:blipFill>
        <p:spPr>
          <a:xfrm>
            <a:off x="3862330" y="5045869"/>
            <a:ext cx="2889377" cy="873667"/>
          </a:xfrm>
          <a:prstGeom prst="rect">
            <a:avLst/>
          </a:prstGeom>
        </p:spPr>
      </p:pic>
      <p:pic>
        <p:nvPicPr>
          <p:cNvPr id="16" name="Picture 15" descr="Baruch College Zicklin School of Business | NYU Tandon School of ...">
            <a:extLst>
              <a:ext uri="{FF2B5EF4-FFF2-40B4-BE49-F238E27FC236}">
                <a16:creationId xmlns:a16="http://schemas.microsoft.com/office/drawing/2014/main" id="{5DE4DB82-6B09-E975-6ECF-6D0172F654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-356" t="21063" r="-618" b="23783"/>
          <a:stretch>
            <a:fillRect/>
          </a:stretch>
        </p:blipFill>
        <p:spPr>
          <a:xfrm>
            <a:off x="3678421" y="5801985"/>
            <a:ext cx="3187562" cy="1055572"/>
          </a:xfrm>
          <a:prstGeom prst="rect">
            <a:avLst/>
          </a:prstGeom>
        </p:spPr>
      </p:pic>
      <p:pic>
        <p:nvPicPr>
          <p:cNvPr id="18" name="Picture 17" descr="Georgia State University Logo">
            <a:extLst>
              <a:ext uri="{FF2B5EF4-FFF2-40B4-BE49-F238E27FC236}">
                <a16:creationId xmlns:a16="http://schemas.microsoft.com/office/drawing/2014/main" id="{7A21765A-E5BB-78BB-21BD-B1E36A3DE6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0463" y="1493467"/>
            <a:ext cx="2743198" cy="1013565"/>
          </a:xfrm>
          <a:prstGeom prst="rect">
            <a:avLst/>
          </a:prstGeom>
        </p:spPr>
      </p:pic>
      <p:pic>
        <p:nvPicPr>
          <p:cNvPr id="19" name="Picture 18" descr="Golden Gate University in United States of America | Abroad Cube">
            <a:extLst>
              <a:ext uri="{FF2B5EF4-FFF2-40B4-BE49-F238E27FC236}">
                <a16:creationId xmlns:a16="http://schemas.microsoft.com/office/drawing/2014/main" id="{B3847241-F7BD-3600-0277-2C430777D0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6181" y="2791206"/>
            <a:ext cx="2743200" cy="418338"/>
          </a:xfrm>
          <a:prstGeom prst="rect">
            <a:avLst/>
          </a:prstGeom>
        </p:spPr>
      </p:pic>
      <p:pic>
        <p:nvPicPr>
          <p:cNvPr id="20" name="Picture 19" descr="Achieving Dreams - Project GRAD Akron">
            <a:extLst>
              <a:ext uri="{FF2B5EF4-FFF2-40B4-BE49-F238E27FC236}">
                <a16:creationId xmlns:a16="http://schemas.microsoft.com/office/drawing/2014/main" id="{869C353A-8FD8-6EDC-F05F-4312D8593D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6650" y="3431667"/>
            <a:ext cx="2743200" cy="1042416"/>
          </a:xfrm>
          <a:prstGeom prst="rect">
            <a:avLst/>
          </a:prstGeom>
        </p:spPr>
      </p:pic>
      <p:pic>
        <p:nvPicPr>
          <p:cNvPr id="21" name="Picture 20" descr="University of Florida Logo, symbol, meaning, history, PNG, brand">
            <a:extLst>
              <a:ext uri="{FF2B5EF4-FFF2-40B4-BE49-F238E27FC236}">
                <a16:creationId xmlns:a16="http://schemas.microsoft.com/office/drawing/2014/main" id="{CA2098A3-C3A7-9417-730E-3807FEF79E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84306" y="4669141"/>
            <a:ext cx="2386012" cy="1270186"/>
          </a:xfrm>
          <a:prstGeom prst="rect">
            <a:avLst/>
          </a:prstGeom>
        </p:spPr>
      </p:pic>
      <p:pic>
        <p:nvPicPr>
          <p:cNvPr id="22" name="Picture 21" descr="Washington and Lee University Logo (W&amp;L)">
            <a:extLst>
              <a:ext uri="{FF2B5EF4-FFF2-40B4-BE49-F238E27FC236}">
                <a16:creationId xmlns:a16="http://schemas.microsoft.com/office/drawing/2014/main" id="{11424110-8595-50C6-021F-49DE9FF1AC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9059" y="6204295"/>
            <a:ext cx="2743195" cy="402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1ECE2-E57E-53B8-202E-9E1816DA90DD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501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Purpose: To support students in developing a passion for taxation through real-world case analysis.</a:t>
            </a:r>
          </a:p>
          <a:p>
            <a:r>
              <a:rPr lang="en-US" dirty="0">
                <a:latin typeface="Arial"/>
                <a:cs typeface="Arial"/>
              </a:rPr>
              <a:t>Format: Teams of four students tackle an international tax case and present solutions to a panel of judges.</a:t>
            </a:r>
          </a:p>
          <a:p>
            <a:r>
              <a:rPr lang="en-US" dirty="0">
                <a:latin typeface="Arial"/>
                <a:cs typeface="Arial"/>
              </a:rPr>
              <a:t>Network: Connect with other students &amp; mentors from all over the world! </a:t>
            </a:r>
          </a:p>
          <a:p>
            <a:r>
              <a:rPr lang="en-US" dirty="0">
                <a:latin typeface="Arial"/>
                <a:cs typeface="Arial"/>
              </a:rPr>
              <a:t>Prize: CAD $2,000 awarded by IFA Canada to the 1st place team for Best Overall Presentation and Team Effort.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Competition Overview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6D875-DDE6-DA47-3E93-15CC60833E8D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50153" y="1537301"/>
            <a:ext cx="9875838" cy="4351338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Thursday, August 14, 2025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4:00 PM – 7:00 PM: Foosball Tournament at Andersen Canada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 Friday, August 15, 2025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8:00 AM – 1:00 PM: AI &amp; Technology in Tax Seminar and Workshop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3:00 PM – 4:30 PM: Walking Tour 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5:00 PM – 7:00 PM: Cocktail Reception at Gowling WLG Offices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7:00 PM – 9:00 PM: Dinner With Your Team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 Saturday, August 16, 2025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8:00 AM – 5:00 PM: Case Competition (includes breakfast and lunch)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6:00 PM – 7:00 PM: Cocktail Event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7:00 PM – 10:00 PM: Gala and Awards Ceremony at St. James Club</a:t>
            </a:r>
          </a:p>
          <a:p>
            <a:pPr lvl="1">
              <a:buClr>
                <a:srgbClr val="17406D"/>
              </a:buClr>
            </a:pPr>
            <a:r>
              <a:rPr lang="en-US" sz="2000" dirty="0">
                <a:latin typeface="Arial"/>
                <a:cs typeface="Arial"/>
              </a:rPr>
              <a:t>10:00 </a:t>
            </a:r>
            <a:r>
              <a:rPr lang="en-US" sz="2000">
                <a:latin typeface="Arial"/>
                <a:cs typeface="Arial"/>
              </a:rPr>
              <a:t>PM – Afterparty / Montreal Night Life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Event Schedule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19CD4-E290-A6E8-B798-992CE9B22303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One team of four students per university.</a:t>
            </a:r>
          </a:p>
          <a:p>
            <a:r>
              <a:rPr lang="en-US">
                <a:latin typeface="Arial"/>
                <a:cs typeface="Arial"/>
              </a:rPr>
              <a:t> Each team paired with two TEI-assigned mentors.</a:t>
            </a:r>
          </a:p>
          <a:p>
            <a:r>
              <a:rPr lang="en-US">
                <a:latin typeface="Arial"/>
                <a:cs typeface="Arial"/>
              </a:rPr>
              <a:t> Orientation and basic training kicks off in May 2025.</a:t>
            </a:r>
          </a:p>
          <a:p>
            <a:r>
              <a:rPr lang="en-US">
                <a:latin typeface="Arial"/>
                <a:cs typeface="Arial"/>
              </a:rPr>
              <a:t> Team meetings with mentors from June to Aug 2025.</a:t>
            </a:r>
          </a:p>
          <a:p>
            <a:r>
              <a:rPr lang="en-US">
                <a:latin typeface="Arial"/>
                <a:cs typeface="Arial"/>
              </a:rPr>
              <a:t>Teams receive access to training material in June</a:t>
            </a:r>
            <a:endParaRPr lang="en-US"/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Team Composition &amp; Mentorship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40AE4-CE79-DD8B-C1DA-DB1E403FA253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8109" y="1027906"/>
            <a:ext cx="7275685" cy="4500904"/>
          </a:xfrm>
        </p:spPr>
        <p:txBody>
          <a:bodyPr/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Travel: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Book your flights now!</a:t>
            </a:r>
          </a:p>
          <a:p>
            <a:pPr lvl="1">
              <a:buClr>
                <a:srgbClr val="17406D"/>
              </a:buClr>
            </a:pPr>
            <a:r>
              <a:rPr lang="en-US" sz="2000" b="1" dirty="0">
                <a:latin typeface="Arial"/>
                <a:cs typeface="Arial"/>
              </a:rPr>
              <a:t> </a:t>
            </a:r>
            <a:r>
              <a:rPr lang="en-US" sz="2000" dirty="0">
                <a:latin typeface="Arial"/>
                <a:cs typeface="Arial"/>
              </a:rPr>
              <a:t>Recommended Airport: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Montréal–Trudeau International Airport (YUL) </a:t>
            </a:r>
          </a:p>
          <a:p>
            <a:pPr lvl="1">
              <a:buClr>
                <a:srgbClr val="17406D"/>
              </a:buClr>
            </a:pPr>
            <a:r>
              <a:rPr lang="en-US" sz="2000" dirty="0">
                <a:latin typeface="Arial"/>
                <a:cs typeface="Arial"/>
              </a:rPr>
              <a:t>Visa Reminder (If you require a letter of support, feel free to contact us)</a:t>
            </a:r>
            <a:r>
              <a:rPr lang="en-US" sz="2000" b="1" dirty="0">
                <a:latin typeface="Arial"/>
                <a:cs typeface="Arial"/>
              </a:rPr>
              <a:t> </a:t>
            </a:r>
          </a:p>
          <a:p>
            <a:pPr lvl="1">
              <a:buClr>
                <a:srgbClr val="17406D"/>
              </a:buClr>
            </a:pPr>
            <a:r>
              <a:rPr lang="en-US" sz="2000" dirty="0">
                <a:latin typeface="Arial"/>
                <a:cs typeface="Arial"/>
              </a:rPr>
              <a:t>Make sure passports are valid</a:t>
            </a:r>
            <a:endParaRPr lang="en-US" sz="2000" dirty="0">
              <a:cs typeface="Arial"/>
            </a:endParaRPr>
          </a:p>
          <a:p>
            <a:pPr marL="457200" lvl="1" indent="0">
              <a:buClr>
                <a:srgbClr val="17406D"/>
              </a:buClr>
              <a:buNone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b="1" dirty="0">
                <a:latin typeface="Arial"/>
                <a:cs typeface="Arial"/>
              </a:rPr>
              <a:t> Hotel Accommodations:</a:t>
            </a:r>
          </a:p>
          <a:p>
            <a:pPr lvl="1">
              <a:buClr>
                <a:srgbClr val="17406D"/>
              </a:buClr>
            </a:pPr>
            <a:r>
              <a:rPr lang="en-US" sz="2000" dirty="0">
                <a:latin typeface="Arial"/>
                <a:cs typeface="Arial"/>
              </a:rPr>
              <a:t>Check in Thursday, Aug 14 &amp; Check out Sunday, Aug 17 (3 nights)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Recommended for Students: </a:t>
            </a:r>
          </a:p>
          <a:p>
            <a:pPr lvl="2"/>
            <a:r>
              <a:rPr lang="en-US" sz="1600" dirty="0">
                <a:latin typeface="Arial"/>
                <a:cs typeface="Arial"/>
              </a:rPr>
              <a:t>Campus 1 MTL Student Residence (420 Sherbrooke Street West, H3A 1B2 Montreal, Canada)</a:t>
            </a:r>
            <a:endParaRPr lang="en-US" sz="1200" dirty="0"/>
          </a:p>
          <a:p>
            <a:pPr lvl="1"/>
            <a:r>
              <a:rPr lang="en-US" sz="2000" dirty="0">
                <a:latin typeface="Arial"/>
                <a:cs typeface="Arial"/>
              </a:rPr>
              <a:t>Recommended for Mentors: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 </a:t>
            </a:r>
          </a:p>
          <a:p>
            <a:pPr lvl="2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Hilton Garden Inn Montreal Centre-Ville (380 Sherbrooke St W, Montreal, Quebec H3A 0B1)</a:t>
            </a:r>
          </a:p>
          <a:p>
            <a:pPr lvl="2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Delta Hotel by Marriott (475 President-Kennedy Avenue Montreal, Quebec, Canada, H3A 1J7)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Travel &amp; Accommodations</a:t>
            </a:r>
            <a:br>
              <a:rPr lang="en-US"/>
            </a:b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6208A-0638-891D-CFBE-210019D0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54560" y="593295"/>
            <a:ext cx="3391437" cy="2556993"/>
          </a:xfrm>
          <a:prstGeom prst="rect">
            <a:avLst/>
          </a:prstGeom>
        </p:spPr>
      </p:pic>
      <p:pic>
        <p:nvPicPr>
          <p:cNvPr id="6" name="Picture 5" descr="A sign on a building&#10;&#10;AI-generated content may be incorrect.">
            <a:extLst>
              <a:ext uri="{FF2B5EF4-FFF2-40B4-BE49-F238E27FC236}">
                <a16:creationId xmlns:a16="http://schemas.microsoft.com/office/drawing/2014/main" id="{BA1BDAA2-3021-8521-5E0C-2BC4AC222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7120" y="3610280"/>
            <a:ext cx="3409323" cy="2556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49284-AEBD-EC87-2939-0C6D93E3DFED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03E19-8191-7706-B734-62A39497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BE9EA2-5A7F-8ADB-D39E-D0C177C1F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>
                <a:latin typeface="Arial"/>
                <a:cs typeface="Arial"/>
              </a:rPr>
              <a:t> Travel &amp; Accommodations:</a:t>
            </a:r>
          </a:p>
          <a:p>
            <a:pPr lvl="1"/>
            <a:r>
              <a:rPr lang="en-US">
                <a:latin typeface="Arial"/>
                <a:cs typeface="Arial"/>
              </a:rPr>
              <a:t>Book now!</a:t>
            </a:r>
          </a:p>
          <a:p>
            <a:r>
              <a:rPr lang="en-US" sz="2400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Information Platform:</a:t>
            </a:r>
          </a:p>
          <a:p>
            <a:pPr lvl="1">
              <a:buClr>
                <a:srgbClr val="17406D"/>
              </a:buClr>
            </a:pPr>
            <a:r>
              <a:rPr lang="en-US">
                <a:latin typeface="Arial"/>
                <a:ea typeface="Calibri"/>
                <a:cs typeface="Arial"/>
              </a:rPr>
              <a:t>Access coming soon</a:t>
            </a:r>
          </a:p>
          <a:p>
            <a:r>
              <a:rPr lang="en-US" sz="2400" b="1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Mentor Assignment</a:t>
            </a:r>
            <a:r>
              <a:rPr lang="en-US" sz="2400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 </a:t>
            </a:r>
            <a:endParaRPr lang="en-US" sz="24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lvl="1"/>
            <a:r>
              <a:rPr lang="en-US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Early June</a:t>
            </a:r>
            <a:endParaRPr lang="en-US">
              <a:latin typeface="Arial"/>
              <a:cs typeface="Arial"/>
            </a:endParaRPr>
          </a:p>
          <a:p>
            <a:r>
              <a:rPr lang="en-US" sz="2400" b="1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Study Materials </a:t>
            </a:r>
            <a:endParaRPr lang="en-US" sz="2400" b="1">
              <a:solidFill>
                <a:srgbClr val="000000"/>
              </a:solidFill>
              <a:latin typeface="Arial"/>
              <a:ea typeface="Calibri"/>
            </a:endParaRPr>
          </a:p>
          <a:p>
            <a:pPr lvl="1"/>
            <a:r>
              <a:rPr lang="en-US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Week of June 9</a:t>
            </a:r>
            <a:endParaRPr lang="en-US">
              <a:latin typeface="Arial"/>
            </a:endParaRPr>
          </a:p>
          <a:p>
            <a:r>
              <a:rPr lang="en-US" sz="2400" b="1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Upcoming Housekeeping Calls - Save the Date</a:t>
            </a:r>
            <a:endParaRPr lang="en-US" sz="2400" b="1">
              <a:latin typeface="Arial"/>
              <a:ea typeface="Calibri"/>
              <a:cs typeface="Calibri"/>
            </a:endParaRPr>
          </a:p>
          <a:p>
            <a:pPr lvl="1">
              <a:buClr>
                <a:srgbClr val="17406D"/>
              </a:buClr>
            </a:pPr>
            <a:r>
              <a:rPr lang="en-US">
                <a:solidFill>
                  <a:srgbClr val="242424"/>
                </a:solidFill>
                <a:latin typeface="Arial"/>
                <a:ea typeface="Calibri"/>
                <a:cs typeface="Calibri"/>
              </a:rPr>
              <a:t> June 12, July 10</a:t>
            </a:r>
            <a:endParaRPr lang="en-US">
              <a:latin typeface="Arial"/>
            </a:endParaRP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C3879-C200-6F63-E8AE-5C163CEF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What's Next</a:t>
            </a:r>
            <a:br>
              <a:rPr lang="en-US"/>
            </a:b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575F5-1959-39A6-50EE-728FA46BF2D3}"/>
              </a:ext>
            </a:extLst>
          </p:cNvPr>
          <p:cNvSpPr txBox="1"/>
          <p:nvPr/>
        </p:nvSpPr>
        <p:spPr>
          <a:xfrm>
            <a:off x="9006" y="6488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915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I_PPT_2018" id="{29C6F9F9-F065-4ADB-9831-6818C106C34B}" vid="{FDAAF764-40DE-472D-BB55-B4D6968D66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50C548750375459EAABF7DE5D72446" ma:contentTypeVersion="12" ma:contentTypeDescription="Create a new document." ma:contentTypeScope="" ma:versionID="3939b9a1f6de1dfbc7016f7a01a3285a">
  <xsd:schema xmlns:xsd="http://www.w3.org/2001/XMLSchema" xmlns:xs="http://www.w3.org/2001/XMLSchema" xmlns:p="http://schemas.microsoft.com/office/2006/metadata/properties" xmlns:ns2="e2044e19-2bcf-4bd9-913c-1e71d68ed136" xmlns:ns3="00311db3-65fd-4d93-b659-3bba9493f9ee" targetNamespace="http://schemas.microsoft.com/office/2006/metadata/properties" ma:root="true" ma:fieldsID="a4ea3591997442a4209584137a86716d" ns2:_="" ns3:_="">
    <xsd:import namespace="e2044e19-2bcf-4bd9-913c-1e71d68ed136"/>
    <xsd:import namespace="00311db3-65fd-4d93-b659-3bba9493f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044e19-2bcf-4bd9-913c-1e71d68ed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7220d6e-9162-436e-ad60-c538d8df88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11db3-65fd-4d93-b659-3bba9493f9e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fb32e06-2433-4c6f-bb3a-a958fcdce987}" ma:internalName="TaxCatchAll" ma:showField="CatchAllData" ma:web="00311db3-65fd-4d93-b659-3bba9493f9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044e19-2bcf-4bd9-913c-1e71d68ed136">
      <Terms xmlns="http://schemas.microsoft.com/office/infopath/2007/PartnerControls"/>
    </lcf76f155ced4ddcb4097134ff3c332f>
    <TaxCatchAll xmlns="00311db3-65fd-4d93-b659-3bba9493f9ee" xsi:nil="true"/>
  </documentManagement>
</p:properties>
</file>

<file path=customXml/itemProps1.xml><?xml version="1.0" encoding="utf-8"?>
<ds:datastoreItem xmlns:ds="http://schemas.openxmlformats.org/officeDocument/2006/customXml" ds:itemID="{214C9F6A-5D16-43BD-8CCC-A9D611540FCA}">
  <ds:schemaRefs>
    <ds:schemaRef ds:uri="00311db3-65fd-4d93-b659-3bba9493f9ee"/>
    <ds:schemaRef ds:uri="e2044e19-2bcf-4bd9-913c-1e71d68ed1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A17DCDF-AA56-4516-9CAE-41B643E0AC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E7FAFF-9C95-4E99-AF66-D207B1355778}">
  <ds:schemaRefs>
    <ds:schemaRef ds:uri="00311db3-65fd-4d93-b659-3bba9493f9ee"/>
    <ds:schemaRef ds:uri="e2044e19-2bcf-4bd9-913c-1e71d68ed1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TEI PPT Template</Template>
  <TotalTime>29</TotalTime>
  <Words>570</Words>
  <Application>Microsoft Office PowerPoint</Application>
  <PresentationFormat>Widescreen</PresentationFormat>
  <Paragraphs>89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.Lucida Grande UI Regular</vt:lpstr>
      <vt:lpstr>Arial</vt:lpstr>
      <vt:lpstr>Calibri</vt:lpstr>
      <vt:lpstr>Calibri Light</vt:lpstr>
      <vt:lpstr>System Font Regular</vt:lpstr>
      <vt:lpstr>Office Theme</vt:lpstr>
      <vt:lpstr>3rd Annual International Tax Student Case Competition</vt:lpstr>
      <vt:lpstr>Agenda</vt:lpstr>
      <vt:lpstr>About TEI</vt:lpstr>
      <vt:lpstr>Welcome Participating Universities</vt:lpstr>
      <vt:lpstr>Competition Overview</vt:lpstr>
      <vt:lpstr>Event Schedule</vt:lpstr>
      <vt:lpstr>Team Composition &amp; Mentorship</vt:lpstr>
      <vt:lpstr>Travel &amp; Accommodations </vt:lpstr>
      <vt:lpstr>What's Next </vt:lpstr>
      <vt:lpstr>Contact &amp; Further Information</vt:lpstr>
      <vt:lpstr>Q&amp;A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Mazur</dc:creator>
  <cp:lastModifiedBy>Jentry Whitehurst</cp:lastModifiedBy>
  <cp:revision>44</cp:revision>
  <dcterms:created xsi:type="dcterms:W3CDTF">2023-12-06T14:05:10Z</dcterms:created>
  <dcterms:modified xsi:type="dcterms:W3CDTF">2025-06-02T17:51:07Z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0x0101009050C548750375459EAABF7DE5D72446</vt:lpwstr>
  </property>
  <property fmtid="{D5CDD505-2E9C-101B-9397-08002B2CF9AE}" pid="3" name="Order">
    <vt:r8>262600</vt:r8>
  </property>
  <property fmtid="{D5CDD505-2E9C-101B-9397-08002B2CF9AE}" pid="4" name="MediaServiceImageTags">
    <vt:lpwstr/>
  </property>
</Properties>
</file>