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notesSlides/notesSlide28.xml" ContentType="application/vnd.openxmlformats-officedocument.presentationml.notesSlide+xml"/>
  <Override PartName="/ppt/tags/tag41.xml" ContentType="application/vnd.openxmlformats-officedocument.presentationml.tags+xml"/>
  <Override PartName="/ppt/notesSlides/notesSlide29.xml" ContentType="application/vnd.openxmlformats-officedocument.presentationml.notesSlide+xml"/>
  <Override PartName="/ppt/tags/tag42.xml" ContentType="application/vnd.openxmlformats-officedocument.presentationml.tags+xml"/>
  <Override PartName="/ppt/notesSlides/notesSlide30.xml" ContentType="application/vnd.openxmlformats-officedocument.presentationml.notesSlide+xml"/>
  <Override PartName="/ppt/tags/tag43.xml" ContentType="application/vnd.openxmlformats-officedocument.presentationml.tags+xml"/>
  <Override PartName="/ppt/notesSlides/notesSlide31.xml" ContentType="application/vnd.openxmlformats-officedocument.presentationml.notesSlide+xml"/>
  <Override PartName="/ppt/tags/tag44.xml" ContentType="application/vnd.openxmlformats-officedocument.presentationml.tags+xml"/>
  <Override PartName="/ppt/notesSlides/notesSlide32.xml" ContentType="application/vnd.openxmlformats-officedocument.presentationml.notesSlide+xml"/>
  <Override PartName="/ppt/tags/tag45.xml" ContentType="application/vnd.openxmlformats-officedocument.presentationml.tags+xml"/>
  <Override PartName="/ppt/notesSlides/notesSlide33.xml" ContentType="application/vnd.openxmlformats-officedocument.presentationml.notesSlide+xml"/>
  <Override PartName="/ppt/tags/tag46.xml" ContentType="application/vnd.openxmlformats-officedocument.presentationml.tags+xml"/>
  <Override PartName="/ppt/notesSlides/notesSlide34.xml" ContentType="application/vnd.openxmlformats-officedocument.presentationml.notesSlide+xml"/>
  <Override PartName="/ppt/tags/tag47.xml" ContentType="application/vnd.openxmlformats-officedocument.presentationml.tags+xml"/>
  <Override PartName="/ppt/notesSlides/notesSlide35.xml" ContentType="application/vnd.openxmlformats-officedocument.presentationml.notesSlide+xml"/>
  <Override PartName="/ppt/tags/tag48.xml" ContentType="application/vnd.openxmlformats-officedocument.presentationml.tags+xml"/>
  <Override PartName="/ppt/notesSlides/notesSlide36.xml" ContentType="application/vnd.openxmlformats-officedocument.presentationml.notesSlide+xml"/>
  <Override PartName="/ppt/tags/tag49.xml" ContentType="application/vnd.openxmlformats-officedocument.presentationml.tags+xml"/>
  <Override PartName="/ppt/notesSlides/notesSlide37.xml" ContentType="application/vnd.openxmlformats-officedocument.presentationml.notesSlide+xml"/>
  <Override PartName="/ppt/tags/tag50.xml" ContentType="application/vnd.openxmlformats-officedocument.presentationml.tags+xml"/>
  <Override PartName="/ppt/notesSlides/notesSlide38.xml" ContentType="application/vnd.openxmlformats-officedocument.presentationml.notesSlide+xml"/>
  <Override PartName="/ppt/tags/tag51.xml" ContentType="application/vnd.openxmlformats-officedocument.presentationml.tags+xml"/>
  <Override PartName="/ppt/notesSlides/notesSlide39.xml" ContentType="application/vnd.openxmlformats-officedocument.presentationml.notesSlide+xml"/>
  <Override PartName="/ppt/tags/tag52.xml" ContentType="application/vnd.openxmlformats-officedocument.presentationml.tags+xml"/>
  <Override PartName="/ppt/notesSlides/notesSlide40.xml" ContentType="application/vnd.openxmlformats-officedocument.presentationml.notesSlide+xml"/>
  <Override PartName="/ppt/tags/tag53.xml" ContentType="application/vnd.openxmlformats-officedocument.presentationml.tags+xml"/>
  <Override PartName="/ppt/notesSlides/notesSlide41.xml" ContentType="application/vnd.openxmlformats-officedocument.presentationml.notesSlide+xml"/>
  <Override PartName="/ppt/tags/tag54.xml" ContentType="application/vnd.openxmlformats-officedocument.presentationml.tags+xml"/>
  <Override PartName="/ppt/notesSlides/notesSlide42.xml" ContentType="application/vnd.openxmlformats-officedocument.presentationml.notesSlide+xml"/>
  <Override PartName="/ppt/tags/tag55.xml" ContentType="application/vnd.openxmlformats-officedocument.presentationml.tags+xml"/>
  <Override PartName="/ppt/notesSlides/notesSlide43.xml" ContentType="application/vnd.openxmlformats-officedocument.presentationml.notesSlide+xml"/>
  <Override PartName="/ppt/tags/tag56.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57.xml" ContentType="application/vnd.openxmlformats-officedocument.presentationml.tags+xml"/>
  <Override PartName="/ppt/notesSlides/notesSlide51.xml" ContentType="application/vnd.openxmlformats-officedocument.presentationml.notesSlide+xml"/>
  <Override PartName="/ppt/tags/tag58.xml" ContentType="application/vnd.openxmlformats-officedocument.presentationml.tags+xml"/>
  <Override PartName="/ppt/notesSlides/notesSlide52.xml" ContentType="application/vnd.openxmlformats-officedocument.presentationml.notesSlide+xml"/>
  <Override PartName="/ppt/tags/tag59.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60.xml" ContentType="application/vnd.openxmlformats-officedocument.presentationml.tags+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865" r:id="rId2"/>
  </p:sldMasterIdLst>
  <p:notesMasterIdLst>
    <p:notesMasterId r:id="rId199"/>
  </p:notesMasterIdLst>
  <p:handoutMasterIdLst>
    <p:handoutMasterId r:id="rId200"/>
  </p:handoutMasterIdLst>
  <p:sldIdLst>
    <p:sldId id="305" r:id="rId3"/>
    <p:sldId id="414"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42" r:id="rId23"/>
    <p:sldId id="343" r:id="rId24"/>
    <p:sldId id="345"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337" r:id="rId39"/>
    <p:sldId id="339" r:id="rId40"/>
    <p:sldId id="340" r:id="rId41"/>
    <p:sldId id="384" r:id="rId42"/>
    <p:sldId id="392" r:id="rId43"/>
    <p:sldId id="397" r:id="rId44"/>
    <p:sldId id="399" r:id="rId45"/>
    <p:sldId id="355" r:id="rId46"/>
    <p:sldId id="356" r:id="rId47"/>
    <p:sldId id="357"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449" r:id="rId83"/>
    <p:sldId id="450" r:id="rId84"/>
    <p:sldId id="451" r:id="rId85"/>
    <p:sldId id="452" r:id="rId86"/>
    <p:sldId id="453" r:id="rId87"/>
    <p:sldId id="454" r:id="rId88"/>
    <p:sldId id="455" r:id="rId89"/>
    <p:sldId id="456" r:id="rId90"/>
    <p:sldId id="457" r:id="rId91"/>
    <p:sldId id="458" r:id="rId92"/>
    <p:sldId id="459" r:id="rId93"/>
    <p:sldId id="460" r:id="rId94"/>
    <p:sldId id="461" r:id="rId95"/>
    <p:sldId id="462" r:id="rId96"/>
    <p:sldId id="463" r:id="rId97"/>
    <p:sldId id="464" r:id="rId98"/>
    <p:sldId id="465" r:id="rId99"/>
    <p:sldId id="466" r:id="rId100"/>
    <p:sldId id="467" r:id="rId101"/>
    <p:sldId id="468" r:id="rId102"/>
    <p:sldId id="469" r:id="rId103"/>
    <p:sldId id="470" r:id="rId104"/>
    <p:sldId id="471" r:id="rId105"/>
    <p:sldId id="472" r:id="rId106"/>
    <p:sldId id="473" r:id="rId107"/>
    <p:sldId id="474" r:id="rId108"/>
    <p:sldId id="475" r:id="rId109"/>
    <p:sldId id="476" r:id="rId110"/>
    <p:sldId id="477" r:id="rId111"/>
    <p:sldId id="478" r:id="rId112"/>
    <p:sldId id="479" r:id="rId113"/>
    <p:sldId id="480" r:id="rId114"/>
    <p:sldId id="481" r:id="rId115"/>
    <p:sldId id="482" r:id="rId116"/>
    <p:sldId id="483" r:id="rId117"/>
    <p:sldId id="484" r:id="rId118"/>
    <p:sldId id="485" r:id="rId119"/>
    <p:sldId id="486" r:id="rId120"/>
    <p:sldId id="487" r:id="rId121"/>
    <p:sldId id="488" r:id="rId122"/>
    <p:sldId id="489" r:id="rId123"/>
    <p:sldId id="490" r:id="rId124"/>
    <p:sldId id="491" r:id="rId125"/>
    <p:sldId id="492" r:id="rId126"/>
    <p:sldId id="493" r:id="rId127"/>
    <p:sldId id="494" r:id="rId128"/>
    <p:sldId id="495" r:id="rId129"/>
    <p:sldId id="496" r:id="rId130"/>
    <p:sldId id="497" r:id="rId131"/>
    <p:sldId id="498" r:id="rId132"/>
    <p:sldId id="499" r:id="rId133"/>
    <p:sldId id="500" r:id="rId134"/>
    <p:sldId id="501" r:id="rId135"/>
    <p:sldId id="502" r:id="rId136"/>
    <p:sldId id="503" r:id="rId137"/>
    <p:sldId id="504" r:id="rId138"/>
    <p:sldId id="505" r:id="rId139"/>
    <p:sldId id="506" r:id="rId140"/>
    <p:sldId id="507" r:id="rId141"/>
    <p:sldId id="508" r:id="rId142"/>
    <p:sldId id="509" r:id="rId143"/>
    <p:sldId id="510" r:id="rId144"/>
    <p:sldId id="511" r:id="rId145"/>
    <p:sldId id="512" r:id="rId146"/>
    <p:sldId id="513" r:id="rId147"/>
    <p:sldId id="514" r:id="rId148"/>
    <p:sldId id="515" r:id="rId149"/>
    <p:sldId id="516" r:id="rId150"/>
    <p:sldId id="517" r:id="rId151"/>
    <p:sldId id="518" r:id="rId152"/>
    <p:sldId id="519" r:id="rId153"/>
    <p:sldId id="520" r:id="rId154"/>
    <p:sldId id="521" r:id="rId155"/>
    <p:sldId id="522" r:id="rId156"/>
    <p:sldId id="523" r:id="rId157"/>
    <p:sldId id="524" r:id="rId158"/>
    <p:sldId id="525" r:id="rId159"/>
    <p:sldId id="526" r:id="rId160"/>
    <p:sldId id="527" r:id="rId161"/>
    <p:sldId id="528" r:id="rId162"/>
    <p:sldId id="529" r:id="rId163"/>
    <p:sldId id="530" r:id="rId164"/>
    <p:sldId id="531" r:id="rId165"/>
    <p:sldId id="532" r:id="rId166"/>
    <p:sldId id="533" r:id="rId167"/>
    <p:sldId id="534" r:id="rId168"/>
    <p:sldId id="535" r:id="rId169"/>
    <p:sldId id="536" r:id="rId170"/>
    <p:sldId id="537" r:id="rId171"/>
    <p:sldId id="538" r:id="rId172"/>
    <p:sldId id="539" r:id="rId173"/>
    <p:sldId id="540" r:id="rId174"/>
    <p:sldId id="541" r:id="rId175"/>
    <p:sldId id="542" r:id="rId176"/>
    <p:sldId id="543" r:id="rId177"/>
    <p:sldId id="544" r:id="rId178"/>
    <p:sldId id="545" r:id="rId179"/>
    <p:sldId id="546" r:id="rId180"/>
    <p:sldId id="547" r:id="rId181"/>
    <p:sldId id="548" r:id="rId182"/>
    <p:sldId id="549" r:id="rId183"/>
    <p:sldId id="550" r:id="rId184"/>
    <p:sldId id="551" r:id="rId185"/>
    <p:sldId id="552" r:id="rId186"/>
    <p:sldId id="553" r:id="rId187"/>
    <p:sldId id="554" r:id="rId188"/>
    <p:sldId id="555" r:id="rId189"/>
    <p:sldId id="556" r:id="rId190"/>
    <p:sldId id="557" r:id="rId191"/>
    <p:sldId id="558" r:id="rId192"/>
    <p:sldId id="559" r:id="rId193"/>
    <p:sldId id="560" r:id="rId194"/>
    <p:sldId id="561" r:id="rId195"/>
    <p:sldId id="562" r:id="rId196"/>
    <p:sldId id="563" r:id="rId197"/>
    <p:sldId id="564" r:id="rId198"/>
  </p:sldIdLst>
  <p:sldSz cx="9144000" cy="6858000" type="screen4x3"/>
  <p:notesSz cx="6858000" cy="9144000"/>
  <p:custDataLst>
    <p:tags r:id="rId20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A1CF"/>
    <a:srgbClr val="DDE1E3"/>
    <a:srgbClr val="5BC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3" autoAdjust="0"/>
  </p:normalViewPr>
  <p:slideViewPr>
    <p:cSldViewPr snapToGrid="0">
      <p:cViewPr>
        <p:scale>
          <a:sx n="97" d="100"/>
          <a:sy n="97" d="100"/>
        </p:scale>
        <p:origin x="-564"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208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notesMaster" Target="notesMasters/notesMaster1.xml"/><Relationship Id="rId203"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handoutMaster" Target="handoutMasters/handoutMaster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tags" Target="tags/tag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presProps" Target="presProps.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641901-B256-4FAF-81F9-DBB96D3AC94C}" type="datetimeFigureOut">
              <a:rPr lang="en-US" smtClean="0"/>
              <a:t>5/22/2017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A63D51-ACEC-4CBB-8427-C1C04349D6DC}" type="slidenum">
              <a:rPr lang="en-US" smtClean="0"/>
              <a:t>‹#›</a:t>
            </a:fld>
            <a:endParaRPr lang="en-US" dirty="0"/>
          </a:p>
        </p:txBody>
      </p:sp>
    </p:spTree>
    <p:extLst>
      <p:ext uri="{BB962C8B-B14F-4D97-AF65-F5344CB8AC3E}">
        <p14:creationId xmlns:p14="http://schemas.microsoft.com/office/powerpoint/2010/main" val="341867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8D37B-6530-4E34-A0C4-79EB6FD8B8B4}" type="datetimeFigureOut">
              <a:rPr lang="en-US" smtClean="0"/>
              <a:t>5/22/2017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115F1-D1A3-4874-9634-4A364AC37B8F}" type="slidenum">
              <a:rPr lang="en-US" smtClean="0"/>
              <a:t>‹#›</a:t>
            </a:fld>
            <a:endParaRPr lang="en-US" dirty="0"/>
          </a:p>
        </p:txBody>
      </p:sp>
    </p:spTree>
    <p:extLst>
      <p:ext uri="{BB962C8B-B14F-4D97-AF65-F5344CB8AC3E}">
        <p14:creationId xmlns:p14="http://schemas.microsoft.com/office/powerpoint/2010/main" val="3974570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7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62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19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110</a:t>
            </a:fld>
            <a:endParaRPr lang="en-US"/>
          </a:p>
        </p:txBody>
      </p:sp>
    </p:spTree>
    <p:extLst>
      <p:ext uri="{BB962C8B-B14F-4D97-AF65-F5344CB8AC3E}">
        <p14:creationId xmlns:p14="http://schemas.microsoft.com/office/powerpoint/2010/main" val="40422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2000">
                <a:solidFill>
                  <a:schemeClr val="tx1"/>
                </a:solidFill>
                <a:latin typeface="Arial" charset="0"/>
              </a:defRPr>
            </a:lvl1pPr>
            <a:lvl2pPr marL="742909" indent="-285734" defTabSz="931811" eaLnBrk="0" hangingPunct="0">
              <a:defRPr sz="2000">
                <a:solidFill>
                  <a:schemeClr val="tx1"/>
                </a:solidFill>
                <a:latin typeface="Arial" charset="0"/>
              </a:defRPr>
            </a:lvl2pPr>
            <a:lvl3pPr marL="1142937" indent="-228587" defTabSz="931811" eaLnBrk="0" hangingPunct="0">
              <a:defRPr sz="2000">
                <a:solidFill>
                  <a:schemeClr val="tx1"/>
                </a:solidFill>
                <a:latin typeface="Arial" charset="0"/>
              </a:defRPr>
            </a:lvl3pPr>
            <a:lvl4pPr marL="1600111" indent="-228587" defTabSz="931811" eaLnBrk="0" hangingPunct="0">
              <a:defRPr sz="2000">
                <a:solidFill>
                  <a:schemeClr val="tx1"/>
                </a:solidFill>
                <a:latin typeface="Arial" charset="0"/>
              </a:defRPr>
            </a:lvl4pPr>
            <a:lvl5pPr marL="2057287" indent="-228587" defTabSz="931811" eaLnBrk="0" hangingPunct="0">
              <a:defRPr sz="2000">
                <a:solidFill>
                  <a:schemeClr val="tx1"/>
                </a:solidFill>
                <a:latin typeface="Arial" charset="0"/>
              </a:defRPr>
            </a:lvl5pPr>
            <a:lvl6pPr marL="2514461" indent="-228587" defTabSz="931811" eaLnBrk="0" fontAlgn="base" hangingPunct="0">
              <a:spcBef>
                <a:spcPct val="0"/>
              </a:spcBef>
              <a:spcAft>
                <a:spcPct val="0"/>
              </a:spcAft>
              <a:defRPr sz="2000">
                <a:solidFill>
                  <a:schemeClr val="tx1"/>
                </a:solidFill>
                <a:latin typeface="Arial" charset="0"/>
              </a:defRPr>
            </a:lvl6pPr>
            <a:lvl7pPr marL="2971635" indent="-228587" defTabSz="931811" eaLnBrk="0" fontAlgn="base" hangingPunct="0">
              <a:spcBef>
                <a:spcPct val="0"/>
              </a:spcBef>
              <a:spcAft>
                <a:spcPct val="0"/>
              </a:spcAft>
              <a:defRPr sz="2000">
                <a:solidFill>
                  <a:schemeClr val="tx1"/>
                </a:solidFill>
                <a:latin typeface="Arial" charset="0"/>
              </a:defRPr>
            </a:lvl7pPr>
            <a:lvl8pPr marL="3428811" indent="-228587" defTabSz="931811" eaLnBrk="0" fontAlgn="base" hangingPunct="0">
              <a:spcBef>
                <a:spcPct val="0"/>
              </a:spcBef>
              <a:spcAft>
                <a:spcPct val="0"/>
              </a:spcAft>
              <a:defRPr sz="2000">
                <a:solidFill>
                  <a:schemeClr val="tx1"/>
                </a:solidFill>
                <a:latin typeface="Arial" charset="0"/>
              </a:defRPr>
            </a:lvl8pPr>
            <a:lvl9pPr marL="3885985" indent="-228587" defTabSz="931811" eaLnBrk="0" fontAlgn="base" hangingPunct="0">
              <a:spcBef>
                <a:spcPct val="0"/>
              </a:spcBef>
              <a:spcAft>
                <a:spcPct val="0"/>
              </a:spcAft>
              <a:defRPr sz="2000">
                <a:solidFill>
                  <a:schemeClr val="tx1"/>
                </a:solidFill>
                <a:latin typeface="Arial" charset="0"/>
              </a:defRPr>
            </a:lvl9pPr>
          </a:lstStyle>
          <a:p>
            <a:pPr eaLnBrk="1" hangingPunct="1"/>
            <a:fld id="{1B84008C-C3CB-451F-AFAD-43D29DEA3E78}" type="slidenum">
              <a:rPr lang="en-US" sz="1200">
                <a:solidFill>
                  <a:prstClr val="black"/>
                </a:solidFill>
              </a:rPr>
              <a:pPr eaLnBrk="1" hangingPunct="1"/>
              <a:t>111</a:t>
            </a:fld>
            <a:endParaRPr lang="en-US" sz="1200">
              <a:solidFill>
                <a:prstClr val="black"/>
              </a:solidFill>
            </a:endParaRPr>
          </a:p>
        </p:txBody>
      </p:sp>
    </p:spTree>
    <p:extLst>
      <p:ext uri="{BB962C8B-B14F-4D97-AF65-F5344CB8AC3E}">
        <p14:creationId xmlns:p14="http://schemas.microsoft.com/office/powerpoint/2010/main" val="73816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2000">
                <a:solidFill>
                  <a:schemeClr val="tx1"/>
                </a:solidFill>
                <a:latin typeface="Arial" charset="0"/>
              </a:defRPr>
            </a:lvl1pPr>
            <a:lvl2pPr marL="742909" indent="-285734" defTabSz="931811" eaLnBrk="0" hangingPunct="0">
              <a:defRPr sz="2000">
                <a:solidFill>
                  <a:schemeClr val="tx1"/>
                </a:solidFill>
                <a:latin typeface="Arial" charset="0"/>
              </a:defRPr>
            </a:lvl2pPr>
            <a:lvl3pPr marL="1142937" indent="-228587" defTabSz="931811" eaLnBrk="0" hangingPunct="0">
              <a:defRPr sz="2000">
                <a:solidFill>
                  <a:schemeClr val="tx1"/>
                </a:solidFill>
                <a:latin typeface="Arial" charset="0"/>
              </a:defRPr>
            </a:lvl3pPr>
            <a:lvl4pPr marL="1600111" indent="-228587" defTabSz="931811" eaLnBrk="0" hangingPunct="0">
              <a:defRPr sz="2000">
                <a:solidFill>
                  <a:schemeClr val="tx1"/>
                </a:solidFill>
                <a:latin typeface="Arial" charset="0"/>
              </a:defRPr>
            </a:lvl4pPr>
            <a:lvl5pPr marL="2057287" indent="-228587" defTabSz="931811" eaLnBrk="0" hangingPunct="0">
              <a:defRPr sz="2000">
                <a:solidFill>
                  <a:schemeClr val="tx1"/>
                </a:solidFill>
                <a:latin typeface="Arial" charset="0"/>
              </a:defRPr>
            </a:lvl5pPr>
            <a:lvl6pPr marL="2514461" indent="-228587" defTabSz="931811" eaLnBrk="0" fontAlgn="base" hangingPunct="0">
              <a:spcBef>
                <a:spcPct val="0"/>
              </a:spcBef>
              <a:spcAft>
                <a:spcPct val="0"/>
              </a:spcAft>
              <a:defRPr sz="2000">
                <a:solidFill>
                  <a:schemeClr val="tx1"/>
                </a:solidFill>
                <a:latin typeface="Arial" charset="0"/>
              </a:defRPr>
            </a:lvl6pPr>
            <a:lvl7pPr marL="2971635" indent="-228587" defTabSz="931811" eaLnBrk="0" fontAlgn="base" hangingPunct="0">
              <a:spcBef>
                <a:spcPct val="0"/>
              </a:spcBef>
              <a:spcAft>
                <a:spcPct val="0"/>
              </a:spcAft>
              <a:defRPr sz="2000">
                <a:solidFill>
                  <a:schemeClr val="tx1"/>
                </a:solidFill>
                <a:latin typeface="Arial" charset="0"/>
              </a:defRPr>
            </a:lvl7pPr>
            <a:lvl8pPr marL="3428811" indent="-228587" defTabSz="931811" eaLnBrk="0" fontAlgn="base" hangingPunct="0">
              <a:spcBef>
                <a:spcPct val="0"/>
              </a:spcBef>
              <a:spcAft>
                <a:spcPct val="0"/>
              </a:spcAft>
              <a:defRPr sz="2000">
                <a:solidFill>
                  <a:schemeClr val="tx1"/>
                </a:solidFill>
                <a:latin typeface="Arial" charset="0"/>
              </a:defRPr>
            </a:lvl8pPr>
            <a:lvl9pPr marL="3885985" indent="-228587" defTabSz="931811" eaLnBrk="0" fontAlgn="base" hangingPunct="0">
              <a:spcBef>
                <a:spcPct val="0"/>
              </a:spcBef>
              <a:spcAft>
                <a:spcPct val="0"/>
              </a:spcAft>
              <a:defRPr sz="2000">
                <a:solidFill>
                  <a:schemeClr val="tx1"/>
                </a:solidFill>
                <a:latin typeface="Arial" charset="0"/>
              </a:defRPr>
            </a:lvl9pPr>
          </a:lstStyle>
          <a:p>
            <a:pPr eaLnBrk="1" hangingPunct="1"/>
            <a:fld id="{D4A949EE-D3A7-44D0-9A8A-ABC11F167907}" type="slidenum">
              <a:rPr lang="en-US" sz="1200">
                <a:solidFill>
                  <a:prstClr val="black"/>
                </a:solidFill>
              </a:rPr>
              <a:pPr eaLnBrk="1" hangingPunct="1"/>
              <a:t>112</a:t>
            </a:fld>
            <a:endParaRPr lang="en-US" sz="12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36770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lvl="0" eaLnBrk="1" hangingPunct="1">
              <a:buClr>
                <a:schemeClr val="tx1"/>
              </a:buClr>
            </a:pPr>
            <a:endParaRPr lang="en-US" dirty="0" smtClean="0"/>
          </a:p>
          <a:p>
            <a:endParaRPr lang="en-US" dirty="0" smtClean="0"/>
          </a:p>
        </p:txBody>
      </p:sp>
    </p:spTree>
    <p:extLst>
      <p:ext uri="{BB962C8B-B14F-4D97-AF65-F5344CB8AC3E}">
        <p14:creationId xmlns:p14="http://schemas.microsoft.com/office/powerpoint/2010/main" val="4240258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25769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lvl="0" eaLnBrk="1" hangingPunct="1">
              <a:buClr>
                <a:schemeClr val="tx1"/>
              </a:buClr>
            </a:pPr>
            <a:endParaRPr lang="en-US" dirty="0" smtClean="0"/>
          </a:p>
          <a:p>
            <a:endParaRPr lang="en-US" dirty="0" smtClean="0"/>
          </a:p>
        </p:txBody>
      </p:sp>
    </p:spTree>
    <p:extLst>
      <p:ext uri="{BB962C8B-B14F-4D97-AF65-F5344CB8AC3E}">
        <p14:creationId xmlns:p14="http://schemas.microsoft.com/office/powerpoint/2010/main" val="2253973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lvl="0" eaLnBrk="1" hangingPunct="1">
              <a:buClr>
                <a:schemeClr val="tx1"/>
              </a:buClr>
            </a:pPr>
            <a:endParaRPr lang="en-US" dirty="0" smtClean="0"/>
          </a:p>
          <a:p>
            <a:endParaRPr lang="en-US" dirty="0" smtClean="0"/>
          </a:p>
        </p:txBody>
      </p:sp>
    </p:spTree>
    <p:extLst>
      <p:ext uri="{BB962C8B-B14F-4D97-AF65-F5344CB8AC3E}">
        <p14:creationId xmlns:p14="http://schemas.microsoft.com/office/powerpoint/2010/main" val="56743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lvl="0" eaLnBrk="1" hangingPunct="1">
              <a:buClr>
                <a:schemeClr val="tx1"/>
              </a:buClr>
            </a:pPr>
            <a:endParaRPr lang="en-US" dirty="0" smtClean="0"/>
          </a:p>
          <a:p>
            <a:endParaRPr lang="en-US" dirty="0" smtClean="0"/>
          </a:p>
        </p:txBody>
      </p:sp>
    </p:spTree>
    <p:extLst>
      <p:ext uri="{BB962C8B-B14F-4D97-AF65-F5344CB8AC3E}">
        <p14:creationId xmlns:p14="http://schemas.microsoft.com/office/powerpoint/2010/main" val="130339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49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lvl="0" eaLnBrk="1" hangingPunct="1">
              <a:buClr>
                <a:schemeClr val="tx1"/>
              </a:buClr>
            </a:pPr>
            <a:endParaRPr lang="en-US" dirty="0" smtClean="0"/>
          </a:p>
        </p:txBody>
      </p:sp>
    </p:spTree>
    <p:extLst>
      <p:ext uri="{BB962C8B-B14F-4D97-AF65-F5344CB8AC3E}">
        <p14:creationId xmlns:p14="http://schemas.microsoft.com/office/powerpoint/2010/main" val="1707802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lvl="0" eaLnBrk="1" hangingPunct="1">
              <a:buClr>
                <a:schemeClr val="tx1"/>
              </a:buClr>
            </a:pPr>
            <a:endParaRPr lang="en-US" dirty="0" smtClean="0"/>
          </a:p>
          <a:p>
            <a:endParaRPr lang="en-US" dirty="0" smtClean="0"/>
          </a:p>
        </p:txBody>
      </p:sp>
    </p:spTree>
    <p:extLst>
      <p:ext uri="{BB962C8B-B14F-4D97-AF65-F5344CB8AC3E}">
        <p14:creationId xmlns:p14="http://schemas.microsoft.com/office/powerpoint/2010/main" val="3121020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lvl="0" eaLnBrk="1" hangingPunct="1">
              <a:buClr>
                <a:schemeClr val="tx1"/>
              </a:buClr>
            </a:pPr>
            <a:endParaRPr lang="en-US" dirty="0" smtClean="0"/>
          </a:p>
        </p:txBody>
      </p:sp>
    </p:spTree>
    <p:extLst>
      <p:ext uri="{BB962C8B-B14F-4D97-AF65-F5344CB8AC3E}">
        <p14:creationId xmlns:p14="http://schemas.microsoft.com/office/powerpoint/2010/main" val="1654160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lvl="0" eaLnBrk="1" hangingPunct="1">
              <a:buClr>
                <a:schemeClr val="tx1"/>
              </a:buClr>
            </a:pPr>
            <a:endParaRPr lang="en-US" dirty="0" smtClean="0"/>
          </a:p>
          <a:p>
            <a:endParaRPr lang="en-US" dirty="0" smtClean="0"/>
          </a:p>
        </p:txBody>
      </p:sp>
    </p:spTree>
    <p:extLst>
      <p:ext uri="{BB962C8B-B14F-4D97-AF65-F5344CB8AC3E}">
        <p14:creationId xmlns:p14="http://schemas.microsoft.com/office/powerpoint/2010/main" val="424945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lvl="0" eaLnBrk="1" hangingPunct="1">
              <a:buClr>
                <a:schemeClr val="tx1"/>
              </a:buClr>
            </a:pPr>
            <a:endParaRPr lang="en-US" dirty="0" smtClean="0"/>
          </a:p>
        </p:txBody>
      </p:sp>
    </p:spTree>
    <p:extLst>
      <p:ext uri="{BB962C8B-B14F-4D97-AF65-F5344CB8AC3E}">
        <p14:creationId xmlns:p14="http://schemas.microsoft.com/office/powerpoint/2010/main" val="3767080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lvl="0" eaLnBrk="1" hangingPunct="1">
              <a:buClr>
                <a:schemeClr val="tx1"/>
              </a:buClr>
            </a:pPr>
            <a:endParaRPr lang="en-US" dirty="0" smtClean="0"/>
          </a:p>
          <a:p>
            <a:endParaRPr lang="en-US" dirty="0" smtClean="0"/>
          </a:p>
        </p:txBody>
      </p:sp>
    </p:spTree>
    <p:extLst>
      <p:ext uri="{BB962C8B-B14F-4D97-AF65-F5344CB8AC3E}">
        <p14:creationId xmlns:p14="http://schemas.microsoft.com/office/powerpoint/2010/main" val="2821648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lvl="0" eaLnBrk="1" hangingPunct="1">
              <a:buClr>
                <a:schemeClr val="tx1"/>
              </a:buClr>
            </a:pPr>
            <a:endParaRPr lang="en-US" dirty="0" smtClean="0"/>
          </a:p>
          <a:p>
            <a:endParaRPr lang="en-US" dirty="0" smtClean="0"/>
          </a:p>
        </p:txBody>
      </p:sp>
    </p:spTree>
    <p:extLst>
      <p:ext uri="{BB962C8B-B14F-4D97-AF65-F5344CB8AC3E}">
        <p14:creationId xmlns:p14="http://schemas.microsoft.com/office/powerpoint/2010/main" val="1545774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2000">
                <a:solidFill>
                  <a:schemeClr val="tx1"/>
                </a:solidFill>
                <a:latin typeface="Arial" charset="0"/>
              </a:defRPr>
            </a:lvl1pPr>
            <a:lvl2pPr marL="742909" indent="-285734" defTabSz="931811" eaLnBrk="0" hangingPunct="0">
              <a:defRPr sz="2000">
                <a:solidFill>
                  <a:schemeClr val="tx1"/>
                </a:solidFill>
                <a:latin typeface="Arial" charset="0"/>
              </a:defRPr>
            </a:lvl2pPr>
            <a:lvl3pPr marL="1142937" indent="-228587" defTabSz="931811" eaLnBrk="0" hangingPunct="0">
              <a:defRPr sz="2000">
                <a:solidFill>
                  <a:schemeClr val="tx1"/>
                </a:solidFill>
                <a:latin typeface="Arial" charset="0"/>
              </a:defRPr>
            </a:lvl3pPr>
            <a:lvl4pPr marL="1600111" indent="-228587" defTabSz="931811" eaLnBrk="0" hangingPunct="0">
              <a:defRPr sz="2000">
                <a:solidFill>
                  <a:schemeClr val="tx1"/>
                </a:solidFill>
                <a:latin typeface="Arial" charset="0"/>
              </a:defRPr>
            </a:lvl4pPr>
            <a:lvl5pPr marL="2057287" indent="-228587" defTabSz="931811" eaLnBrk="0" hangingPunct="0">
              <a:defRPr sz="2000">
                <a:solidFill>
                  <a:schemeClr val="tx1"/>
                </a:solidFill>
                <a:latin typeface="Arial" charset="0"/>
              </a:defRPr>
            </a:lvl5pPr>
            <a:lvl6pPr marL="2514461" indent="-228587" defTabSz="931811" eaLnBrk="0" fontAlgn="base" hangingPunct="0">
              <a:spcBef>
                <a:spcPct val="0"/>
              </a:spcBef>
              <a:spcAft>
                <a:spcPct val="0"/>
              </a:spcAft>
              <a:defRPr sz="2000">
                <a:solidFill>
                  <a:schemeClr val="tx1"/>
                </a:solidFill>
                <a:latin typeface="Arial" charset="0"/>
              </a:defRPr>
            </a:lvl6pPr>
            <a:lvl7pPr marL="2971635" indent="-228587" defTabSz="931811" eaLnBrk="0" fontAlgn="base" hangingPunct="0">
              <a:spcBef>
                <a:spcPct val="0"/>
              </a:spcBef>
              <a:spcAft>
                <a:spcPct val="0"/>
              </a:spcAft>
              <a:defRPr sz="2000">
                <a:solidFill>
                  <a:schemeClr val="tx1"/>
                </a:solidFill>
                <a:latin typeface="Arial" charset="0"/>
              </a:defRPr>
            </a:lvl7pPr>
            <a:lvl8pPr marL="3428811" indent="-228587" defTabSz="931811" eaLnBrk="0" fontAlgn="base" hangingPunct="0">
              <a:spcBef>
                <a:spcPct val="0"/>
              </a:spcBef>
              <a:spcAft>
                <a:spcPct val="0"/>
              </a:spcAft>
              <a:defRPr sz="2000">
                <a:solidFill>
                  <a:schemeClr val="tx1"/>
                </a:solidFill>
                <a:latin typeface="Arial" charset="0"/>
              </a:defRPr>
            </a:lvl8pPr>
            <a:lvl9pPr marL="3885985" indent="-228587" defTabSz="931811" eaLnBrk="0" fontAlgn="base" hangingPunct="0">
              <a:spcBef>
                <a:spcPct val="0"/>
              </a:spcBef>
              <a:spcAft>
                <a:spcPct val="0"/>
              </a:spcAft>
              <a:defRPr sz="2000">
                <a:solidFill>
                  <a:schemeClr val="tx1"/>
                </a:solidFill>
                <a:latin typeface="Arial" charset="0"/>
              </a:defRPr>
            </a:lvl9pPr>
          </a:lstStyle>
          <a:p>
            <a:pPr eaLnBrk="1" hangingPunct="1"/>
            <a:fld id="{D4A949EE-D3A7-44D0-9A8A-ABC11F167907}" type="slidenum">
              <a:rPr lang="en-US" sz="1200">
                <a:solidFill>
                  <a:prstClr val="black"/>
                </a:solidFill>
              </a:rPr>
              <a:pPr eaLnBrk="1" hangingPunct="1"/>
              <a:t>125</a:t>
            </a:fld>
            <a:endParaRPr lang="en-US" sz="12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43240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66971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05837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511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noFill/>
          <a:ln/>
        </p:spPr>
        <p:txBody>
          <a:bodyPr/>
          <a:lstStyle/>
          <a:p>
            <a:endParaRPr lang="en-US" sz="1000" dirty="0"/>
          </a:p>
        </p:txBody>
      </p:sp>
    </p:spTree>
    <p:extLst>
      <p:ext uri="{BB962C8B-B14F-4D97-AF65-F5344CB8AC3E}">
        <p14:creationId xmlns:p14="http://schemas.microsoft.com/office/powerpoint/2010/main" val="4053127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129</a:t>
            </a:fld>
            <a:endParaRPr lang="en-US"/>
          </a:p>
        </p:txBody>
      </p:sp>
    </p:spTree>
    <p:extLst>
      <p:ext uri="{BB962C8B-B14F-4D97-AF65-F5344CB8AC3E}">
        <p14:creationId xmlns:p14="http://schemas.microsoft.com/office/powerpoint/2010/main" val="3443037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130</a:t>
            </a:fld>
            <a:endParaRPr lang="en-US"/>
          </a:p>
        </p:txBody>
      </p:sp>
    </p:spTree>
    <p:extLst>
      <p:ext uri="{BB962C8B-B14F-4D97-AF65-F5344CB8AC3E}">
        <p14:creationId xmlns:p14="http://schemas.microsoft.com/office/powerpoint/2010/main" val="3650533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131</a:t>
            </a:fld>
            <a:endParaRPr lang="en-US"/>
          </a:p>
        </p:txBody>
      </p:sp>
    </p:spTree>
    <p:extLst>
      <p:ext uri="{BB962C8B-B14F-4D97-AF65-F5344CB8AC3E}">
        <p14:creationId xmlns:p14="http://schemas.microsoft.com/office/powerpoint/2010/main" val="3114704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2000">
                <a:solidFill>
                  <a:schemeClr val="tx1"/>
                </a:solidFill>
                <a:latin typeface="Arial" charset="0"/>
              </a:defRPr>
            </a:lvl1pPr>
            <a:lvl2pPr marL="742909" indent="-285734" defTabSz="931811" eaLnBrk="0" hangingPunct="0">
              <a:defRPr sz="2000">
                <a:solidFill>
                  <a:schemeClr val="tx1"/>
                </a:solidFill>
                <a:latin typeface="Arial" charset="0"/>
              </a:defRPr>
            </a:lvl2pPr>
            <a:lvl3pPr marL="1142937" indent="-228587" defTabSz="931811" eaLnBrk="0" hangingPunct="0">
              <a:defRPr sz="2000">
                <a:solidFill>
                  <a:schemeClr val="tx1"/>
                </a:solidFill>
                <a:latin typeface="Arial" charset="0"/>
              </a:defRPr>
            </a:lvl3pPr>
            <a:lvl4pPr marL="1600111" indent="-228587" defTabSz="931811" eaLnBrk="0" hangingPunct="0">
              <a:defRPr sz="2000">
                <a:solidFill>
                  <a:schemeClr val="tx1"/>
                </a:solidFill>
                <a:latin typeface="Arial" charset="0"/>
              </a:defRPr>
            </a:lvl4pPr>
            <a:lvl5pPr marL="2057287" indent="-228587" defTabSz="931811" eaLnBrk="0" hangingPunct="0">
              <a:defRPr sz="2000">
                <a:solidFill>
                  <a:schemeClr val="tx1"/>
                </a:solidFill>
                <a:latin typeface="Arial" charset="0"/>
              </a:defRPr>
            </a:lvl5pPr>
            <a:lvl6pPr marL="2514461" indent="-228587" defTabSz="931811" eaLnBrk="0" fontAlgn="base" hangingPunct="0">
              <a:spcBef>
                <a:spcPct val="0"/>
              </a:spcBef>
              <a:spcAft>
                <a:spcPct val="0"/>
              </a:spcAft>
              <a:defRPr sz="2000">
                <a:solidFill>
                  <a:schemeClr val="tx1"/>
                </a:solidFill>
                <a:latin typeface="Arial" charset="0"/>
              </a:defRPr>
            </a:lvl6pPr>
            <a:lvl7pPr marL="2971635" indent="-228587" defTabSz="931811" eaLnBrk="0" fontAlgn="base" hangingPunct="0">
              <a:spcBef>
                <a:spcPct val="0"/>
              </a:spcBef>
              <a:spcAft>
                <a:spcPct val="0"/>
              </a:spcAft>
              <a:defRPr sz="2000">
                <a:solidFill>
                  <a:schemeClr val="tx1"/>
                </a:solidFill>
                <a:latin typeface="Arial" charset="0"/>
              </a:defRPr>
            </a:lvl7pPr>
            <a:lvl8pPr marL="3428811" indent="-228587" defTabSz="931811" eaLnBrk="0" fontAlgn="base" hangingPunct="0">
              <a:spcBef>
                <a:spcPct val="0"/>
              </a:spcBef>
              <a:spcAft>
                <a:spcPct val="0"/>
              </a:spcAft>
              <a:defRPr sz="2000">
                <a:solidFill>
                  <a:schemeClr val="tx1"/>
                </a:solidFill>
                <a:latin typeface="Arial" charset="0"/>
              </a:defRPr>
            </a:lvl8pPr>
            <a:lvl9pPr marL="3885985" indent="-228587" defTabSz="931811" eaLnBrk="0" fontAlgn="base" hangingPunct="0">
              <a:spcBef>
                <a:spcPct val="0"/>
              </a:spcBef>
              <a:spcAft>
                <a:spcPct val="0"/>
              </a:spcAft>
              <a:defRPr sz="2000">
                <a:solidFill>
                  <a:schemeClr val="tx1"/>
                </a:solidFill>
                <a:latin typeface="Arial" charset="0"/>
              </a:defRPr>
            </a:lvl9pPr>
          </a:lstStyle>
          <a:p>
            <a:pPr eaLnBrk="1" hangingPunct="1"/>
            <a:fld id="{D4A949EE-D3A7-44D0-9A8A-ABC11F167907}" type="slidenum">
              <a:rPr lang="en-US" sz="1200">
                <a:solidFill>
                  <a:prstClr val="black"/>
                </a:solidFill>
              </a:rPr>
              <a:pPr eaLnBrk="1" hangingPunct="1"/>
              <a:t>132</a:t>
            </a:fld>
            <a:endParaRPr lang="en-US" sz="12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298802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p:spPr>
        <p:txBody>
          <a:bodyPr/>
          <a:lstStyle/>
          <a:p>
            <a:endParaRPr lang="en-US" baseline="0" dirty="0" smtClean="0"/>
          </a:p>
        </p:txBody>
      </p:sp>
    </p:spTree>
    <p:extLst>
      <p:ext uri="{BB962C8B-B14F-4D97-AF65-F5344CB8AC3E}">
        <p14:creationId xmlns:p14="http://schemas.microsoft.com/office/powerpoint/2010/main" val="381046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p:spPr>
        <p:txBody>
          <a:bodyPr/>
          <a:lstStyle/>
          <a:p>
            <a:endParaRPr lang="en-US" baseline="0" dirty="0" smtClean="0"/>
          </a:p>
        </p:txBody>
      </p:sp>
    </p:spTree>
    <p:extLst>
      <p:ext uri="{BB962C8B-B14F-4D97-AF65-F5344CB8AC3E}">
        <p14:creationId xmlns:p14="http://schemas.microsoft.com/office/powerpoint/2010/main" val="2581790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2000">
                <a:solidFill>
                  <a:schemeClr val="tx1"/>
                </a:solidFill>
                <a:latin typeface="Arial" charset="0"/>
              </a:defRPr>
            </a:lvl1pPr>
            <a:lvl2pPr marL="742909" indent="-285734" defTabSz="931811" eaLnBrk="0" hangingPunct="0">
              <a:defRPr sz="2000">
                <a:solidFill>
                  <a:schemeClr val="tx1"/>
                </a:solidFill>
                <a:latin typeface="Arial" charset="0"/>
              </a:defRPr>
            </a:lvl2pPr>
            <a:lvl3pPr marL="1142937" indent="-228587" defTabSz="931811" eaLnBrk="0" hangingPunct="0">
              <a:defRPr sz="2000">
                <a:solidFill>
                  <a:schemeClr val="tx1"/>
                </a:solidFill>
                <a:latin typeface="Arial" charset="0"/>
              </a:defRPr>
            </a:lvl3pPr>
            <a:lvl4pPr marL="1600111" indent="-228587" defTabSz="931811" eaLnBrk="0" hangingPunct="0">
              <a:defRPr sz="2000">
                <a:solidFill>
                  <a:schemeClr val="tx1"/>
                </a:solidFill>
                <a:latin typeface="Arial" charset="0"/>
              </a:defRPr>
            </a:lvl4pPr>
            <a:lvl5pPr marL="2057287" indent="-228587" defTabSz="931811" eaLnBrk="0" hangingPunct="0">
              <a:defRPr sz="2000">
                <a:solidFill>
                  <a:schemeClr val="tx1"/>
                </a:solidFill>
                <a:latin typeface="Arial" charset="0"/>
              </a:defRPr>
            </a:lvl5pPr>
            <a:lvl6pPr marL="2514461" indent="-228587" defTabSz="931811" eaLnBrk="0" fontAlgn="base" hangingPunct="0">
              <a:spcBef>
                <a:spcPct val="0"/>
              </a:spcBef>
              <a:spcAft>
                <a:spcPct val="0"/>
              </a:spcAft>
              <a:defRPr sz="2000">
                <a:solidFill>
                  <a:schemeClr val="tx1"/>
                </a:solidFill>
                <a:latin typeface="Arial" charset="0"/>
              </a:defRPr>
            </a:lvl6pPr>
            <a:lvl7pPr marL="2971635" indent="-228587" defTabSz="931811" eaLnBrk="0" fontAlgn="base" hangingPunct="0">
              <a:spcBef>
                <a:spcPct val="0"/>
              </a:spcBef>
              <a:spcAft>
                <a:spcPct val="0"/>
              </a:spcAft>
              <a:defRPr sz="2000">
                <a:solidFill>
                  <a:schemeClr val="tx1"/>
                </a:solidFill>
                <a:latin typeface="Arial" charset="0"/>
              </a:defRPr>
            </a:lvl7pPr>
            <a:lvl8pPr marL="3428811" indent="-228587" defTabSz="931811" eaLnBrk="0" fontAlgn="base" hangingPunct="0">
              <a:spcBef>
                <a:spcPct val="0"/>
              </a:spcBef>
              <a:spcAft>
                <a:spcPct val="0"/>
              </a:spcAft>
              <a:defRPr sz="2000">
                <a:solidFill>
                  <a:schemeClr val="tx1"/>
                </a:solidFill>
                <a:latin typeface="Arial" charset="0"/>
              </a:defRPr>
            </a:lvl8pPr>
            <a:lvl9pPr marL="3885985" indent="-228587" defTabSz="931811" eaLnBrk="0" fontAlgn="base" hangingPunct="0">
              <a:spcBef>
                <a:spcPct val="0"/>
              </a:spcBef>
              <a:spcAft>
                <a:spcPct val="0"/>
              </a:spcAft>
              <a:defRPr sz="2000">
                <a:solidFill>
                  <a:schemeClr val="tx1"/>
                </a:solidFill>
                <a:latin typeface="Arial" charset="0"/>
              </a:defRPr>
            </a:lvl9pPr>
          </a:lstStyle>
          <a:p>
            <a:pPr eaLnBrk="1" hangingPunct="1"/>
            <a:fld id="{D4A949EE-D3A7-44D0-9A8A-ABC11F167907}" type="slidenum">
              <a:rPr lang="en-US" sz="1200">
                <a:solidFill>
                  <a:prstClr val="black"/>
                </a:solidFill>
              </a:rPr>
              <a:pPr eaLnBrk="1" hangingPunct="1"/>
              <a:t>135</a:t>
            </a:fld>
            <a:endParaRPr lang="en-US" sz="12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637315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p:spPr>
        <p:txBody>
          <a:bodyPr/>
          <a:lstStyle/>
          <a:p>
            <a:endParaRPr lang="en-US" baseline="0" dirty="0" smtClean="0"/>
          </a:p>
        </p:txBody>
      </p:sp>
    </p:spTree>
    <p:extLst>
      <p:ext uri="{BB962C8B-B14F-4D97-AF65-F5344CB8AC3E}">
        <p14:creationId xmlns:p14="http://schemas.microsoft.com/office/powerpoint/2010/main" val="1936937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6756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472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138</a:t>
            </a:fld>
            <a:endParaRPr lang="en-US"/>
          </a:p>
        </p:txBody>
      </p:sp>
    </p:spTree>
    <p:extLst>
      <p:ext uri="{BB962C8B-B14F-4D97-AF65-F5344CB8AC3E}">
        <p14:creationId xmlns:p14="http://schemas.microsoft.com/office/powerpoint/2010/main" val="1747209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139</a:t>
            </a:fld>
            <a:endParaRPr lang="en-US"/>
          </a:p>
        </p:txBody>
      </p:sp>
    </p:spTree>
    <p:extLst>
      <p:ext uri="{BB962C8B-B14F-4D97-AF65-F5344CB8AC3E}">
        <p14:creationId xmlns:p14="http://schemas.microsoft.com/office/powerpoint/2010/main" val="921062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140</a:t>
            </a:fld>
            <a:endParaRPr lang="en-US"/>
          </a:p>
        </p:txBody>
      </p:sp>
    </p:spTree>
    <p:extLst>
      <p:ext uri="{BB962C8B-B14F-4D97-AF65-F5344CB8AC3E}">
        <p14:creationId xmlns:p14="http://schemas.microsoft.com/office/powerpoint/2010/main" val="32139346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141</a:t>
            </a:fld>
            <a:endParaRPr lang="en-US"/>
          </a:p>
        </p:txBody>
      </p:sp>
    </p:spTree>
    <p:extLst>
      <p:ext uri="{BB962C8B-B14F-4D97-AF65-F5344CB8AC3E}">
        <p14:creationId xmlns:p14="http://schemas.microsoft.com/office/powerpoint/2010/main" val="435886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2E25AE-7BE6-49D0-BDEF-32EA38243953}" type="slidenum">
              <a:rPr lang="en-US" smtClean="0"/>
              <a:pPr>
                <a:defRPr/>
              </a:pPr>
              <a:t>142</a:t>
            </a:fld>
            <a:endParaRPr lang="en-US"/>
          </a:p>
        </p:txBody>
      </p:sp>
    </p:spTree>
    <p:extLst>
      <p:ext uri="{BB962C8B-B14F-4D97-AF65-F5344CB8AC3E}">
        <p14:creationId xmlns:p14="http://schemas.microsoft.com/office/powerpoint/2010/main" val="3193089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4732EC5-A57E-40B0-AEED-58A678E69823}" type="datetime4">
              <a:rPr lang="en-GB" smtClean="0"/>
              <a:pPr/>
              <a:t>22 May 2017</a:t>
            </a:fld>
            <a:endParaRPr lang="en-GB" dirty="0"/>
          </a:p>
        </p:txBody>
      </p:sp>
      <p:sp>
        <p:nvSpPr>
          <p:cNvPr id="5" name="Slide Number Placeholder 4"/>
          <p:cNvSpPr>
            <a:spLocks noGrp="1"/>
          </p:cNvSpPr>
          <p:nvPr>
            <p:ph type="sldNum" sz="quarter" idx="11"/>
          </p:nvPr>
        </p:nvSpPr>
        <p:spPr/>
        <p:txBody>
          <a:bodyPr/>
          <a:lstStyle/>
          <a:p>
            <a:fld id="{0E1052C4-EA6A-454A-96A6-0B3497FBD86B}" type="slidenum">
              <a:rPr lang="en-GB" smtClean="0"/>
              <a:pPr/>
              <a:t>145</a:t>
            </a:fld>
            <a:endParaRPr lang="en-GB" dirty="0"/>
          </a:p>
        </p:txBody>
      </p:sp>
    </p:spTree>
    <p:extLst>
      <p:ext uri="{BB962C8B-B14F-4D97-AF65-F5344CB8AC3E}">
        <p14:creationId xmlns:p14="http://schemas.microsoft.com/office/powerpoint/2010/main" val="1909413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4732EC5-A57E-40B0-AEED-58A678E69823}" type="datetime4">
              <a:rPr lang="en-GB" smtClean="0"/>
              <a:pPr/>
              <a:t>22 May 2017</a:t>
            </a:fld>
            <a:endParaRPr lang="en-GB" dirty="0"/>
          </a:p>
        </p:txBody>
      </p:sp>
      <p:sp>
        <p:nvSpPr>
          <p:cNvPr id="5" name="Slide Number Placeholder 4"/>
          <p:cNvSpPr>
            <a:spLocks noGrp="1"/>
          </p:cNvSpPr>
          <p:nvPr>
            <p:ph type="sldNum" sz="quarter" idx="11"/>
          </p:nvPr>
        </p:nvSpPr>
        <p:spPr/>
        <p:txBody>
          <a:bodyPr/>
          <a:lstStyle/>
          <a:p>
            <a:fld id="{0E1052C4-EA6A-454A-96A6-0B3497FBD86B}" type="slidenum">
              <a:rPr lang="en-GB" smtClean="0"/>
              <a:pPr/>
              <a:t>147</a:t>
            </a:fld>
            <a:endParaRPr lang="en-GB" dirty="0"/>
          </a:p>
        </p:txBody>
      </p:sp>
    </p:spTree>
    <p:extLst>
      <p:ext uri="{BB962C8B-B14F-4D97-AF65-F5344CB8AC3E}">
        <p14:creationId xmlns:p14="http://schemas.microsoft.com/office/powerpoint/2010/main" val="2708093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327112" lvl="1"/>
            <a:r>
              <a:rPr lang="en-US" dirty="0"/>
              <a:t>Transportation, Expiring Tax Increases… (MI, GA, IL, CA)</a:t>
            </a:r>
          </a:p>
          <a:p>
            <a:endParaRPr lang="en-US" dirty="0"/>
          </a:p>
          <a:p>
            <a:endParaRPr lang="en-US" dirty="0"/>
          </a:p>
        </p:txBody>
      </p:sp>
    </p:spTree>
    <p:extLst>
      <p:ext uri="{BB962C8B-B14F-4D97-AF65-F5344CB8AC3E}">
        <p14:creationId xmlns:p14="http://schemas.microsoft.com/office/powerpoint/2010/main" val="4159443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4732EC5-A57E-40B0-AEED-58A678E69823}" type="datetime4">
              <a:rPr lang="en-GB" smtClean="0"/>
              <a:pPr/>
              <a:t>22 May 2017</a:t>
            </a:fld>
            <a:endParaRPr lang="en-GB" dirty="0"/>
          </a:p>
        </p:txBody>
      </p:sp>
      <p:sp>
        <p:nvSpPr>
          <p:cNvPr id="5" name="Slide Number Placeholder 4"/>
          <p:cNvSpPr>
            <a:spLocks noGrp="1"/>
          </p:cNvSpPr>
          <p:nvPr>
            <p:ph type="sldNum" sz="quarter" idx="11"/>
          </p:nvPr>
        </p:nvSpPr>
        <p:spPr/>
        <p:txBody>
          <a:bodyPr/>
          <a:lstStyle/>
          <a:p>
            <a:fld id="{0E1052C4-EA6A-454A-96A6-0B3497FBD86B}" type="slidenum">
              <a:rPr lang="en-GB" smtClean="0"/>
              <a:pPr/>
              <a:t>150</a:t>
            </a:fld>
            <a:endParaRPr lang="en-GB" dirty="0"/>
          </a:p>
        </p:txBody>
      </p:sp>
    </p:spTree>
    <p:extLst>
      <p:ext uri="{BB962C8B-B14F-4D97-AF65-F5344CB8AC3E}">
        <p14:creationId xmlns:p14="http://schemas.microsoft.com/office/powerpoint/2010/main" val="1618020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174</a:t>
            </a:fld>
            <a:endParaRPr lang="en-US" dirty="0">
              <a:solidFill>
                <a:prstClr val="black"/>
              </a:solidFill>
            </a:endParaRPr>
          </a:p>
        </p:txBody>
      </p:sp>
    </p:spTree>
    <p:extLst>
      <p:ext uri="{BB962C8B-B14F-4D97-AF65-F5344CB8AC3E}">
        <p14:creationId xmlns:p14="http://schemas.microsoft.com/office/powerpoint/2010/main" val="104213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930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6EC1A7-D178-4266-A195-9C8B4B6F3F4D}" type="slidenum">
              <a:rPr lang="en-US" smtClean="0">
                <a:solidFill>
                  <a:prstClr val="black"/>
                </a:solidFill>
              </a:rPr>
              <a:pPr/>
              <a:t>175</a:t>
            </a:fld>
            <a:endParaRPr lang="en-US" dirty="0">
              <a:solidFill>
                <a:prstClr val="black"/>
              </a:solidFill>
            </a:endParaRPr>
          </a:p>
        </p:txBody>
      </p:sp>
    </p:spTree>
    <p:extLst>
      <p:ext uri="{BB962C8B-B14F-4D97-AF65-F5344CB8AC3E}">
        <p14:creationId xmlns:p14="http://schemas.microsoft.com/office/powerpoint/2010/main" val="540659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Rot="1" noChangeAspect="1" noChangeArrowheads="1"/>
          </p:cNvSpPr>
          <p:nvPr>
            <p:ph type="sldImg"/>
          </p:nvPr>
        </p:nvSpPr>
        <p:spPr/>
      </p:sp>
      <p:sp>
        <p:nvSpPr>
          <p:cNvPr id="10242" name="Rectangle 2"/>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7156034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Rot="1" noChangeAspect="1" noChangeArrowheads="1"/>
          </p:cNvSpPr>
          <p:nvPr>
            <p:ph type="sldImg"/>
          </p:nvPr>
        </p:nvSpPr>
        <p:spPr/>
      </p:sp>
      <p:sp>
        <p:nvSpPr>
          <p:cNvPr id="10242" name="Rectangle 2"/>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0735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Rot="1" noChangeAspect="1" noChangeArrowheads="1"/>
          </p:cNvSpPr>
          <p:nvPr>
            <p:ph type="sldImg"/>
          </p:nvPr>
        </p:nvSpPr>
        <p:spPr/>
      </p:sp>
      <p:sp>
        <p:nvSpPr>
          <p:cNvPr id="10242" name="Rectangle 2"/>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3680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179</a:t>
            </a:fld>
            <a:endParaRPr lang="en-US" dirty="0">
              <a:solidFill>
                <a:prstClr val="black"/>
              </a:solidFill>
            </a:endParaRPr>
          </a:p>
        </p:txBody>
      </p:sp>
    </p:spTree>
    <p:extLst>
      <p:ext uri="{BB962C8B-B14F-4D97-AF65-F5344CB8AC3E}">
        <p14:creationId xmlns:p14="http://schemas.microsoft.com/office/powerpoint/2010/main" val="40658443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180</a:t>
            </a:fld>
            <a:endParaRPr lang="en-US" dirty="0">
              <a:solidFill>
                <a:prstClr val="black"/>
              </a:solidFill>
            </a:endParaRPr>
          </a:p>
        </p:txBody>
      </p:sp>
    </p:spTree>
    <p:extLst>
      <p:ext uri="{BB962C8B-B14F-4D97-AF65-F5344CB8AC3E}">
        <p14:creationId xmlns:p14="http://schemas.microsoft.com/office/powerpoint/2010/main" val="34214087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181</a:t>
            </a:fld>
            <a:endParaRPr lang="en-US" dirty="0">
              <a:solidFill>
                <a:prstClr val="black"/>
              </a:solidFill>
            </a:endParaRPr>
          </a:p>
        </p:txBody>
      </p:sp>
    </p:spTree>
    <p:extLst>
      <p:ext uri="{BB962C8B-B14F-4D97-AF65-F5344CB8AC3E}">
        <p14:creationId xmlns:p14="http://schemas.microsoft.com/office/powerpoint/2010/main" val="825113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E8A73-1942-4EB4-AD45-5A19963F23BD}" type="slidenum">
              <a:rPr lang="en-US" smtClean="0">
                <a:solidFill>
                  <a:prstClr val="black"/>
                </a:solidFill>
              </a:rPr>
              <a:pPr/>
              <a:t>182</a:t>
            </a:fld>
            <a:endParaRPr lang="en-US" dirty="0">
              <a:solidFill>
                <a:prstClr val="black"/>
              </a:solidFill>
            </a:endParaRPr>
          </a:p>
        </p:txBody>
      </p:sp>
    </p:spTree>
    <p:extLst>
      <p:ext uri="{BB962C8B-B14F-4D97-AF65-F5344CB8AC3E}">
        <p14:creationId xmlns:p14="http://schemas.microsoft.com/office/powerpoint/2010/main" val="27478153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8D6A2A-7864-4D25-8791-DBC578CA6BB0}" type="slidenum">
              <a:rPr lang="en-US" smtClean="0">
                <a:solidFill>
                  <a:prstClr val="black"/>
                </a:solidFill>
              </a:rPr>
              <a:pPr/>
              <a:t>183</a:t>
            </a:fld>
            <a:endParaRPr lang="en-US" dirty="0">
              <a:solidFill>
                <a:prstClr val="black"/>
              </a:solidFill>
            </a:endParaRPr>
          </a:p>
        </p:txBody>
      </p:sp>
    </p:spTree>
    <p:extLst>
      <p:ext uri="{BB962C8B-B14F-4D97-AF65-F5344CB8AC3E}">
        <p14:creationId xmlns:p14="http://schemas.microsoft.com/office/powerpoint/2010/main" val="2385674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184</a:t>
            </a:fld>
            <a:endParaRPr lang="en-US" dirty="0">
              <a:solidFill>
                <a:prstClr val="black"/>
              </a:solidFill>
            </a:endParaRPr>
          </a:p>
        </p:txBody>
      </p:sp>
    </p:spTree>
    <p:extLst>
      <p:ext uri="{BB962C8B-B14F-4D97-AF65-F5344CB8AC3E}">
        <p14:creationId xmlns:p14="http://schemas.microsoft.com/office/powerpoint/2010/main" val="428932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943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185</a:t>
            </a:fld>
            <a:endParaRPr lang="en-US" dirty="0">
              <a:solidFill>
                <a:prstClr val="black"/>
              </a:solidFill>
            </a:endParaRPr>
          </a:p>
        </p:txBody>
      </p:sp>
    </p:spTree>
    <p:extLst>
      <p:ext uri="{BB962C8B-B14F-4D97-AF65-F5344CB8AC3E}">
        <p14:creationId xmlns:p14="http://schemas.microsoft.com/office/powerpoint/2010/main" val="33875041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186</a:t>
            </a:fld>
            <a:endParaRPr lang="en-US" dirty="0">
              <a:solidFill>
                <a:prstClr val="black"/>
              </a:solidFill>
            </a:endParaRPr>
          </a:p>
        </p:txBody>
      </p:sp>
    </p:spTree>
    <p:extLst>
      <p:ext uri="{BB962C8B-B14F-4D97-AF65-F5344CB8AC3E}">
        <p14:creationId xmlns:p14="http://schemas.microsoft.com/office/powerpoint/2010/main" val="6312312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187</a:t>
            </a:fld>
            <a:endParaRPr lang="en-US" dirty="0">
              <a:solidFill>
                <a:prstClr val="black"/>
              </a:solidFill>
            </a:endParaRPr>
          </a:p>
        </p:txBody>
      </p:sp>
    </p:spTree>
    <p:extLst>
      <p:ext uri="{BB962C8B-B14F-4D97-AF65-F5344CB8AC3E}">
        <p14:creationId xmlns:p14="http://schemas.microsoft.com/office/powerpoint/2010/main" val="11522059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188</a:t>
            </a:fld>
            <a:endParaRPr lang="en-US" dirty="0">
              <a:solidFill>
                <a:prstClr val="black"/>
              </a:solidFill>
            </a:endParaRPr>
          </a:p>
        </p:txBody>
      </p:sp>
    </p:spTree>
    <p:extLst>
      <p:ext uri="{BB962C8B-B14F-4D97-AF65-F5344CB8AC3E}">
        <p14:creationId xmlns:p14="http://schemas.microsoft.com/office/powerpoint/2010/main" val="20380558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189</a:t>
            </a:fld>
            <a:endParaRPr lang="en-US" dirty="0">
              <a:solidFill>
                <a:prstClr val="black"/>
              </a:solidFill>
            </a:endParaRPr>
          </a:p>
        </p:txBody>
      </p:sp>
    </p:spTree>
    <p:extLst>
      <p:ext uri="{BB962C8B-B14F-4D97-AF65-F5344CB8AC3E}">
        <p14:creationId xmlns:p14="http://schemas.microsoft.com/office/powerpoint/2010/main" val="13981542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190</a:t>
            </a:fld>
            <a:endParaRPr lang="en-US" dirty="0">
              <a:solidFill>
                <a:prstClr val="black"/>
              </a:solidFill>
            </a:endParaRPr>
          </a:p>
        </p:txBody>
      </p:sp>
    </p:spTree>
    <p:extLst>
      <p:ext uri="{BB962C8B-B14F-4D97-AF65-F5344CB8AC3E}">
        <p14:creationId xmlns:p14="http://schemas.microsoft.com/office/powerpoint/2010/main" val="19585267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191</a:t>
            </a:fld>
            <a:endParaRPr lang="en-US" dirty="0">
              <a:solidFill>
                <a:prstClr val="black"/>
              </a:solidFill>
            </a:endParaRPr>
          </a:p>
        </p:txBody>
      </p:sp>
    </p:spTree>
    <p:extLst>
      <p:ext uri="{BB962C8B-B14F-4D97-AF65-F5344CB8AC3E}">
        <p14:creationId xmlns:p14="http://schemas.microsoft.com/office/powerpoint/2010/main" val="15225942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192</a:t>
            </a:fld>
            <a:endParaRPr lang="en-US" dirty="0">
              <a:solidFill>
                <a:prstClr val="black"/>
              </a:solidFill>
            </a:endParaRPr>
          </a:p>
        </p:txBody>
      </p:sp>
    </p:spTree>
    <p:extLst>
      <p:ext uri="{BB962C8B-B14F-4D97-AF65-F5344CB8AC3E}">
        <p14:creationId xmlns:p14="http://schemas.microsoft.com/office/powerpoint/2010/main" val="42572119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193</a:t>
            </a:fld>
            <a:endParaRPr lang="en-US" dirty="0">
              <a:solidFill>
                <a:prstClr val="black"/>
              </a:solidFill>
            </a:endParaRPr>
          </a:p>
        </p:txBody>
      </p:sp>
    </p:spTree>
    <p:extLst>
      <p:ext uri="{BB962C8B-B14F-4D97-AF65-F5344CB8AC3E}">
        <p14:creationId xmlns:p14="http://schemas.microsoft.com/office/powerpoint/2010/main" val="36175128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194</a:t>
            </a:fld>
            <a:endParaRPr lang="en-US" dirty="0">
              <a:solidFill>
                <a:prstClr val="black"/>
              </a:solidFill>
            </a:endParaRPr>
          </a:p>
        </p:txBody>
      </p:sp>
    </p:spTree>
    <p:extLst>
      <p:ext uri="{BB962C8B-B14F-4D97-AF65-F5344CB8AC3E}">
        <p14:creationId xmlns:p14="http://schemas.microsoft.com/office/powerpoint/2010/main" val="202649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9317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195</a:t>
            </a:fld>
            <a:endParaRPr lang="en-US" dirty="0">
              <a:solidFill>
                <a:prstClr val="black"/>
              </a:solidFill>
            </a:endParaRPr>
          </a:p>
        </p:txBody>
      </p:sp>
    </p:spTree>
    <p:extLst>
      <p:ext uri="{BB962C8B-B14F-4D97-AF65-F5344CB8AC3E}">
        <p14:creationId xmlns:p14="http://schemas.microsoft.com/office/powerpoint/2010/main" val="17453495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D1898-4A78-4735-8982-7F4F8A886A20}" type="slidenum">
              <a:rPr lang="en-US" smtClean="0">
                <a:solidFill>
                  <a:prstClr val="black"/>
                </a:solidFill>
              </a:rPr>
              <a:pPr/>
              <a:t>196</a:t>
            </a:fld>
            <a:endParaRPr lang="en-US" dirty="0">
              <a:solidFill>
                <a:prstClr val="black"/>
              </a:solidFill>
            </a:endParaRPr>
          </a:p>
        </p:txBody>
      </p:sp>
    </p:spTree>
    <p:extLst>
      <p:ext uri="{BB962C8B-B14F-4D97-AF65-F5344CB8AC3E}">
        <p14:creationId xmlns:p14="http://schemas.microsoft.com/office/powerpoint/2010/main" val="27533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88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835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
        <p:nvSpPr>
          <p:cNvPr id="2" name="Heartline"/>
          <p:cNvSpPr>
            <a:spLocks noGrp="1"/>
          </p:cNvSpPr>
          <p:nvPr>
            <p:ph type="ctrTitle" hasCustomPrompt="1"/>
          </p:nvPr>
        </p:nvSpPr>
        <p:spPr>
          <a:xfrm>
            <a:off x="1441451" y="404813"/>
            <a:ext cx="6337298" cy="615095"/>
          </a:xfrm>
        </p:spPr>
        <p:txBody>
          <a:bodyPr anchor="b">
            <a:noAutofit/>
          </a:bodyPr>
          <a:lstStyle>
            <a:lvl1pPr algn="l">
              <a:defRPr sz="2100" b="1">
                <a:solidFill>
                  <a:schemeClr val="accent2"/>
                </a:solidFill>
              </a:defRPr>
            </a:lvl1pPr>
          </a:lstStyle>
          <a:p>
            <a:r>
              <a:rPr lang="en-GB" noProof="0" dirty="0" smtClean="0"/>
              <a:t>Click to add </a:t>
            </a:r>
            <a:r>
              <a:rPr lang="en-GB" noProof="0" dirty="0" err="1" smtClean="0"/>
              <a:t>Heartline</a:t>
            </a:r>
            <a:r>
              <a:rPr lang="en-GB" noProof="0" dirty="0" smtClean="0"/>
              <a:t> here with two lines if needed</a:t>
            </a:r>
            <a:endParaRPr lang="en-GB" noProof="0" dirty="0"/>
          </a:p>
        </p:txBody>
      </p:sp>
      <p:sp>
        <p:nvSpPr>
          <p:cNvPr id="3" name="Headline"/>
          <p:cNvSpPr>
            <a:spLocks noGrp="1"/>
          </p:cNvSpPr>
          <p:nvPr>
            <p:ph type="subTitle" idx="1" hasCustomPrompt="1"/>
          </p:nvPr>
        </p:nvSpPr>
        <p:spPr>
          <a:xfrm>
            <a:off x="1441450" y="1041884"/>
            <a:ext cx="6337299" cy="628654"/>
          </a:xfrm>
        </p:spPr>
        <p:txBody>
          <a:bodyPr>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add Headline here with two lines if needed</a:t>
            </a:r>
            <a:endParaRPr lang="en-GB" noProof="0" dirty="0"/>
          </a:p>
        </p:txBody>
      </p:sp>
      <p:sp>
        <p:nvSpPr>
          <p:cNvPr id="12" name="Date"/>
          <p:cNvSpPr>
            <a:spLocks noGrp="1"/>
          </p:cNvSpPr>
          <p:nvPr>
            <p:ph type="body" sz="quarter" idx="10" hasCustomPrompt="1"/>
          </p:nvPr>
        </p:nvSpPr>
        <p:spPr>
          <a:xfrm>
            <a:off x="1441450" y="2109783"/>
            <a:ext cx="3992408" cy="310687"/>
          </a:xfrm>
        </p:spPr>
        <p:txBody>
          <a:bodyPr anchor="ctr">
            <a:noAutofit/>
          </a:bodyPr>
          <a:lstStyle>
            <a:lvl1pPr marL="0" indent="0">
              <a:lnSpc>
                <a:spcPct val="100000"/>
              </a:lnSpc>
              <a:spcBef>
                <a:spcPts val="0"/>
              </a:spcBef>
              <a:spcAft>
                <a:spcPts val="0"/>
              </a:spcAft>
              <a:buNone/>
              <a:defRPr sz="2000" b="1" baseline="0"/>
            </a:lvl1pPr>
          </a:lstStyle>
          <a:p>
            <a:pPr lvl="0"/>
            <a:r>
              <a:rPr lang="en-GB" noProof="0" dirty="0" smtClean="0"/>
              <a:t>Date of Presentation</a:t>
            </a:r>
            <a:endParaRPr lang="en-GB" noProof="0" dirty="0"/>
          </a:p>
        </p:txBody>
      </p:sp>
      <p:sp>
        <p:nvSpPr>
          <p:cNvPr id="13" name="Presenter Name"/>
          <p:cNvSpPr>
            <a:spLocks noGrp="1"/>
          </p:cNvSpPr>
          <p:nvPr>
            <p:ph type="body" sz="quarter" idx="11" hasCustomPrompt="1"/>
          </p:nvPr>
        </p:nvSpPr>
        <p:spPr>
          <a:xfrm>
            <a:off x="1441450" y="2472421"/>
            <a:ext cx="5922609" cy="290145"/>
          </a:xfrm>
        </p:spPr>
        <p:txBody>
          <a:bodyPr anchor="ctr">
            <a:noAutofit/>
          </a:bodyPr>
          <a:lstStyle>
            <a:lvl1pPr marL="0" indent="0">
              <a:lnSpc>
                <a:spcPct val="100000"/>
              </a:lnSpc>
              <a:spcBef>
                <a:spcPts val="0"/>
              </a:spcBef>
              <a:spcAft>
                <a:spcPts val="0"/>
              </a:spcAft>
              <a:buNone/>
              <a:defRPr sz="2000" b="0" baseline="0"/>
            </a:lvl1pPr>
          </a:lstStyle>
          <a:p>
            <a:pPr lvl="0"/>
            <a:r>
              <a:rPr lang="en-GB" noProof="0" dirty="0" smtClean="0"/>
              <a:t>Click to enter name of Presenter here</a:t>
            </a:r>
            <a:endParaRPr lang="en-GB" noProof="0" dirty="0"/>
          </a:p>
        </p:txBody>
      </p:sp>
      <p:sp>
        <p:nvSpPr>
          <p:cNvPr id="15" name="Job title"/>
          <p:cNvSpPr>
            <a:spLocks noGrp="1"/>
          </p:cNvSpPr>
          <p:nvPr>
            <p:ph type="body" sz="quarter" idx="12" hasCustomPrompt="1"/>
          </p:nvPr>
        </p:nvSpPr>
        <p:spPr>
          <a:xfrm>
            <a:off x="1441450" y="2814517"/>
            <a:ext cx="5922609" cy="278560"/>
          </a:xfrm>
        </p:spPr>
        <p:txBody>
          <a:bodyPr anchor="ctr">
            <a:noAutofit/>
          </a:bodyPr>
          <a:lstStyle>
            <a:lvl1pPr marL="0" indent="0">
              <a:lnSpc>
                <a:spcPct val="100000"/>
              </a:lnSpc>
              <a:spcBef>
                <a:spcPts val="0"/>
              </a:spcBef>
              <a:spcAft>
                <a:spcPts val="0"/>
              </a:spcAft>
              <a:buNone/>
              <a:defRPr sz="2000" b="0" i="1" baseline="0"/>
            </a:lvl1pPr>
          </a:lstStyle>
          <a:p>
            <a:pPr lvl="0"/>
            <a:r>
              <a:rPr lang="en-GB" noProof="0" dirty="0" smtClean="0"/>
              <a:t>Click to enter Job Title here</a:t>
            </a:r>
            <a:endParaRPr lang="en-GB" noProof="0" dirty="0"/>
          </a:p>
        </p:txBody>
      </p:sp>
      <p:sp>
        <p:nvSpPr>
          <p:cNvPr id="8" name="TextBox 7"/>
          <p:cNvSpPr txBox="1"/>
          <p:nvPr userDrawn="1"/>
        </p:nvSpPr>
        <p:spPr>
          <a:xfrm>
            <a:off x="324169" y="6054248"/>
            <a:ext cx="4080933" cy="215444"/>
          </a:xfrm>
          <a:prstGeom prst="rect">
            <a:avLst/>
          </a:prstGeom>
          <a:noFill/>
        </p:spPr>
        <p:txBody>
          <a:bodyPr wrap="square" rtlCol="0">
            <a:spAutoFit/>
          </a:bodyPr>
          <a:lstStyle/>
          <a:p>
            <a:pPr>
              <a:spcAft>
                <a:spcPts val="100"/>
              </a:spcAft>
            </a:pPr>
            <a:r>
              <a:rPr lang="en-GB" sz="800" b="1" i="0" dirty="0" smtClean="0">
                <a:solidFill>
                  <a:schemeClr val="tx1"/>
                </a:solidFill>
              </a:rPr>
              <a:t>© 2017 Eversheds Sutherland</a:t>
            </a:r>
            <a:r>
              <a:rPr lang="en-GB" sz="800" b="1" i="0" baseline="0" dirty="0" smtClean="0">
                <a:solidFill>
                  <a:schemeClr val="tx1"/>
                </a:solidFill>
              </a:rPr>
              <a:t> (US) LLP</a:t>
            </a:r>
            <a:endParaRPr lang="en-GB" sz="800" b="1" i="0" dirty="0" smtClean="0">
              <a:solidFill>
                <a:schemeClr val="tx1"/>
              </a:solidFill>
            </a:endParaRPr>
          </a:p>
        </p:txBody>
      </p:sp>
      <p:sp>
        <p:nvSpPr>
          <p:cNvPr id="10" name="Footer Placeholder 3"/>
          <p:cNvSpPr txBox="1">
            <a:spLocks/>
          </p:cNvSpPr>
          <p:nvPr userDrawn="1"/>
        </p:nvSpPr>
        <p:spPr>
          <a:xfrm>
            <a:off x="332509" y="6231038"/>
            <a:ext cx="8553226" cy="5573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smtClean="0">
                <a:solidFill>
                  <a:schemeClr val="tx1">
                    <a:lumMod val="50000"/>
                    <a:lumOff val="50000"/>
                  </a:schemeClr>
                </a:solidFill>
                <a:latin typeface="+mj-lt"/>
              </a:rPr>
              <a:t>All Rights Reserved. This communication is for general informational purposes only and is not intended to constitute legal advice or a recommended course of action in any given situation. This communication is not intended to be, and should not be, relied upon by the recipient in making decisions of a legal nature with respect to the issues discussed herein. The recipient is encouraged to consult independent counsel before making any decisions or taking any action concerning the matters in this communication. This communication does not create an attorney-client relationship between Eversheds Sutherland (US) LLP and the recipient. Eversheds Sutherland (US) LLP is part of a global legal practice, operating through various separate and distinct legal entities, under Eversheds Sutherland. For a full description of the structure and a list of offices, please visit www.eversheds-sutherland.com.</a:t>
            </a:r>
            <a:endParaRPr lang="en-GB" sz="600" i="1" dirty="0">
              <a:solidFill>
                <a:schemeClr val="tx1">
                  <a:lumMod val="50000"/>
                  <a:lumOff val="50000"/>
                </a:schemeClr>
              </a:solidFill>
              <a:latin typeface="+mj-lt"/>
            </a:endParaRPr>
          </a:p>
        </p:txBody>
      </p:sp>
    </p:spTree>
    <p:extLst>
      <p:ext uri="{BB962C8B-B14F-4D97-AF65-F5344CB8AC3E}">
        <p14:creationId xmlns:p14="http://schemas.microsoft.com/office/powerpoint/2010/main" val="1582153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0" orient="horz" pos="255" userDrawn="1">
          <p15:clr>
            <a:srgbClr val="FBAE40"/>
          </p15:clr>
        </p15:guide>
        <p15:guide id="1" pos="272" userDrawn="1">
          <p15:clr>
            <a:srgbClr val="FBAE40"/>
          </p15:clr>
        </p15:guide>
        <p15:guide id="2" pos="5488" userDrawn="1">
          <p15:clr>
            <a:srgbClr val="FBAE40"/>
          </p15:clr>
        </p15:guide>
        <p15:guide id="3" orient="horz" pos="4065" userDrawn="1">
          <p15:clr>
            <a:srgbClr val="FBAE40"/>
          </p15:clr>
        </p15:guide>
        <p15:guide id="4" pos="2880" userDrawn="1">
          <p15:clr>
            <a:srgbClr val="FBAE40"/>
          </p15:clr>
        </p15:guide>
        <p15:guide id="5" pos="2857" userDrawn="1">
          <p15:clr>
            <a:srgbClr val="FBAE40"/>
          </p15:clr>
        </p15:guide>
        <p15:guide id="6" pos="2903" userDrawn="1">
          <p15:clr>
            <a:srgbClr val="FBAE40"/>
          </p15:clr>
        </p15:guide>
        <p15:guide id="7" pos="3515" userDrawn="1">
          <p15:clr>
            <a:srgbClr val="FBAE40"/>
          </p15:clr>
        </p15:guide>
        <p15:guide id="8" pos="4173" userDrawn="1">
          <p15:clr>
            <a:srgbClr val="FBAE40"/>
          </p15:clr>
        </p15:guide>
        <p15:guide id="9" pos="4830" userDrawn="1">
          <p15:clr>
            <a:srgbClr val="FBAE40"/>
          </p15:clr>
        </p15:guide>
        <p15:guide id="10" pos="2245" userDrawn="1">
          <p15:clr>
            <a:srgbClr val="FBAE40"/>
          </p15:clr>
        </p15:guide>
        <p15:guide id="11" pos="3560" userDrawn="1">
          <p15:clr>
            <a:srgbClr val="FBAE40"/>
          </p15:clr>
        </p15:guide>
        <p15:guide id="12" pos="4218" userDrawn="1">
          <p15:clr>
            <a:srgbClr val="FBAE40"/>
          </p15:clr>
        </p15:guide>
        <p15:guide id="13" pos="4876" userDrawn="1">
          <p15:clr>
            <a:srgbClr val="FBAE40"/>
          </p15:clr>
        </p15:guide>
        <p15:guide id="14" pos="2200" userDrawn="1">
          <p15:clr>
            <a:srgbClr val="FBAE40"/>
          </p15:clr>
        </p15:guide>
        <p15:guide id="15" pos="1587" userDrawn="1">
          <p15:clr>
            <a:srgbClr val="FBAE40"/>
          </p15:clr>
        </p15:guide>
        <p15:guide id="16" pos="1542" userDrawn="1">
          <p15:clr>
            <a:srgbClr val="FBAE40"/>
          </p15:clr>
        </p15:guide>
        <p15:guide id="17" pos="930" userDrawn="1">
          <p15:clr>
            <a:srgbClr val="FBAE40"/>
          </p15:clr>
        </p15:guide>
        <p15:guide id="18" pos="884" userDrawn="1">
          <p15:clr>
            <a:srgbClr val="FBAE40"/>
          </p15:clr>
        </p15:guide>
        <p15:guide id="19" orient="horz" pos="1049" userDrawn="1">
          <p15:clr>
            <a:srgbClr val="FBAE40"/>
          </p15:clr>
        </p15:guide>
        <p15:guide id="20" orient="horz" pos="13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bulleted w sub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GB" noProof="0" dirty="0" smtClean="0"/>
              <a:t>Click to add Heading</a:t>
            </a:r>
            <a:endParaRPr lang="en-GB" noProof="0" dirty="0"/>
          </a:p>
        </p:txBody>
      </p:sp>
      <p:sp>
        <p:nvSpPr>
          <p:cNvPr id="10" name="Content Placeholder 9"/>
          <p:cNvSpPr>
            <a:spLocks noGrp="1"/>
          </p:cNvSpPr>
          <p:nvPr>
            <p:ph sz="quarter" idx="14"/>
          </p:nvPr>
        </p:nvSpPr>
        <p:spPr>
          <a:xfrm>
            <a:off x="429768" y="1572768"/>
            <a:ext cx="8280400" cy="481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Slide Number Placeholder 6"/>
          <p:cNvSpPr>
            <a:spLocks noGrp="1"/>
          </p:cNvSpPr>
          <p:nvPr>
            <p:ph type="sldNum" sz="quarter" idx="16"/>
          </p:nvPr>
        </p:nvSpPr>
        <p:spPr>
          <a:xfrm>
            <a:off x="8044950" y="6441900"/>
            <a:ext cx="795192"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592" y="6483807"/>
            <a:ext cx="2112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8" name="TextBox 7"/>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custDataLst>
      <p:tags r:id="rId1"/>
    </p:custDataLst>
    <p:extLst>
      <p:ext uri="{BB962C8B-B14F-4D97-AF65-F5344CB8AC3E}">
        <p14:creationId xmlns:p14="http://schemas.microsoft.com/office/powerpoint/2010/main" val="14745081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bulleted slide">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GB" noProof="0" dirty="0" smtClean="0"/>
              <a:t>Click to add Heading</a:t>
            </a:r>
            <a:endParaRPr lang="en-GB" noProof="0" dirty="0"/>
          </a:p>
        </p:txBody>
      </p:sp>
      <p:sp>
        <p:nvSpPr>
          <p:cNvPr id="10" name="Content Placeholder 9"/>
          <p:cNvSpPr>
            <a:spLocks noGrp="1"/>
          </p:cNvSpPr>
          <p:nvPr>
            <p:ph sz="quarter" idx="14"/>
          </p:nvPr>
        </p:nvSpPr>
        <p:spPr>
          <a:xfrm>
            <a:off x="429768" y="1234440"/>
            <a:ext cx="8280400" cy="51937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Slide Number Placeholder 6"/>
          <p:cNvSpPr>
            <a:spLocks noGrp="1"/>
          </p:cNvSpPr>
          <p:nvPr>
            <p:ph type="sldNum" sz="quarter" idx="16"/>
          </p:nvPr>
        </p:nvSpPr>
        <p:spPr>
          <a:xfrm>
            <a:off x="8044950" y="6441900"/>
            <a:ext cx="795192"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592" y="6483807"/>
            <a:ext cx="2112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8" name="TextBox 7"/>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custDataLst>
      <p:tags r:id="rId1"/>
    </p:custDataLst>
    <p:extLst>
      <p:ext uri="{BB962C8B-B14F-4D97-AF65-F5344CB8AC3E}">
        <p14:creationId xmlns:p14="http://schemas.microsoft.com/office/powerpoint/2010/main" val="11733553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GB" noProof="0" dirty="0" smtClean="0"/>
              <a:t>Questions?</a:t>
            </a:r>
            <a:endParaRPr lang="en-GB" noProof="0" dirty="0"/>
          </a:p>
        </p:txBody>
      </p:sp>
      <p:sp>
        <p:nvSpPr>
          <p:cNvPr id="16"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0472" y="1260000"/>
            <a:ext cx="3563056" cy="5040000"/>
          </a:xfrm>
          <a:prstGeom prst="rect">
            <a:avLst/>
          </a:prstGeom>
        </p:spPr>
      </p:pic>
      <p:sp>
        <p:nvSpPr>
          <p:cNvPr id="9" name="TextBox 8"/>
          <p:cNvSpPr txBox="1"/>
          <p:nvPr userDrawn="1"/>
        </p:nvSpPr>
        <p:spPr>
          <a:xfrm>
            <a:off x="463592" y="6483807"/>
            <a:ext cx="2112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8" name="TextBox 7"/>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42228846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text slide and imag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2514600"/>
            <a:ext cx="5148263" cy="3790950"/>
          </a:xfrm>
        </p:spPr>
        <p:txBody>
          <a:bodyPr/>
          <a:lstStyle>
            <a:lvl1pPr marL="360000" indent="-360000">
              <a:buFont typeface="Verdana" panose="020B0604030504040204" pitchFamily="34" charset="0"/>
              <a:buChar char="−"/>
              <a:defRPr/>
            </a:lvl1pPr>
            <a:lvl2pPr>
              <a:defRPr baseline="0"/>
            </a:lvl2pPr>
          </a:lstStyle>
          <a:p>
            <a:pPr lvl="0"/>
            <a:r>
              <a:rPr lang="en-GB" noProof="0" dirty="0" smtClean="0"/>
              <a:t>Click to bullet point here</a:t>
            </a:r>
          </a:p>
          <a:p>
            <a:pPr lvl="1"/>
            <a:r>
              <a:rPr lang="en-GB" noProof="0" dirty="0" smtClean="0"/>
              <a:t>Click to add sub-item here</a:t>
            </a:r>
          </a:p>
        </p:txBody>
      </p:sp>
      <p:sp>
        <p:nvSpPr>
          <p:cNvPr id="9" name="Intro line"/>
          <p:cNvSpPr>
            <a:spLocks noGrp="1"/>
          </p:cNvSpPr>
          <p:nvPr>
            <p:ph type="body" sz="quarter" idx="11" hasCustomPrompt="1"/>
          </p:nvPr>
        </p:nvSpPr>
        <p:spPr>
          <a:xfrm>
            <a:off x="451379" y="2097088"/>
            <a:ext cx="5128684" cy="417512"/>
          </a:xfrm>
        </p:spPr>
        <p:txBody>
          <a:bodyPr/>
          <a:lstStyle>
            <a:lvl1pPr marL="0" indent="0">
              <a:buNone/>
              <a:defRPr/>
            </a:lvl1pPr>
          </a:lstStyle>
          <a:p>
            <a:pPr lvl="0"/>
            <a:r>
              <a:rPr lang="en-GB" noProof="0" dirty="0" smtClean="0"/>
              <a:t>Click to add Intro item here</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GB" noProof="0" dirty="0" smtClean="0"/>
              <a:t>Click to add Heading</a:t>
            </a:r>
            <a:endParaRPr lang="en-GB" noProof="0" dirty="0"/>
          </a:p>
        </p:txBody>
      </p:sp>
      <p:sp>
        <p:nvSpPr>
          <p:cNvPr id="6" name="Picture Placeholder 5"/>
          <p:cNvSpPr>
            <a:spLocks noGrp="1"/>
          </p:cNvSpPr>
          <p:nvPr>
            <p:ph type="pic" sz="quarter" idx="12" hasCustomPrompt="1"/>
          </p:nvPr>
        </p:nvSpPr>
        <p:spPr>
          <a:xfrm>
            <a:off x="5651500" y="2097088"/>
            <a:ext cx="3060700" cy="4356100"/>
          </a:xfrm>
        </p:spPr>
        <p:txBody>
          <a:bodyPr anchor="ctr"/>
          <a:lstStyle>
            <a:lvl1pPr marL="0" indent="0" algn="ctr">
              <a:buNone/>
              <a:defRPr/>
            </a:lvl1pPr>
          </a:lstStyle>
          <a:p>
            <a:r>
              <a:rPr lang="en-GB" noProof="0" dirty="0" smtClean="0"/>
              <a:t>Please add a primary image from the Brand Library</a:t>
            </a:r>
            <a:endParaRPr lang="en-GB" noProof="0" dirty="0"/>
          </a:p>
        </p:txBody>
      </p:sp>
      <p:sp>
        <p:nvSpPr>
          <p:cNvPr id="16"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17" name="TextBox 16"/>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11" name="TextBox 10"/>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8147043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mall text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GB" noProof="0" dirty="0" smtClean="0"/>
              <a:t>Click to add Heading</a:t>
            </a:r>
            <a:endParaRPr lang="en-GB" noProof="0" dirty="0"/>
          </a:p>
        </p:txBody>
      </p:sp>
      <p:sp>
        <p:nvSpPr>
          <p:cNvPr id="8" name="Content Placeholder 7"/>
          <p:cNvSpPr>
            <a:spLocks noGrp="1"/>
          </p:cNvSpPr>
          <p:nvPr>
            <p:ph sz="quarter" idx="16"/>
          </p:nvPr>
        </p:nvSpPr>
        <p:spPr>
          <a:xfrm>
            <a:off x="431800" y="1520825"/>
            <a:ext cx="3978275" cy="4784725"/>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7"/>
          <p:cNvSpPr>
            <a:spLocks noGrp="1"/>
          </p:cNvSpPr>
          <p:nvPr>
            <p:ph sz="quarter" idx="17"/>
          </p:nvPr>
        </p:nvSpPr>
        <p:spPr>
          <a:xfrm>
            <a:off x="4733925" y="1520825"/>
            <a:ext cx="3978275" cy="4784725"/>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17" name="TextBox 16"/>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10" name="TextBox 9"/>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265073884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0" orient="horz" pos="709" userDrawn="1">
          <p15:clr>
            <a:srgbClr val="FBAE40"/>
          </p15:clr>
        </p15:guide>
        <p15:guide id="1" orient="horz" pos="95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mall text slide with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US" dirty="0" smtClean="0"/>
              <a:t>Click to add Heading</a:t>
            </a:r>
            <a:endParaRPr lang="en-US" dirty="0"/>
          </a:p>
        </p:txBody>
      </p:sp>
      <p:sp>
        <p:nvSpPr>
          <p:cNvPr id="5" name="Picture Placeholder 4"/>
          <p:cNvSpPr>
            <a:spLocks noGrp="1"/>
          </p:cNvSpPr>
          <p:nvPr>
            <p:ph type="pic" sz="quarter" idx="11" hasCustomPrompt="1"/>
          </p:nvPr>
        </p:nvSpPr>
        <p:spPr>
          <a:xfrm>
            <a:off x="4608513" y="1520825"/>
            <a:ext cx="4103687" cy="4932363"/>
          </a:xfrm>
        </p:spPr>
        <p:txBody>
          <a:bodyPr anchor="ctr"/>
          <a:lstStyle>
            <a:lvl1pPr marL="0" indent="0" algn="ctr">
              <a:buNone/>
              <a:defRPr/>
            </a:lvl1pPr>
          </a:lstStyle>
          <a:p>
            <a:r>
              <a:rPr lang="en-GB" noProof="0" dirty="0" smtClean="0"/>
              <a:t>Please add a primary image from the Brand Library</a:t>
            </a:r>
            <a:endParaRPr lang="en-GB" noProof="0" dirty="0"/>
          </a:p>
        </p:txBody>
      </p:sp>
      <p:sp>
        <p:nvSpPr>
          <p:cNvPr id="12" name="Content Placeholder 7"/>
          <p:cNvSpPr>
            <a:spLocks noGrp="1"/>
          </p:cNvSpPr>
          <p:nvPr>
            <p:ph sz="quarter" idx="16"/>
          </p:nvPr>
        </p:nvSpPr>
        <p:spPr>
          <a:xfrm>
            <a:off x="431800" y="1520825"/>
            <a:ext cx="3978275" cy="4784725"/>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10" name="TextBox 9"/>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123817104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09">
          <p15:clr>
            <a:srgbClr val="FBAE40"/>
          </p15:clr>
        </p15:guide>
        <p15:guide id="2" orient="horz" pos="9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rge text slide with secondary image">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451379" y="2097088"/>
            <a:ext cx="4157134" cy="417512"/>
          </a:xfrm>
        </p:spPr>
        <p:txBody>
          <a:bodyPr/>
          <a:lstStyle>
            <a:lvl1pPr marL="0" indent="0">
              <a:buNone/>
              <a:defRPr/>
            </a:lvl1pPr>
          </a:lstStyle>
          <a:p>
            <a:pPr lvl="0"/>
            <a:r>
              <a:rPr lang="en-US" dirty="0" smtClean="0"/>
              <a:t>Click to add Intro item here</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US" dirty="0" smtClean="0"/>
              <a:t>Click to add Heading</a:t>
            </a:r>
            <a:endParaRPr lang="en-US" dirty="0"/>
          </a:p>
        </p:txBody>
      </p:sp>
      <p:sp>
        <p:nvSpPr>
          <p:cNvPr id="6" name="Picture Placeholder 5"/>
          <p:cNvSpPr>
            <a:spLocks noGrp="1"/>
          </p:cNvSpPr>
          <p:nvPr>
            <p:ph type="pic" sz="quarter" idx="12" hasCustomPrompt="1"/>
          </p:nvPr>
        </p:nvSpPr>
        <p:spPr>
          <a:xfrm>
            <a:off x="4608513" y="0"/>
            <a:ext cx="4535487" cy="6858000"/>
          </a:xfrm>
        </p:spPr>
        <p:txBody>
          <a:bodyPr anchor="ctr"/>
          <a:lstStyle>
            <a:lvl1pPr marL="0" indent="0" algn="ctr">
              <a:buNone/>
              <a:defRPr sz="1600" baseline="0"/>
            </a:lvl1pPr>
          </a:lstStyle>
          <a:p>
            <a:r>
              <a:rPr lang="en-US" dirty="0" smtClean="0"/>
              <a:t>Click to add secondary imagery here</a:t>
            </a:r>
          </a:p>
          <a:p>
            <a:r>
              <a:rPr lang="en-US" dirty="0" smtClean="0"/>
              <a:t>(Ensure image is up to the edge of the slide)</a:t>
            </a:r>
            <a:endParaRPr lang="en-US" dirty="0"/>
          </a:p>
        </p:txBody>
      </p:sp>
      <p:sp>
        <p:nvSpPr>
          <p:cNvPr id="13" name="Content Placeholder 7"/>
          <p:cNvSpPr>
            <a:spLocks noGrp="1"/>
          </p:cNvSpPr>
          <p:nvPr>
            <p:ph sz="quarter" idx="16"/>
          </p:nvPr>
        </p:nvSpPr>
        <p:spPr>
          <a:xfrm>
            <a:off x="453316" y="2514600"/>
            <a:ext cx="4155197" cy="3790950"/>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11" name="TextBox 10"/>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5760489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ext slide with secondary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431800" y="738188"/>
            <a:ext cx="4176713" cy="377825"/>
          </a:xfrm>
        </p:spPr>
        <p:txBody>
          <a:bodyPr/>
          <a:lstStyle>
            <a:lvl1pPr marL="0" indent="0">
              <a:buNone/>
              <a:defRPr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431800" y="404813"/>
            <a:ext cx="4176713" cy="333741"/>
          </a:xfrm>
        </p:spPr>
        <p:txBody>
          <a:bodyPr anchor="ctr">
            <a:noAutofit/>
          </a:bodyPr>
          <a:lstStyle>
            <a:lvl1pPr>
              <a:defRPr sz="2100" baseline="0"/>
            </a:lvl1pPr>
          </a:lstStyle>
          <a:p>
            <a:r>
              <a:rPr lang="en-US" dirty="0" smtClean="0"/>
              <a:t>Click to add Heading</a:t>
            </a:r>
            <a:endParaRPr lang="en-US" dirty="0"/>
          </a:p>
        </p:txBody>
      </p:sp>
      <p:sp>
        <p:nvSpPr>
          <p:cNvPr id="5" name="Picture Placeholder 4"/>
          <p:cNvSpPr>
            <a:spLocks noGrp="1"/>
          </p:cNvSpPr>
          <p:nvPr>
            <p:ph type="pic" sz="quarter" idx="11" hasCustomPrompt="1"/>
          </p:nvPr>
        </p:nvSpPr>
        <p:spPr>
          <a:xfrm>
            <a:off x="4608513" y="0"/>
            <a:ext cx="4535487" cy="6858000"/>
          </a:xfrm>
        </p:spPr>
        <p:txBody>
          <a:bodyPr anchor="ctr">
            <a:normAutofit/>
          </a:bodyPr>
          <a:lstStyle>
            <a:lvl1pPr marL="0" indent="0" algn="ctr">
              <a:buNone/>
              <a:defRPr sz="1100" baseline="0"/>
            </a:lvl1pPr>
          </a:lstStyle>
          <a:p>
            <a:r>
              <a:rPr lang="en-US" dirty="0" smtClean="0"/>
              <a:t>Click  to add secondary image here</a:t>
            </a:r>
          </a:p>
          <a:p>
            <a:r>
              <a:rPr lang="en-US" dirty="0" smtClean="0"/>
              <a:t>(Ensure image is right to the edge of the slide)</a:t>
            </a:r>
            <a:endParaRPr lang="en-US" dirty="0"/>
          </a:p>
        </p:txBody>
      </p:sp>
      <p:sp>
        <p:nvSpPr>
          <p:cNvPr id="12" name="Content Placeholder 7"/>
          <p:cNvSpPr>
            <a:spLocks noGrp="1"/>
          </p:cNvSpPr>
          <p:nvPr>
            <p:ph sz="quarter" idx="16"/>
          </p:nvPr>
        </p:nvSpPr>
        <p:spPr>
          <a:xfrm>
            <a:off x="431800" y="1116013"/>
            <a:ext cx="4176713" cy="5189537"/>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10" name="TextBox 9"/>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179760850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09">
          <p15:clr>
            <a:srgbClr val="FBAE40"/>
          </p15:clr>
        </p15:guide>
        <p15:guide id="2" orient="horz" pos="95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mall text slide - 2 secondary images">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1520825"/>
            <a:ext cx="4103688" cy="4784725"/>
          </a:xfrm>
        </p:spPr>
        <p:txBody>
          <a:bodyPr/>
          <a:lstStyle>
            <a:lvl1pPr marL="171450" indent="-171450">
              <a:spcBef>
                <a:spcPts val="1200"/>
              </a:spcBef>
              <a:spcAft>
                <a:spcPts val="0"/>
              </a:spcAft>
              <a:buFont typeface="Verdana" panose="020B0604030504040204" pitchFamily="34" charset="0"/>
              <a:buChar char="−"/>
              <a:defRPr sz="1200" b="1">
                <a:solidFill>
                  <a:schemeClr val="accent2"/>
                </a:solidFill>
              </a:defRPr>
            </a:lvl1pPr>
            <a:lvl2pPr marL="176212" indent="0">
              <a:spcBef>
                <a:spcPts val="0"/>
              </a:spcBef>
              <a:buFontTx/>
              <a:buNone/>
              <a:defRPr sz="1200" baseline="0"/>
            </a:lvl2pPr>
          </a:lstStyle>
          <a:p>
            <a:pPr lvl="0"/>
            <a:r>
              <a:rPr lang="en-US" dirty="0" smtClean="0"/>
              <a:t>Click to add bullet item here</a:t>
            </a:r>
          </a:p>
          <a:p>
            <a:pPr lvl="0"/>
            <a:r>
              <a:rPr lang="en-US" dirty="0" smtClean="0"/>
              <a:t>Click to add bullet item here</a:t>
            </a:r>
          </a:p>
          <a:p>
            <a:pPr lvl="1"/>
            <a:r>
              <a:rPr lang="en-US" dirty="0" smtClean="0"/>
              <a:t>Click to add sub-item here</a:t>
            </a:r>
          </a:p>
        </p:txBody>
      </p:sp>
      <p:sp>
        <p:nvSpPr>
          <p:cNvPr id="7" name="Sub-heading"/>
          <p:cNvSpPr>
            <a:spLocks noGrp="1"/>
          </p:cNvSpPr>
          <p:nvPr>
            <p:ph type="body" sz="quarter" idx="10" hasCustomPrompt="1"/>
          </p:nvPr>
        </p:nvSpPr>
        <p:spPr>
          <a:xfrm>
            <a:off x="431800" y="738188"/>
            <a:ext cx="4176713" cy="377825"/>
          </a:xfrm>
        </p:spPr>
        <p:txBody>
          <a:bodyPr/>
          <a:lstStyle>
            <a:lvl1pPr marL="0" indent="0">
              <a:buNone/>
              <a:defRPr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431800" y="404813"/>
            <a:ext cx="4176713" cy="333741"/>
          </a:xfrm>
        </p:spPr>
        <p:txBody>
          <a:bodyPr anchor="ctr">
            <a:noAutofit/>
          </a:bodyPr>
          <a:lstStyle>
            <a:lvl1pPr>
              <a:defRPr sz="2100" baseline="0"/>
            </a:lvl1pPr>
          </a:lstStyle>
          <a:p>
            <a:r>
              <a:rPr lang="en-US" dirty="0" smtClean="0"/>
              <a:t>Click to add Heading</a:t>
            </a:r>
            <a:endParaRPr lang="en-US" dirty="0"/>
          </a:p>
        </p:txBody>
      </p:sp>
      <p:sp>
        <p:nvSpPr>
          <p:cNvPr id="5" name="Picture Placeholder 4"/>
          <p:cNvSpPr>
            <a:spLocks noGrp="1"/>
          </p:cNvSpPr>
          <p:nvPr>
            <p:ph type="pic" sz="quarter" idx="11" hasCustomPrompt="1"/>
          </p:nvPr>
        </p:nvSpPr>
        <p:spPr>
          <a:xfrm>
            <a:off x="4608513" y="404812"/>
            <a:ext cx="4103687" cy="2987675"/>
          </a:xfrm>
        </p:spPr>
        <p:txBody>
          <a:bodyPr anchor="ctr">
            <a:normAutofit/>
          </a:bodyPr>
          <a:lstStyle>
            <a:lvl1pPr marL="0" indent="0" algn="ctr">
              <a:buNone/>
              <a:defRPr sz="1400" baseline="0"/>
            </a:lvl1pPr>
          </a:lstStyle>
          <a:p>
            <a:r>
              <a:rPr lang="en-US" dirty="0" smtClean="0"/>
              <a:t>Click  to add secondary image here</a:t>
            </a:r>
          </a:p>
        </p:txBody>
      </p:sp>
      <p:sp>
        <p:nvSpPr>
          <p:cNvPr id="6" name="Picture Placeholder 5"/>
          <p:cNvSpPr>
            <a:spLocks noGrp="1"/>
          </p:cNvSpPr>
          <p:nvPr>
            <p:ph type="pic" sz="quarter" idx="12" hasCustomPrompt="1"/>
          </p:nvPr>
        </p:nvSpPr>
        <p:spPr>
          <a:xfrm>
            <a:off x="4608513" y="3465513"/>
            <a:ext cx="4103687" cy="2987675"/>
          </a:xfrm>
        </p:spPr>
        <p:txBody>
          <a:bodyPr anchor="ctr">
            <a:normAutofit/>
          </a:bodyPr>
          <a:lstStyle>
            <a:lvl1pPr marL="0" indent="0" algn="ctr">
              <a:buNone/>
              <a:defRPr sz="1400"/>
            </a:lvl1pPr>
          </a:lstStyle>
          <a:p>
            <a:r>
              <a:rPr lang="en-US" sz="1400" dirty="0" smtClean="0"/>
              <a:t>Click to add secondary image here</a:t>
            </a:r>
            <a:endParaRPr lang="en-US" dirty="0"/>
          </a:p>
        </p:txBody>
      </p:sp>
      <p:sp>
        <p:nvSpPr>
          <p:cNvPr id="18"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19" name="TextBox 18"/>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11" name="TextBox 10"/>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251853745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09">
          <p15:clr>
            <a:srgbClr val="FBAE40"/>
          </p15:clr>
        </p15:guide>
        <p15:guide id="2" orient="horz" pos="958">
          <p15:clr>
            <a:srgbClr val="FBAE40"/>
          </p15:clr>
        </p15:guide>
        <p15:guide id="0" orient="horz" pos="2160" userDrawn="1">
          <p15:clr>
            <a:srgbClr val="FBAE40"/>
          </p15:clr>
        </p15:guide>
        <p15:guide id="3" orient="horz" pos="2137" userDrawn="1">
          <p15:clr>
            <a:srgbClr val="FBAE40"/>
          </p15:clr>
        </p15:guide>
        <p15:guide id="4" orient="horz" pos="218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text slide - 3 secondary images">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451379" y="2097088"/>
            <a:ext cx="4157134" cy="417512"/>
          </a:xfrm>
        </p:spPr>
        <p:txBody>
          <a:bodyPr/>
          <a:lstStyle>
            <a:lvl1pPr marL="0" indent="0">
              <a:buNone/>
              <a:defRPr/>
            </a:lvl1pPr>
          </a:lstStyle>
          <a:p>
            <a:pPr lvl="0"/>
            <a:r>
              <a:rPr lang="en-US" dirty="0" smtClean="0"/>
              <a:t>Click to add Intro item here</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US" dirty="0" smtClean="0"/>
              <a:t>Click to add Heading</a:t>
            </a:r>
            <a:endParaRPr lang="en-US" dirty="0"/>
          </a:p>
        </p:txBody>
      </p:sp>
      <p:sp>
        <p:nvSpPr>
          <p:cNvPr id="6" name="Picture Placeholder 5"/>
          <p:cNvSpPr>
            <a:spLocks noGrp="1"/>
          </p:cNvSpPr>
          <p:nvPr>
            <p:ph type="pic" sz="quarter" idx="12" hasCustomPrompt="1"/>
          </p:nvPr>
        </p:nvSpPr>
        <p:spPr>
          <a:xfrm>
            <a:off x="4628092" y="404812"/>
            <a:ext cx="4084108" cy="1901031"/>
          </a:xfrm>
        </p:spPr>
        <p:txBody>
          <a:bodyPr anchor="ctr"/>
          <a:lstStyle>
            <a:lvl1pPr marL="0" indent="0" algn="ctr">
              <a:buNone/>
              <a:defRPr sz="1600" baseline="0"/>
            </a:lvl1pPr>
          </a:lstStyle>
          <a:p>
            <a:r>
              <a:rPr lang="en-US" dirty="0" smtClean="0"/>
              <a:t>Click to add secondary imagery here</a:t>
            </a:r>
          </a:p>
        </p:txBody>
      </p:sp>
      <p:sp>
        <p:nvSpPr>
          <p:cNvPr id="11" name="Picture Placeholder 5"/>
          <p:cNvSpPr>
            <a:spLocks noGrp="1"/>
          </p:cNvSpPr>
          <p:nvPr>
            <p:ph type="pic" sz="quarter" idx="13" hasCustomPrompt="1"/>
          </p:nvPr>
        </p:nvSpPr>
        <p:spPr>
          <a:xfrm>
            <a:off x="4628092" y="2478484"/>
            <a:ext cx="4084108" cy="1901031"/>
          </a:xfrm>
        </p:spPr>
        <p:txBody>
          <a:bodyPr anchor="ctr"/>
          <a:lstStyle>
            <a:lvl1pPr marL="0" indent="0" algn="ctr">
              <a:buNone/>
              <a:defRPr sz="1600" baseline="0"/>
            </a:lvl1pPr>
          </a:lstStyle>
          <a:p>
            <a:r>
              <a:rPr lang="en-US" dirty="0" smtClean="0"/>
              <a:t>Click to add secondary imagery here</a:t>
            </a:r>
          </a:p>
        </p:txBody>
      </p:sp>
      <p:sp>
        <p:nvSpPr>
          <p:cNvPr id="12" name="Picture Placeholder 5"/>
          <p:cNvSpPr>
            <a:spLocks noGrp="1"/>
          </p:cNvSpPr>
          <p:nvPr>
            <p:ph type="pic" sz="quarter" idx="14" hasCustomPrompt="1"/>
          </p:nvPr>
        </p:nvSpPr>
        <p:spPr>
          <a:xfrm>
            <a:off x="4628092" y="4552157"/>
            <a:ext cx="4084108" cy="1901031"/>
          </a:xfrm>
        </p:spPr>
        <p:txBody>
          <a:bodyPr anchor="ctr"/>
          <a:lstStyle>
            <a:lvl1pPr marL="0" indent="0" algn="ctr">
              <a:buNone/>
              <a:defRPr sz="1600" baseline="0"/>
            </a:lvl1pPr>
          </a:lstStyle>
          <a:p>
            <a:r>
              <a:rPr lang="en-US" dirty="0" smtClean="0"/>
              <a:t>Click to add secondary imagery here</a:t>
            </a:r>
          </a:p>
        </p:txBody>
      </p:sp>
      <p:sp>
        <p:nvSpPr>
          <p:cNvPr id="16" name="Content Placeholder 7"/>
          <p:cNvSpPr>
            <a:spLocks noGrp="1"/>
          </p:cNvSpPr>
          <p:nvPr>
            <p:ph sz="quarter" idx="18"/>
          </p:nvPr>
        </p:nvSpPr>
        <p:spPr>
          <a:xfrm>
            <a:off x="431800" y="2514600"/>
            <a:ext cx="4176713" cy="3790950"/>
          </a:xfrm>
        </p:spPr>
        <p:txBody>
          <a:bodyPr>
            <a:normAutofit/>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20" name="TextBox 19"/>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13" name="TextBox 12"/>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29086205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rimary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
        <p:nvSpPr>
          <p:cNvPr id="3" name="Headline"/>
          <p:cNvSpPr>
            <a:spLocks noGrp="1"/>
          </p:cNvSpPr>
          <p:nvPr>
            <p:ph type="subTitle" idx="1" hasCustomPrompt="1"/>
          </p:nvPr>
        </p:nvSpPr>
        <p:spPr>
          <a:xfrm>
            <a:off x="1403350" y="1041884"/>
            <a:ext cx="6337299" cy="628654"/>
          </a:xfrm>
        </p:spPr>
        <p:txBody>
          <a:bodyPr anchor="t" anchorCtr="0">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add Headline here with two lines if needed</a:t>
            </a:r>
            <a:endParaRPr lang="en-GB" noProof="0" dirty="0"/>
          </a:p>
        </p:txBody>
      </p:sp>
      <p:sp>
        <p:nvSpPr>
          <p:cNvPr id="21" name="Title 9"/>
          <p:cNvSpPr>
            <a:spLocks noGrp="1"/>
          </p:cNvSpPr>
          <p:nvPr>
            <p:ph type="title" hasCustomPrompt="1"/>
          </p:nvPr>
        </p:nvSpPr>
        <p:spPr>
          <a:xfrm>
            <a:off x="1403348" y="404814"/>
            <a:ext cx="7308851" cy="637070"/>
          </a:xfrm>
        </p:spPr>
        <p:txBody>
          <a:bodyPr anchor="b" anchorCtr="0"/>
          <a:lstStyle>
            <a:lvl1pPr defTabSz="685800">
              <a:lnSpc>
                <a:spcPct val="90000"/>
              </a:lnSpc>
              <a:spcBef>
                <a:spcPct val="0"/>
              </a:spcBef>
              <a:defRPr/>
            </a:lvl1pPr>
          </a:lstStyle>
          <a:p>
            <a:pPr defTabSz="685800">
              <a:lnSpc>
                <a:spcPct val="90000"/>
              </a:lnSpc>
              <a:spcBef>
                <a:spcPct val="0"/>
              </a:spcBef>
            </a:pPr>
            <a:r>
              <a:rPr lang="en-GB" dirty="0" smtClean="0"/>
              <a:t>Click to add </a:t>
            </a:r>
            <a:r>
              <a:rPr lang="en-GB" dirty="0" err="1" smtClean="0"/>
              <a:t>Heartline</a:t>
            </a:r>
            <a:r>
              <a:rPr lang="en-GB" dirty="0" smtClean="0"/>
              <a:t> here with two lines if needed</a:t>
            </a:r>
            <a:endParaRPr lang="en-GB" dirty="0"/>
          </a:p>
        </p:txBody>
      </p:sp>
      <p:sp>
        <p:nvSpPr>
          <p:cNvPr id="17" name="Date"/>
          <p:cNvSpPr>
            <a:spLocks noGrp="1"/>
          </p:cNvSpPr>
          <p:nvPr>
            <p:ph type="body" sz="quarter" idx="10" hasCustomPrompt="1"/>
          </p:nvPr>
        </p:nvSpPr>
        <p:spPr>
          <a:xfrm>
            <a:off x="1403350" y="2109783"/>
            <a:ext cx="3992408" cy="310687"/>
          </a:xfrm>
        </p:spPr>
        <p:txBody>
          <a:bodyPr anchor="ctr">
            <a:noAutofit/>
          </a:bodyPr>
          <a:lstStyle>
            <a:lvl1pPr marL="0" indent="0">
              <a:lnSpc>
                <a:spcPct val="100000"/>
              </a:lnSpc>
              <a:spcBef>
                <a:spcPts val="0"/>
              </a:spcBef>
              <a:spcAft>
                <a:spcPts val="0"/>
              </a:spcAft>
              <a:buNone/>
              <a:defRPr sz="2000" b="1" baseline="0"/>
            </a:lvl1pPr>
          </a:lstStyle>
          <a:p>
            <a:pPr lvl="0"/>
            <a:r>
              <a:rPr lang="en-GB" noProof="0" dirty="0" smtClean="0"/>
              <a:t>Date of Presentation</a:t>
            </a:r>
            <a:endParaRPr lang="en-GB" noProof="0" dirty="0"/>
          </a:p>
        </p:txBody>
      </p:sp>
      <p:sp>
        <p:nvSpPr>
          <p:cNvPr id="18" name="Presenter Name"/>
          <p:cNvSpPr>
            <a:spLocks noGrp="1"/>
          </p:cNvSpPr>
          <p:nvPr>
            <p:ph type="body" sz="quarter" idx="11" hasCustomPrompt="1"/>
          </p:nvPr>
        </p:nvSpPr>
        <p:spPr>
          <a:xfrm>
            <a:off x="1403350" y="2472421"/>
            <a:ext cx="5922609" cy="290145"/>
          </a:xfrm>
        </p:spPr>
        <p:txBody>
          <a:bodyPr anchor="ctr">
            <a:noAutofit/>
          </a:bodyPr>
          <a:lstStyle>
            <a:lvl1pPr marL="0" indent="0">
              <a:lnSpc>
                <a:spcPct val="100000"/>
              </a:lnSpc>
              <a:spcBef>
                <a:spcPts val="0"/>
              </a:spcBef>
              <a:spcAft>
                <a:spcPts val="0"/>
              </a:spcAft>
              <a:buNone/>
              <a:defRPr sz="2000" b="0" baseline="0"/>
            </a:lvl1pPr>
          </a:lstStyle>
          <a:p>
            <a:pPr lvl="0"/>
            <a:r>
              <a:rPr lang="en-GB" noProof="0" dirty="0" smtClean="0"/>
              <a:t>Click to enter name of Presenter here</a:t>
            </a:r>
            <a:endParaRPr lang="en-GB" noProof="0" dirty="0"/>
          </a:p>
        </p:txBody>
      </p:sp>
      <p:sp>
        <p:nvSpPr>
          <p:cNvPr id="19" name="Job title"/>
          <p:cNvSpPr>
            <a:spLocks noGrp="1"/>
          </p:cNvSpPr>
          <p:nvPr>
            <p:ph type="body" sz="quarter" idx="12" hasCustomPrompt="1"/>
          </p:nvPr>
        </p:nvSpPr>
        <p:spPr>
          <a:xfrm>
            <a:off x="1403350" y="2814517"/>
            <a:ext cx="5922609" cy="278560"/>
          </a:xfrm>
        </p:spPr>
        <p:txBody>
          <a:bodyPr anchor="ctr">
            <a:noAutofit/>
          </a:bodyPr>
          <a:lstStyle>
            <a:lvl1pPr marL="0" indent="0">
              <a:lnSpc>
                <a:spcPct val="100000"/>
              </a:lnSpc>
              <a:spcBef>
                <a:spcPts val="0"/>
              </a:spcBef>
              <a:spcAft>
                <a:spcPts val="0"/>
              </a:spcAft>
              <a:buNone/>
              <a:defRPr sz="2000" b="0" i="1" baseline="0"/>
            </a:lvl1pPr>
          </a:lstStyle>
          <a:p>
            <a:pPr lvl="0"/>
            <a:r>
              <a:rPr lang="en-GB" noProof="0" dirty="0" smtClean="0"/>
              <a:t>Click to enter Job Title here</a:t>
            </a:r>
            <a:endParaRPr lang="en-GB" noProof="0" dirty="0"/>
          </a:p>
        </p:txBody>
      </p:sp>
      <p:sp>
        <p:nvSpPr>
          <p:cNvPr id="11" name="TextBox 10"/>
          <p:cNvSpPr txBox="1"/>
          <p:nvPr userDrawn="1"/>
        </p:nvSpPr>
        <p:spPr>
          <a:xfrm>
            <a:off x="324169" y="6054248"/>
            <a:ext cx="4080933" cy="215444"/>
          </a:xfrm>
          <a:prstGeom prst="rect">
            <a:avLst/>
          </a:prstGeom>
          <a:noFill/>
        </p:spPr>
        <p:txBody>
          <a:bodyPr wrap="square" rtlCol="0">
            <a:spAutoFit/>
          </a:bodyPr>
          <a:lstStyle/>
          <a:p>
            <a:pPr>
              <a:spcAft>
                <a:spcPts val="100"/>
              </a:spcAft>
            </a:pPr>
            <a:r>
              <a:rPr lang="en-GB" sz="800" b="1" i="0" dirty="0" smtClean="0">
                <a:solidFill>
                  <a:schemeClr val="tx1"/>
                </a:solidFill>
              </a:rPr>
              <a:t>© 2017 Eversheds Sutherland</a:t>
            </a:r>
            <a:r>
              <a:rPr lang="en-GB" sz="800" b="1" i="0" baseline="0" dirty="0" smtClean="0">
                <a:solidFill>
                  <a:schemeClr val="tx1"/>
                </a:solidFill>
              </a:rPr>
              <a:t> (US) LLP</a:t>
            </a:r>
            <a:endParaRPr lang="en-GB" sz="800" b="1" i="0" dirty="0" smtClean="0">
              <a:solidFill>
                <a:schemeClr val="tx1"/>
              </a:solidFill>
            </a:endParaRPr>
          </a:p>
        </p:txBody>
      </p:sp>
      <p:sp>
        <p:nvSpPr>
          <p:cNvPr id="12" name="Footer Placeholder 3"/>
          <p:cNvSpPr txBox="1">
            <a:spLocks/>
          </p:cNvSpPr>
          <p:nvPr userDrawn="1"/>
        </p:nvSpPr>
        <p:spPr>
          <a:xfrm>
            <a:off x="332509" y="6231038"/>
            <a:ext cx="8553226" cy="5573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smtClean="0">
                <a:solidFill>
                  <a:schemeClr val="tx1">
                    <a:lumMod val="50000"/>
                    <a:lumOff val="50000"/>
                  </a:schemeClr>
                </a:solidFill>
                <a:latin typeface="+mj-lt"/>
              </a:rPr>
              <a:t>All Rights Reserved. This communication is for general informational purposes only and is not intended to constitute legal advice or a recommended course of action in any given situation. This communication is not intended to be, and should not be, relied upon by the recipient in making decisions of a legal nature with respect to the issues discussed herein. The recipient is encouraged to consult independent counsel before making any decisions or taking any action concerning the matters in this communication. This communication does not create an attorney-client relationship between Eversheds Sutherland (US) LLP and the recipient. Eversheds Sutherland (US) LLP is part of a global legal practice, operating through various separate and distinct legal entities, under Eversheds Sutherland. For a full description of the structure and a list of offices, please visit www.eversheds-sutherland.com.</a:t>
            </a:r>
            <a:endParaRPr lang="en-GB" sz="600" i="1" dirty="0">
              <a:solidFill>
                <a:schemeClr val="tx1">
                  <a:lumMod val="50000"/>
                  <a:lumOff val="50000"/>
                </a:schemeClr>
              </a:solidFill>
              <a:latin typeface="+mj-lt"/>
            </a:endParaRPr>
          </a:p>
        </p:txBody>
      </p:sp>
    </p:spTree>
    <p:custDataLst>
      <p:tags r:id="rId1"/>
    </p:custDataLst>
    <p:extLst>
      <p:ext uri="{BB962C8B-B14F-4D97-AF65-F5344CB8AC3E}">
        <p14:creationId xmlns:p14="http://schemas.microsoft.com/office/powerpoint/2010/main" val="236790306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55">
          <p15:clr>
            <a:srgbClr val="FBAE40"/>
          </p15:clr>
        </p15:guide>
        <p15:guide id="2" pos="272">
          <p15:clr>
            <a:srgbClr val="FBAE40"/>
          </p15:clr>
        </p15:guide>
        <p15:guide id="3" pos="5488">
          <p15:clr>
            <a:srgbClr val="FBAE40"/>
          </p15:clr>
        </p15:guide>
        <p15:guide id="4" orient="horz" pos="4065">
          <p15:clr>
            <a:srgbClr val="FBAE40"/>
          </p15:clr>
        </p15:guide>
        <p15:guide id="5" pos="2880">
          <p15:clr>
            <a:srgbClr val="FBAE40"/>
          </p15:clr>
        </p15:guide>
        <p15:guide id="6" pos="2857">
          <p15:clr>
            <a:srgbClr val="FBAE40"/>
          </p15:clr>
        </p15:guide>
        <p15:guide id="7" pos="2903">
          <p15:clr>
            <a:srgbClr val="FBAE40"/>
          </p15:clr>
        </p15:guide>
        <p15:guide id="8" pos="3515">
          <p15:clr>
            <a:srgbClr val="FBAE40"/>
          </p15:clr>
        </p15:guide>
        <p15:guide id="9" pos="4173">
          <p15:clr>
            <a:srgbClr val="FBAE40"/>
          </p15:clr>
        </p15:guide>
        <p15:guide id="10" pos="4830">
          <p15:clr>
            <a:srgbClr val="FBAE40"/>
          </p15:clr>
        </p15:guide>
        <p15:guide id="11" pos="2245">
          <p15:clr>
            <a:srgbClr val="FBAE40"/>
          </p15:clr>
        </p15:guide>
        <p15:guide id="12" pos="3560">
          <p15:clr>
            <a:srgbClr val="FBAE40"/>
          </p15:clr>
        </p15:guide>
        <p15:guide id="13" pos="4218">
          <p15:clr>
            <a:srgbClr val="FBAE40"/>
          </p15:clr>
        </p15:guide>
        <p15:guide id="14" pos="4876">
          <p15:clr>
            <a:srgbClr val="FBAE40"/>
          </p15:clr>
        </p15:guide>
        <p15:guide id="15" pos="2200">
          <p15:clr>
            <a:srgbClr val="FBAE40"/>
          </p15:clr>
        </p15:guide>
        <p15:guide id="16" pos="1587">
          <p15:clr>
            <a:srgbClr val="FBAE40"/>
          </p15:clr>
        </p15:guide>
        <p15:guide id="17" pos="1542">
          <p15:clr>
            <a:srgbClr val="FBAE40"/>
          </p15:clr>
        </p15:guide>
        <p15:guide id="18" pos="930">
          <p15:clr>
            <a:srgbClr val="FBAE40"/>
          </p15:clr>
        </p15:guide>
        <p15:guide id="19" pos="884">
          <p15:clr>
            <a:srgbClr val="FBAE40"/>
          </p15:clr>
        </p15:guide>
        <p15:guide id="20" orient="horz" pos="1049">
          <p15:clr>
            <a:srgbClr val="FBAE40"/>
          </p15:clr>
        </p15:guide>
        <p15:guide id="21" orient="horz" pos="132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2457450"/>
            <a:ext cx="5485423" cy="459398"/>
          </a:xfrm>
        </p:spPr>
        <p:txBody>
          <a:bodyPr anchor="b">
            <a:noAutofit/>
          </a:bodyPr>
          <a:lstStyle>
            <a:lvl1pPr algn="l">
              <a:defRPr sz="2400"/>
            </a:lvl1pPr>
          </a:lstStyle>
          <a:p>
            <a:r>
              <a:rPr lang="en-US" dirty="0" smtClean="0"/>
              <a:t>Click to edit Divider Heading</a:t>
            </a:r>
            <a:endParaRPr lang="en-US" dirty="0"/>
          </a:p>
        </p:txBody>
      </p:sp>
      <p:sp>
        <p:nvSpPr>
          <p:cNvPr id="3" name="Text Placeholder 2"/>
          <p:cNvSpPr>
            <a:spLocks noGrp="1"/>
          </p:cNvSpPr>
          <p:nvPr>
            <p:ph type="body" idx="1" hasCustomPrompt="1"/>
          </p:nvPr>
        </p:nvSpPr>
        <p:spPr>
          <a:xfrm>
            <a:off x="431799" y="2916848"/>
            <a:ext cx="5485423" cy="465992"/>
          </a:xfrm>
        </p:spPr>
        <p:txBody>
          <a:bodyPr>
            <a:noAutofit/>
          </a:bodyPr>
          <a:lstStyle>
            <a:lvl1pPr marL="0" indent="0" algn="l">
              <a:buNone/>
              <a:defRPr sz="2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Divider sub-heading</a:t>
            </a:r>
          </a:p>
        </p:txBody>
      </p:sp>
      <p:sp>
        <p:nvSpPr>
          <p:cNvPr id="4" name="TextBox 3"/>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5" name="TextBox 4"/>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352173894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orient="horz" pos="15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 secondary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110" y="2457450"/>
            <a:ext cx="3229828" cy="641839"/>
          </a:xfrm>
        </p:spPr>
        <p:txBody>
          <a:bodyPr anchor="t">
            <a:noAutofit/>
          </a:bodyPr>
          <a:lstStyle>
            <a:lvl1pPr algn="l">
              <a:defRPr sz="2100"/>
            </a:lvl1pPr>
          </a:lstStyle>
          <a:p>
            <a:r>
              <a:rPr lang="en-GB" noProof="0" dirty="0" smtClean="0"/>
              <a:t>Click to edit Divider Heading</a:t>
            </a:r>
            <a:endParaRPr lang="en-GB" noProof="0" dirty="0"/>
          </a:p>
        </p:txBody>
      </p:sp>
      <p:sp>
        <p:nvSpPr>
          <p:cNvPr id="3" name="Text Placeholder 2"/>
          <p:cNvSpPr>
            <a:spLocks noGrp="1"/>
          </p:cNvSpPr>
          <p:nvPr>
            <p:ph type="body" idx="1" hasCustomPrompt="1"/>
          </p:nvPr>
        </p:nvSpPr>
        <p:spPr>
          <a:xfrm>
            <a:off x="334109" y="3127864"/>
            <a:ext cx="3229830" cy="740752"/>
          </a:xfrm>
        </p:spPr>
        <p:txBody>
          <a:bodyPr>
            <a:noAutofit/>
          </a:bodyPr>
          <a:lstStyle>
            <a:lvl1pPr marL="0" indent="0" algn="l">
              <a:buNone/>
              <a:defRPr sz="2100">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Divider sub-heading</a:t>
            </a:r>
          </a:p>
        </p:txBody>
      </p:sp>
      <p:sp>
        <p:nvSpPr>
          <p:cNvPr id="5" name="Picture Placeholder 4"/>
          <p:cNvSpPr>
            <a:spLocks noGrp="1"/>
          </p:cNvSpPr>
          <p:nvPr>
            <p:ph type="pic" sz="quarter" idx="10" hasCustomPrompt="1"/>
          </p:nvPr>
        </p:nvSpPr>
        <p:spPr>
          <a:xfrm>
            <a:off x="3563938" y="0"/>
            <a:ext cx="5580062" cy="6858000"/>
          </a:xfrm>
        </p:spPr>
        <p:txBody>
          <a:bodyPr anchor="ctr">
            <a:normAutofit/>
          </a:bodyPr>
          <a:lstStyle>
            <a:lvl1pPr marL="0" indent="0" algn="ctr">
              <a:buNone/>
              <a:defRPr sz="1800" baseline="0"/>
            </a:lvl1pPr>
          </a:lstStyle>
          <a:p>
            <a:r>
              <a:rPr lang="en-GB" noProof="0" dirty="0" smtClean="0"/>
              <a:t>Click to add secondary image here </a:t>
            </a:r>
          </a:p>
          <a:p>
            <a:r>
              <a:rPr lang="en-GB" noProof="0" dirty="0" smtClean="0"/>
              <a:t>(ensure it is right up to the edge of the slide)</a:t>
            </a:r>
            <a:endParaRPr lang="en-GB" noProof="0" dirty="0"/>
          </a:p>
        </p:txBody>
      </p:sp>
      <p:sp>
        <p:nvSpPr>
          <p:cNvPr id="6" name="TextBox 5"/>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7" name="TextBox 6"/>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369831700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orient="horz" pos="15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 coloured backgrou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2457450"/>
            <a:ext cx="8280400" cy="459398"/>
          </a:xfrm>
        </p:spPr>
        <p:txBody>
          <a:bodyPr anchor="b">
            <a:noAutofit/>
          </a:bodyPr>
          <a:lstStyle>
            <a:lvl1pPr algn="l">
              <a:defRPr sz="2400" baseline="0">
                <a:solidFill>
                  <a:schemeClr val="bg1"/>
                </a:solidFill>
              </a:defRPr>
            </a:lvl1pPr>
          </a:lstStyle>
          <a:p>
            <a:r>
              <a:rPr lang="en-GB" noProof="0" dirty="0" smtClean="0"/>
              <a:t>Click to edit Divider Heading</a:t>
            </a:r>
            <a:endParaRPr lang="en-GB" noProof="0" dirty="0"/>
          </a:p>
        </p:txBody>
      </p:sp>
      <p:sp>
        <p:nvSpPr>
          <p:cNvPr id="3" name="Text Placeholder 2"/>
          <p:cNvSpPr>
            <a:spLocks noGrp="1"/>
          </p:cNvSpPr>
          <p:nvPr>
            <p:ph type="body" idx="1" hasCustomPrompt="1"/>
          </p:nvPr>
        </p:nvSpPr>
        <p:spPr>
          <a:xfrm>
            <a:off x="431799" y="2916848"/>
            <a:ext cx="8280401" cy="465992"/>
          </a:xfrm>
        </p:spPr>
        <p:txBody>
          <a:bodyPr>
            <a:noAutofit/>
          </a:bodyPr>
          <a:lstStyle>
            <a:lvl1pPr marL="0" indent="0" algn="l">
              <a:buNone/>
              <a:defRPr sz="2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Divider sub-heading</a:t>
            </a:r>
          </a:p>
        </p:txBody>
      </p:sp>
      <p:sp>
        <p:nvSpPr>
          <p:cNvPr id="4" name="TextBox 3"/>
          <p:cNvSpPr txBox="1"/>
          <p:nvPr userDrawn="1"/>
        </p:nvSpPr>
        <p:spPr>
          <a:xfrm>
            <a:off x="463592" y="6483807"/>
            <a:ext cx="2112000" cy="215444"/>
          </a:xfrm>
          <a:prstGeom prst="rect">
            <a:avLst/>
          </a:prstGeom>
          <a:noFill/>
        </p:spPr>
        <p:txBody>
          <a:bodyPr wrap="square" rtlCol="0">
            <a:spAutoFit/>
          </a:bodyPr>
          <a:lstStyle/>
          <a:p>
            <a:r>
              <a:rPr lang="en-US" sz="800" b="1" dirty="0" smtClean="0">
                <a:solidFill>
                  <a:schemeClr val="bg1"/>
                </a:solidFill>
              </a:rPr>
              <a:t>Eversheds Sutherland</a:t>
            </a:r>
            <a:endParaRPr lang="en-US" sz="800" b="0" dirty="0">
              <a:solidFill>
                <a:schemeClr val="bg1"/>
              </a:solidFill>
            </a:endParaRPr>
          </a:p>
        </p:txBody>
      </p:sp>
      <p:sp>
        <p:nvSpPr>
          <p:cNvPr id="5" name="TextBox 4"/>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chemeClr val="bg1"/>
              </a:solidFill>
              <a:latin typeface="Verdana"/>
            </a:endParaRPr>
          </a:p>
        </p:txBody>
      </p:sp>
    </p:spTree>
    <p:extLst>
      <p:ext uri="{BB962C8B-B14F-4D97-AF65-F5344CB8AC3E}">
        <p14:creationId xmlns:p14="http://schemas.microsoft.com/office/powerpoint/2010/main" val="400957054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orient="horz" pos="154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3350" y="1233488"/>
            <a:ext cx="6264275" cy="1683360"/>
          </a:xfrm>
        </p:spPr>
        <p:txBody>
          <a:bodyPr anchor="t">
            <a:noAutofit/>
          </a:bodyPr>
          <a:lstStyle>
            <a:lvl1pPr algn="l">
              <a:defRPr sz="2100" b="0" i="1">
                <a:solidFill>
                  <a:schemeClr val="bg1"/>
                </a:solidFill>
              </a:defRPr>
            </a:lvl1pPr>
          </a:lstStyle>
          <a:p>
            <a:r>
              <a:rPr lang="en-GB" noProof="0" dirty="0" smtClean="0"/>
              <a:t>Click to add in quote here</a:t>
            </a:r>
            <a:endParaRPr lang="en-GB" noProof="0" dirty="0"/>
          </a:p>
        </p:txBody>
      </p:sp>
      <p:sp>
        <p:nvSpPr>
          <p:cNvPr id="3" name="Text Placeholder 2"/>
          <p:cNvSpPr>
            <a:spLocks noGrp="1"/>
          </p:cNvSpPr>
          <p:nvPr>
            <p:ph type="body" idx="1" hasCustomPrompt="1"/>
          </p:nvPr>
        </p:nvSpPr>
        <p:spPr>
          <a:xfrm>
            <a:off x="1403351" y="2916848"/>
            <a:ext cx="5221287" cy="265967"/>
          </a:xfrm>
        </p:spPr>
        <p:txBody>
          <a:bodyPr>
            <a:noAutofit/>
          </a:bodyPr>
          <a:lstStyle>
            <a:lvl1pPr marL="0" indent="0" algn="l">
              <a:buNone/>
              <a:defRPr sz="1200" b="1"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add name of author</a:t>
            </a:r>
          </a:p>
        </p:txBody>
      </p:sp>
      <p:sp>
        <p:nvSpPr>
          <p:cNvPr id="8" name="TextBox 7"/>
          <p:cNvSpPr txBox="1"/>
          <p:nvPr userDrawn="1"/>
        </p:nvSpPr>
        <p:spPr>
          <a:xfrm>
            <a:off x="254000" y="-105705"/>
            <a:ext cx="1424966" cy="2646878"/>
          </a:xfrm>
          <a:prstGeom prst="rect">
            <a:avLst/>
          </a:prstGeom>
          <a:noFill/>
        </p:spPr>
        <p:txBody>
          <a:bodyPr wrap="square" rtlCol="0">
            <a:spAutoFit/>
          </a:bodyPr>
          <a:lstStyle/>
          <a:p>
            <a:r>
              <a:rPr lang="en-GB" sz="16600" b="0" dirty="0" smtClean="0">
                <a:solidFill>
                  <a:schemeClr val="bg1"/>
                </a:solidFill>
                <a:latin typeface="Arial Black" panose="020B0A04020102020204" pitchFamily="34" charset="0"/>
                <a:ea typeface="BatangChe" panose="02030609000101010101" pitchFamily="49" charset="-127"/>
                <a:cs typeface="Estrangelo Edessa" panose="03080600000000000000" pitchFamily="66" charset="0"/>
              </a:rPr>
              <a:t>“</a:t>
            </a:r>
            <a:endParaRPr lang="en-GB" sz="138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endParaRPr>
          </a:p>
        </p:txBody>
      </p:sp>
      <p:sp>
        <p:nvSpPr>
          <p:cNvPr id="9" name="TextBox 8"/>
          <p:cNvSpPr txBox="1"/>
          <p:nvPr userDrawn="1"/>
        </p:nvSpPr>
        <p:spPr>
          <a:xfrm>
            <a:off x="6586538" y="2541173"/>
            <a:ext cx="1302726" cy="2646878"/>
          </a:xfrm>
          <a:prstGeom prst="rect">
            <a:avLst/>
          </a:prstGeom>
          <a:noFill/>
        </p:spPr>
        <p:txBody>
          <a:bodyPr wrap="square" rtlCol="0">
            <a:spAutoFit/>
          </a:bodyPr>
          <a:lstStyle/>
          <a:p>
            <a:r>
              <a:rPr lang="en-GB" sz="16600" b="0" dirty="0" smtClean="0">
                <a:solidFill>
                  <a:schemeClr val="bg1"/>
                </a:solidFill>
                <a:latin typeface="Arial Black" panose="020B0A04020102020204" pitchFamily="34" charset="0"/>
                <a:ea typeface="BatangChe" panose="02030609000101010101" pitchFamily="49" charset="-127"/>
                <a:cs typeface="Estrangelo Edessa" panose="03080600000000000000" pitchFamily="66" charset="0"/>
              </a:rPr>
              <a:t>”</a:t>
            </a:r>
            <a:endParaRPr lang="en-GB" sz="138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endParaRPr>
          </a:p>
        </p:txBody>
      </p:sp>
      <p:sp>
        <p:nvSpPr>
          <p:cNvPr id="6" name="TextBox 5"/>
          <p:cNvSpPr txBox="1"/>
          <p:nvPr userDrawn="1"/>
        </p:nvSpPr>
        <p:spPr>
          <a:xfrm>
            <a:off x="347694" y="6483807"/>
            <a:ext cx="1584000" cy="215444"/>
          </a:xfrm>
          <a:prstGeom prst="rect">
            <a:avLst/>
          </a:prstGeom>
          <a:noFill/>
        </p:spPr>
        <p:txBody>
          <a:bodyPr wrap="square" rtlCol="0">
            <a:spAutoFit/>
          </a:bodyPr>
          <a:lstStyle/>
          <a:p>
            <a:r>
              <a:rPr lang="en-US" sz="800" b="1" dirty="0" smtClean="0">
                <a:solidFill>
                  <a:schemeClr val="bg1"/>
                </a:solidFill>
              </a:rPr>
              <a:t>Eversheds Sutherland</a:t>
            </a:r>
            <a:endParaRPr lang="en-US" sz="800" b="0" dirty="0">
              <a:solidFill>
                <a:schemeClr val="bg1"/>
              </a:solidFill>
            </a:endParaRPr>
          </a:p>
        </p:txBody>
      </p:sp>
      <p:sp>
        <p:nvSpPr>
          <p:cNvPr id="7" name="TextBox 6"/>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chemeClr val="bg1"/>
              </a:solidFill>
              <a:latin typeface="Verdana"/>
            </a:endParaRPr>
          </a:p>
        </p:txBody>
      </p:sp>
    </p:spTree>
    <p:extLst>
      <p:ext uri="{BB962C8B-B14F-4D97-AF65-F5344CB8AC3E}">
        <p14:creationId xmlns:p14="http://schemas.microsoft.com/office/powerpoint/2010/main" val="266738494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orient="horz" pos="15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rande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US" dirty="0" smtClean="0"/>
              <a:t>Click to add sub-heading</a:t>
            </a:r>
            <a:endParaRPr lang="en-US" dirty="0"/>
          </a:p>
        </p:txBody>
      </p:sp>
      <p:sp>
        <p:nvSpPr>
          <p:cNvPr id="8" name="Chart Placeholder 7"/>
          <p:cNvSpPr>
            <a:spLocks noGrp="1"/>
          </p:cNvSpPr>
          <p:nvPr>
            <p:ph type="chart" sz="quarter" idx="11" hasCustomPrompt="1"/>
          </p:nvPr>
        </p:nvSpPr>
        <p:spPr>
          <a:xfrm>
            <a:off x="431800" y="1665288"/>
            <a:ext cx="8280400" cy="4787900"/>
          </a:xfrm>
        </p:spPr>
        <p:txBody>
          <a:bodyPr>
            <a:normAutofit/>
          </a:bodyPr>
          <a:lstStyle>
            <a:lvl1pPr marL="0" indent="0" algn="l">
              <a:buFont typeface="Arial" panose="020B0604020202020204" pitchFamily="34" charset="0"/>
              <a:buNone/>
              <a:defRPr sz="1400" i="1" baseline="0"/>
            </a:lvl1pPr>
          </a:lstStyle>
          <a:p>
            <a:r>
              <a:rPr lang="en-US" dirty="0" smtClean="0"/>
              <a:t>1. Click the icon below to create an Eversheds Sutherland branded chart</a:t>
            </a:r>
            <a:br>
              <a:rPr lang="en-US" dirty="0" smtClean="0"/>
            </a:br>
            <a:r>
              <a:rPr lang="en-US" dirty="0" smtClean="0"/>
              <a:t>2. Select Templates</a:t>
            </a:r>
            <a:br>
              <a:rPr lang="en-US" dirty="0" smtClean="0"/>
            </a:br>
            <a:r>
              <a:rPr lang="en-US" dirty="0" smtClean="0"/>
              <a:t>3. Choose between Bar, Doughnut, Line with copy, Line</a:t>
            </a:r>
            <a:endParaRPr lang="en-US" dirty="0"/>
          </a:p>
        </p:txBody>
      </p:sp>
      <p:sp>
        <p:nvSpPr>
          <p:cNvPr id="14"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15" name="TextBox 14"/>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9" name="TextBox 8"/>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59713544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Profile - 2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353118" y="5055577"/>
            <a:ext cx="4182370" cy="1170841"/>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9" name="Intro line"/>
          <p:cNvSpPr>
            <a:spLocks noGrp="1"/>
          </p:cNvSpPr>
          <p:nvPr>
            <p:ph type="body" sz="quarter" idx="11" hasCustomPrompt="1"/>
          </p:nvPr>
        </p:nvSpPr>
        <p:spPr>
          <a:xfrm>
            <a:off x="353118" y="4337477"/>
            <a:ext cx="4182370" cy="259251"/>
          </a:xfrm>
        </p:spPr>
        <p:txBody>
          <a:bodyPr>
            <a:normAutofit/>
          </a:bodyPr>
          <a:lstStyle>
            <a:lvl1pPr marL="0" indent="0">
              <a:buNone/>
              <a:defRPr sz="1200" b="1">
                <a:solidFill>
                  <a:schemeClr val="accent2"/>
                </a:solidFill>
              </a:defRPr>
            </a:lvl1pPr>
          </a:lstStyle>
          <a:p>
            <a:pPr lvl="0"/>
            <a:r>
              <a:rPr lang="en-US" dirty="0" smtClean="0"/>
              <a:t>Click to edit name and surname</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US" dirty="0" smtClean="0"/>
              <a:t>Click to add Heading</a:t>
            </a:r>
            <a:endParaRPr lang="en-US" dirty="0"/>
          </a:p>
        </p:txBody>
      </p:sp>
      <p:sp>
        <p:nvSpPr>
          <p:cNvPr id="10" name="Intro line"/>
          <p:cNvSpPr>
            <a:spLocks noGrp="1"/>
          </p:cNvSpPr>
          <p:nvPr>
            <p:ph type="body" sz="quarter" idx="12" hasCustomPrompt="1"/>
          </p:nvPr>
        </p:nvSpPr>
        <p:spPr>
          <a:xfrm>
            <a:off x="353118" y="4606467"/>
            <a:ext cx="4182370" cy="259251"/>
          </a:xfrm>
        </p:spPr>
        <p:txBody>
          <a:bodyPr>
            <a:normAutofit/>
          </a:bodyPr>
          <a:lstStyle>
            <a:lvl1pPr marL="0" indent="0">
              <a:buNone/>
              <a:defRPr sz="1200" b="0" i="1">
                <a:solidFill>
                  <a:schemeClr val="accent2"/>
                </a:solidFill>
              </a:defRPr>
            </a:lvl1pPr>
          </a:lstStyle>
          <a:p>
            <a:pPr lvl="0"/>
            <a:r>
              <a:rPr lang="en-US" dirty="0" smtClean="0"/>
              <a:t>Click to edit job title</a:t>
            </a:r>
          </a:p>
        </p:txBody>
      </p:sp>
      <p:sp>
        <p:nvSpPr>
          <p:cNvPr id="6" name="Picture Placeholder 5"/>
          <p:cNvSpPr>
            <a:spLocks noGrp="1"/>
          </p:cNvSpPr>
          <p:nvPr>
            <p:ph type="pic" sz="quarter" idx="13" hasCustomPrompt="1"/>
          </p:nvPr>
        </p:nvSpPr>
        <p:spPr>
          <a:xfrm>
            <a:off x="431800" y="1989138"/>
            <a:ext cx="4103688" cy="2158480"/>
          </a:xfrm>
        </p:spPr>
        <p:txBody>
          <a:bodyPr anchor="ctr">
            <a:normAutofit/>
          </a:bodyPr>
          <a:lstStyle>
            <a:lvl1pPr marL="0" indent="0" algn="ctr">
              <a:buNone/>
              <a:defRPr sz="1600"/>
            </a:lvl1pPr>
          </a:lstStyle>
          <a:p>
            <a:r>
              <a:rPr lang="en-US" dirty="0" smtClean="0"/>
              <a:t>Click to add profile picture here</a:t>
            </a:r>
            <a:endParaRPr lang="en-US" dirty="0"/>
          </a:p>
        </p:txBody>
      </p:sp>
      <p:sp>
        <p:nvSpPr>
          <p:cNvPr id="12" name="Main content placeholder"/>
          <p:cNvSpPr>
            <a:spLocks noGrp="1"/>
          </p:cNvSpPr>
          <p:nvPr>
            <p:ph idx="14" hasCustomPrompt="1"/>
          </p:nvPr>
        </p:nvSpPr>
        <p:spPr>
          <a:xfrm>
            <a:off x="4521589" y="5055577"/>
            <a:ext cx="4182370" cy="1170841"/>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14" name="Intro line"/>
          <p:cNvSpPr>
            <a:spLocks noGrp="1"/>
          </p:cNvSpPr>
          <p:nvPr>
            <p:ph type="body" sz="quarter" idx="15" hasCustomPrompt="1"/>
          </p:nvPr>
        </p:nvSpPr>
        <p:spPr>
          <a:xfrm>
            <a:off x="4521589" y="4337477"/>
            <a:ext cx="4182370" cy="259251"/>
          </a:xfrm>
        </p:spPr>
        <p:txBody>
          <a:bodyPr>
            <a:normAutofit/>
          </a:bodyPr>
          <a:lstStyle>
            <a:lvl1pPr marL="0" indent="0">
              <a:buNone/>
              <a:defRPr sz="1200" b="1">
                <a:solidFill>
                  <a:schemeClr val="accent2"/>
                </a:solidFill>
              </a:defRPr>
            </a:lvl1pPr>
          </a:lstStyle>
          <a:p>
            <a:pPr lvl="0"/>
            <a:r>
              <a:rPr lang="en-US" dirty="0" smtClean="0"/>
              <a:t>Click to edit name and surname</a:t>
            </a:r>
          </a:p>
        </p:txBody>
      </p:sp>
      <p:sp>
        <p:nvSpPr>
          <p:cNvPr id="15" name="Intro line"/>
          <p:cNvSpPr>
            <a:spLocks noGrp="1"/>
          </p:cNvSpPr>
          <p:nvPr>
            <p:ph type="body" sz="quarter" idx="16" hasCustomPrompt="1"/>
          </p:nvPr>
        </p:nvSpPr>
        <p:spPr>
          <a:xfrm>
            <a:off x="4521589" y="4606467"/>
            <a:ext cx="4182370" cy="259251"/>
          </a:xfrm>
        </p:spPr>
        <p:txBody>
          <a:bodyPr>
            <a:normAutofit/>
          </a:bodyPr>
          <a:lstStyle>
            <a:lvl1pPr marL="0" indent="0">
              <a:buNone/>
              <a:defRPr sz="1200" b="0" i="1">
                <a:solidFill>
                  <a:schemeClr val="accent2"/>
                </a:solidFill>
              </a:defRPr>
            </a:lvl1pPr>
          </a:lstStyle>
          <a:p>
            <a:pPr lvl="0"/>
            <a:r>
              <a:rPr lang="en-US" dirty="0" smtClean="0"/>
              <a:t>Click to edit job title</a:t>
            </a:r>
          </a:p>
        </p:txBody>
      </p:sp>
      <p:sp>
        <p:nvSpPr>
          <p:cNvPr id="16" name="Picture Placeholder 5"/>
          <p:cNvSpPr>
            <a:spLocks noGrp="1"/>
          </p:cNvSpPr>
          <p:nvPr>
            <p:ph type="pic" sz="quarter" idx="17" hasCustomPrompt="1"/>
          </p:nvPr>
        </p:nvSpPr>
        <p:spPr>
          <a:xfrm>
            <a:off x="4609063" y="1989138"/>
            <a:ext cx="4103688" cy="2158480"/>
          </a:xfrm>
        </p:spPr>
        <p:txBody>
          <a:bodyPr anchor="ctr">
            <a:normAutofit/>
          </a:bodyPr>
          <a:lstStyle>
            <a:lvl1pPr marL="0" indent="0" algn="ctr">
              <a:buNone/>
              <a:defRPr sz="1600"/>
            </a:lvl1pPr>
          </a:lstStyle>
          <a:p>
            <a:r>
              <a:rPr lang="en-US" dirty="0" smtClean="0"/>
              <a:t>Click to add profile picture here</a:t>
            </a:r>
            <a:endParaRPr lang="en-US" dirty="0"/>
          </a:p>
        </p:txBody>
      </p:sp>
      <p:sp>
        <p:nvSpPr>
          <p:cNvPr id="22" name="Slide Number Placeholder 6"/>
          <p:cNvSpPr>
            <a:spLocks noGrp="1"/>
          </p:cNvSpPr>
          <p:nvPr>
            <p:ph type="sldNum" sz="quarter" idx="19"/>
          </p:nvPr>
        </p:nvSpPr>
        <p:spPr>
          <a:xfrm>
            <a:off x="8044950" y="6441900"/>
            <a:ext cx="795192" cy="273050"/>
          </a:xfrm>
        </p:spPr>
        <p:txBody>
          <a:bodyPr/>
          <a:lstStyle/>
          <a:p>
            <a:fld id="{03F1EFBE-6FC5-4E3B-A532-A391AE8323A1}" type="slidenum">
              <a:rPr lang="en-GB" smtClean="0"/>
              <a:pPr/>
              <a:t>‹#›</a:t>
            </a:fld>
            <a:endParaRPr lang="en-GB" dirty="0"/>
          </a:p>
        </p:txBody>
      </p:sp>
      <p:sp>
        <p:nvSpPr>
          <p:cNvPr id="23" name="TextBox 22"/>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17" name="TextBox 16"/>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250697042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0" orient="horz" pos="709" userDrawn="1">
          <p15:clr>
            <a:srgbClr val="FBAE40"/>
          </p15:clr>
        </p15:guide>
        <p15:guide id="1" orient="horz" pos="125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am Profile - 3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353118" y="4703885"/>
            <a:ext cx="2094807"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9" name="Intro line"/>
          <p:cNvSpPr>
            <a:spLocks noGrp="1"/>
          </p:cNvSpPr>
          <p:nvPr>
            <p:ph type="body" sz="quarter" idx="11" hasCustomPrompt="1"/>
          </p:nvPr>
        </p:nvSpPr>
        <p:spPr>
          <a:xfrm>
            <a:off x="353118" y="3985787"/>
            <a:ext cx="2094807" cy="259251"/>
          </a:xfrm>
        </p:spPr>
        <p:txBody>
          <a:bodyPr>
            <a:normAutofit/>
          </a:bodyPr>
          <a:lstStyle>
            <a:lvl1pPr marL="0" indent="0">
              <a:buNone/>
              <a:defRPr sz="1200" b="1">
                <a:solidFill>
                  <a:schemeClr val="accent2"/>
                </a:solidFill>
              </a:defRPr>
            </a:lvl1pPr>
          </a:lstStyle>
          <a:p>
            <a:pPr lvl="0"/>
            <a:r>
              <a:rPr lang="en-US" dirty="0" smtClean="0"/>
              <a:t>Click to edit name</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US" dirty="0" smtClean="0"/>
              <a:t>Click to add Heading</a:t>
            </a:r>
            <a:endParaRPr lang="en-US" dirty="0"/>
          </a:p>
        </p:txBody>
      </p:sp>
      <p:sp>
        <p:nvSpPr>
          <p:cNvPr id="10" name="Intro line"/>
          <p:cNvSpPr>
            <a:spLocks noGrp="1"/>
          </p:cNvSpPr>
          <p:nvPr>
            <p:ph type="body" sz="quarter" idx="12" hasCustomPrompt="1"/>
          </p:nvPr>
        </p:nvSpPr>
        <p:spPr>
          <a:xfrm>
            <a:off x="353118" y="4254777"/>
            <a:ext cx="2094807" cy="259251"/>
          </a:xfrm>
        </p:spPr>
        <p:txBody>
          <a:bodyPr>
            <a:normAutofit/>
          </a:bodyPr>
          <a:lstStyle>
            <a:lvl1pPr marL="0" indent="0">
              <a:buNone/>
              <a:defRPr sz="1200" b="0" i="1">
                <a:solidFill>
                  <a:schemeClr val="accent2"/>
                </a:solidFill>
              </a:defRPr>
            </a:lvl1pPr>
          </a:lstStyle>
          <a:p>
            <a:pPr lvl="0"/>
            <a:r>
              <a:rPr lang="en-US" dirty="0" smtClean="0"/>
              <a:t>Click to edit job title</a:t>
            </a:r>
          </a:p>
        </p:txBody>
      </p:sp>
      <p:sp>
        <p:nvSpPr>
          <p:cNvPr id="6" name="Picture Placeholder 5"/>
          <p:cNvSpPr>
            <a:spLocks noGrp="1"/>
          </p:cNvSpPr>
          <p:nvPr>
            <p:ph type="pic" sz="quarter" idx="13" hasCustomPrompt="1"/>
          </p:nvPr>
        </p:nvSpPr>
        <p:spPr>
          <a:xfrm>
            <a:off x="431800" y="2105760"/>
            <a:ext cx="2016125" cy="1690168"/>
          </a:xfrm>
        </p:spPr>
        <p:txBody>
          <a:bodyPr anchor="ctr">
            <a:normAutofit/>
          </a:bodyPr>
          <a:lstStyle>
            <a:lvl1pPr marL="0" indent="0" algn="ctr">
              <a:buNone/>
              <a:defRPr sz="1600"/>
            </a:lvl1pPr>
          </a:lstStyle>
          <a:p>
            <a:r>
              <a:rPr lang="en-US" dirty="0" smtClean="0"/>
              <a:t>Click to add profile picture here</a:t>
            </a:r>
            <a:endParaRPr lang="en-US" dirty="0"/>
          </a:p>
        </p:txBody>
      </p:sp>
      <p:sp>
        <p:nvSpPr>
          <p:cNvPr id="12" name="Main content placeholder"/>
          <p:cNvSpPr>
            <a:spLocks noGrp="1"/>
          </p:cNvSpPr>
          <p:nvPr>
            <p:ph idx="14" hasCustomPrompt="1"/>
          </p:nvPr>
        </p:nvSpPr>
        <p:spPr>
          <a:xfrm>
            <a:off x="6696075" y="4703885"/>
            <a:ext cx="2007884"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14" name="Intro line"/>
          <p:cNvSpPr>
            <a:spLocks noGrp="1"/>
          </p:cNvSpPr>
          <p:nvPr>
            <p:ph type="body" sz="quarter" idx="15" hasCustomPrompt="1"/>
          </p:nvPr>
        </p:nvSpPr>
        <p:spPr>
          <a:xfrm>
            <a:off x="6624638" y="3980811"/>
            <a:ext cx="2093220" cy="259251"/>
          </a:xfrm>
        </p:spPr>
        <p:txBody>
          <a:bodyPr>
            <a:normAutofit/>
          </a:bodyPr>
          <a:lstStyle>
            <a:lvl1pPr marL="0" indent="0">
              <a:buNone/>
              <a:defRPr sz="1200" b="1">
                <a:solidFill>
                  <a:schemeClr val="accent2"/>
                </a:solidFill>
              </a:defRPr>
            </a:lvl1pPr>
          </a:lstStyle>
          <a:p>
            <a:pPr lvl="0"/>
            <a:r>
              <a:rPr lang="en-US" dirty="0" smtClean="0"/>
              <a:t>Click to edit name</a:t>
            </a:r>
          </a:p>
        </p:txBody>
      </p:sp>
      <p:sp>
        <p:nvSpPr>
          <p:cNvPr id="15" name="Intro line"/>
          <p:cNvSpPr>
            <a:spLocks noGrp="1"/>
          </p:cNvSpPr>
          <p:nvPr>
            <p:ph type="body" sz="quarter" idx="16" hasCustomPrompt="1"/>
          </p:nvPr>
        </p:nvSpPr>
        <p:spPr>
          <a:xfrm>
            <a:off x="6632879" y="4254776"/>
            <a:ext cx="2079321" cy="259251"/>
          </a:xfrm>
        </p:spPr>
        <p:txBody>
          <a:bodyPr>
            <a:normAutofit/>
          </a:bodyPr>
          <a:lstStyle>
            <a:lvl1pPr marL="0" indent="0">
              <a:buNone/>
              <a:defRPr sz="1200" b="0" i="1">
                <a:solidFill>
                  <a:schemeClr val="accent2"/>
                </a:solidFill>
              </a:defRPr>
            </a:lvl1pPr>
          </a:lstStyle>
          <a:p>
            <a:pPr lvl="0"/>
            <a:r>
              <a:rPr lang="en-US" dirty="0" smtClean="0"/>
              <a:t>Click to edit job title</a:t>
            </a:r>
          </a:p>
        </p:txBody>
      </p:sp>
      <p:sp>
        <p:nvSpPr>
          <p:cNvPr id="16" name="Picture Placeholder 5"/>
          <p:cNvSpPr>
            <a:spLocks noGrp="1"/>
          </p:cNvSpPr>
          <p:nvPr>
            <p:ph type="pic" sz="quarter" idx="17" hasCustomPrompt="1"/>
          </p:nvPr>
        </p:nvSpPr>
        <p:spPr>
          <a:xfrm>
            <a:off x="6696075" y="2097088"/>
            <a:ext cx="2016676" cy="1698840"/>
          </a:xfrm>
        </p:spPr>
        <p:txBody>
          <a:bodyPr anchor="ctr">
            <a:normAutofit/>
          </a:bodyPr>
          <a:lstStyle>
            <a:lvl1pPr marL="0" indent="0" algn="ctr">
              <a:buNone/>
              <a:defRPr sz="1600"/>
            </a:lvl1pPr>
          </a:lstStyle>
          <a:p>
            <a:r>
              <a:rPr lang="en-US" dirty="0" smtClean="0"/>
              <a:t>Click to add profile picture here</a:t>
            </a:r>
            <a:endParaRPr lang="en-US" dirty="0"/>
          </a:p>
        </p:txBody>
      </p:sp>
      <p:sp>
        <p:nvSpPr>
          <p:cNvPr id="13" name="Main content placeholder"/>
          <p:cNvSpPr>
            <a:spLocks noGrp="1"/>
          </p:cNvSpPr>
          <p:nvPr>
            <p:ph idx="18" hasCustomPrompt="1"/>
          </p:nvPr>
        </p:nvSpPr>
        <p:spPr>
          <a:xfrm>
            <a:off x="3485256" y="4703885"/>
            <a:ext cx="2094807"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17" name="Intro line"/>
          <p:cNvSpPr>
            <a:spLocks noGrp="1"/>
          </p:cNvSpPr>
          <p:nvPr>
            <p:ph type="body" sz="quarter" idx="19" hasCustomPrompt="1"/>
          </p:nvPr>
        </p:nvSpPr>
        <p:spPr>
          <a:xfrm>
            <a:off x="3485256" y="3985787"/>
            <a:ext cx="2094807" cy="259251"/>
          </a:xfrm>
        </p:spPr>
        <p:txBody>
          <a:bodyPr>
            <a:normAutofit/>
          </a:bodyPr>
          <a:lstStyle>
            <a:lvl1pPr marL="0" indent="0">
              <a:buNone/>
              <a:defRPr sz="1200" b="1">
                <a:solidFill>
                  <a:schemeClr val="accent2"/>
                </a:solidFill>
              </a:defRPr>
            </a:lvl1pPr>
          </a:lstStyle>
          <a:p>
            <a:pPr lvl="0"/>
            <a:r>
              <a:rPr lang="en-US" dirty="0" smtClean="0"/>
              <a:t>Click to edit name</a:t>
            </a:r>
          </a:p>
        </p:txBody>
      </p:sp>
      <p:sp>
        <p:nvSpPr>
          <p:cNvPr id="18" name="Intro line"/>
          <p:cNvSpPr>
            <a:spLocks noGrp="1"/>
          </p:cNvSpPr>
          <p:nvPr>
            <p:ph type="body" sz="quarter" idx="20" hasCustomPrompt="1"/>
          </p:nvPr>
        </p:nvSpPr>
        <p:spPr>
          <a:xfrm>
            <a:off x="3485256" y="4254777"/>
            <a:ext cx="2094807" cy="259251"/>
          </a:xfrm>
        </p:spPr>
        <p:txBody>
          <a:bodyPr>
            <a:normAutofit/>
          </a:bodyPr>
          <a:lstStyle>
            <a:lvl1pPr marL="0" indent="0">
              <a:buNone/>
              <a:defRPr sz="1200" b="0" i="1">
                <a:solidFill>
                  <a:schemeClr val="accent2"/>
                </a:solidFill>
              </a:defRPr>
            </a:lvl1pPr>
          </a:lstStyle>
          <a:p>
            <a:pPr lvl="0"/>
            <a:r>
              <a:rPr lang="en-US" dirty="0" smtClean="0"/>
              <a:t>Click to edit job title</a:t>
            </a:r>
          </a:p>
        </p:txBody>
      </p:sp>
      <p:sp>
        <p:nvSpPr>
          <p:cNvPr id="19" name="Picture Placeholder 5"/>
          <p:cNvSpPr>
            <a:spLocks noGrp="1"/>
          </p:cNvSpPr>
          <p:nvPr>
            <p:ph type="pic" sz="quarter" idx="21" hasCustomPrompt="1"/>
          </p:nvPr>
        </p:nvSpPr>
        <p:spPr>
          <a:xfrm>
            <a:off x="3563938" y="2105760"/>
            <a:ext cx="2016125" cy="1690168"/>
          </a:xfrm>
        </p:spPr>
        <p:txBody>
          <a:bodyPr anchor="ctr">
            <a:normAutofit/>
          </a:bodyPr>
          <a:lstStyle>
            <a:lvl1pPr marL="0" indent="0" algn="ctr">
              <a:buNone/>
              <a:defRPr sz="1600"/>
            </a:lvl1pPr>
          </a:lstStyle>
          <a:p>
            <a:r>
              <a:rPr lang="en-US" dirty="0" smtClean="0"/>
              <a:t>Click to add profile picture here</a:t>
            </a:r>
            <a:endParaRPr lang="en-US" dirty="0"/>
          </a:p>
        </p:txBody>
      </p:sp>
      <p:sp>
        <p:nvSpPr>
          <p:cNvPr id="25" name="Slide Number Placeholder 6"/>
          <p:cNvSpPr>
            <a:spLocks noGrp="1"/>
          </p:cNvSpPr>
          <p:nvPr>
            <p:ph type="sldNum" sz="quarter" idx="23"/>
          </p:nvPr>
        </p:nvSpPr>
        <p:spPr>
          <a:xfrm>
            <a:off x="8044950" y="6441900"/>
            <a:ext cx="795192" cy="273050"/>
          </a:xfrm>
        </p:spPr>
        <p:txBody>
          <a:bodyPr/>
          <a:lstStyle/>
          <a:p>
            <a:fld id="{03F1EFBE-6FC5-4E3B-A532-A391AE8323A1}" type="slidenum">
              <a:rPr lang="en-GB" smtClean="0"/>
              <a:pPr/>
              <a:t>‹#›</a:t>
            </a:fld>
            <a:endParaRPr lang="en-GB" dirty="0"/>
          </a:p>
        </p:txBody>
      </p:sp>
      <p:sp>
        <p:nvSpPr>
          <p:cNvPr id="26" name="TextBox 25"/>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20" name="TextBox 19"/>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120360664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09">
          <p15:clr>
            <a:srgbClr val="FBAE40"/>
          </p15:clr>
        </p15:guide>
        <p15:guide id="0" orient="horz" pos="132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am Profile - 4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353118" y="4703885"/>
            <a:ext cx="2094807"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9" name="Intro line"/>
          <p:cNvSpPr>
            <a:spLocks noGrp="1"/>
          </p:cNvSpPr>
          <p:nvPr>
            <p:ph type="body" sz="quarter" idx="11" hasCustomPrompt="1"/>
          </p:nvPr>
        </p:nvSpPr>
        <p:spPr>
          <a:xfrm>
            <a:off x="353118" y="3985787"/>
            <a:ext cx="2094807" cy="259251"/>
          </a:xfrm>
        </p:spPr>
        <p:txBody>
          <a:bodyPr>
            <a:normAutofit/>
          </a:bodyPr>
          <a:lstStyle>
            <a:lvl1pPr marL="0" indent="0">
              <a:buNone/>
              <a:defRPr sz="1200" b="1">
                <a:solidFill>
                  <a:schemeClr val="accent2"/>
                </a:solidFill>
              </a:defRPr>
            </a:lvl1pPr>
          </a:lstStyle>
          <a:p>
            <a:pPr lvl="0"/>
            <a:r>
              <a:rPr lang="en-US" dirty="0" smtClean="0"/>
              <a:t>Click to edit name</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GB" noProof="0" dirty="0" smtClean="0"/>
              <a:t>Click to add Heading</a:t>
            </a:r>
            <a:endParaRPr lang="en-GB" noProof="0" dirty="0"/>
          </a:p>
        </p:txBody>
      </p:sp>
      <p:sp>
        <p:nvSpPr>
          <p:cNvPr id="10" name="Intro line"/>
          <p:cNvSpPr>
            <a:spLocks noGrp="1"/>
          </p:cNvSpPr>
          <p:nvPr>
            <p:ph type="body" sz="quarter" idx="12" hasCustomPrompt="1"/>
          </p:nvPr>
        </p:nvSpPr>
        <p:spPr>
          <a:xfrm>
            <a:off x="353118" y="4254777"/>
            <a:ext cx="2094807" cy="259251"/>
          </a:xfrm>
        </p:spPr>
        <p:txBody>
          <a:bodyPr>
            <a:normAutofit/>
          </a:bodyPr>
          <a:lstStyle>
            <a:lvl1pPr marL="0" indent="0">
              <a:buNone/>
              <a:defRPr sz="1200" b="0" i="1">
                <a:solidFill>
                  <a:schemeClr val="accent2"/>
                </a:solidFill>
              </a:defRPr>
            </a:lvl1pPr>
          </a:lstStyle>
          <a:p>
            <a:pPr lvl="0"/>
            <a:r>
              <a:rPr lang="en-US" dirty="0" smtClean="0"/>
              <a:t>Click to edit job title</a:t>
            </a:r>
          </a:p>
        </p:txBody>
      </p:sp>
      <p:sp>
        <p:nvSpPr>
          <p:cNvPr id="6" name="Picture Placeholder 5"/>
          <p:cNvSpPr>
            <a:spLocks noGrp="1"/>
          </p:cNvSpPr>
          <p:nvPr>
            <p:ph type="pic" sz="quarter" idx="13" hasCustomPrompt="1"/>
          </p:nvPr>
        </p:nvSpPr>
        <p:spPr>
          <a:xfrm>
            <a:off x="431800" y="2105760"/>
            <a:ext cx="2016125" cy="1690168"/>
          </a:xfrm>
        </p:spPr>
        <p:txBody>
          <a:bodyPr anchor="ctr">
            <a:normAutofit/>
          </a:bodyPr>
          <a:lstStyle>
            <a:lvl1pPr marL="0" indent="0" algn="ctr">
              <a:buNone/>
              <a:defRPr sz="1600"/>
            </a:lvl1pPr>
          </a:lstStyle>
          <a:p>
            <a:r>
              <a:rPr lang="en-US" dirty="0" smtClean="0"/>
              <a:t>Click to add profile picture here</a:t>
            </a:r>
            <a:endParaRPr lang="en-US" dirty="0"/>
          </a:p>
        </p:txBody>
      </p:sp>
      <p:sp>
        <p:nvSpPr>
          <p:cNvPr id="12" name="Main content placeholder"/>
          <p:cNvSpPr>
            <a:spLocks noGrp="1"/>
          </p:cNvSpPr>
          <p:nvPr>
            <p:ph idx="14" hasCustomPrompt="1"/>
          </p:nvPr>
        </p:nvSpPr>
        <p:spPr>
          <a:xfrm>
            <a:off x="6696075" y="4708861"/>
            <a:ext cx="2007884"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14" name="Intro line"/>
          <p:cNvSpPr>
            <a:spLocks noGrp="1"/>
          </p:cNvSpPr>
          <p:nvPr>
            <p:ph type="body" sz="quarter" idx="15" hasCustomPrompt="1"/>
          </p:nvPr>
        </p:nvSpPr>
        <p:spPr>
          <a:xfrm>
            <a:off x="6624638" y="3985787"/>
            <a:ext cx="2093220" cy="259251"/>
          </a:xfrm>
        </p:spPr>
        <p:txBody>
          <a:bodyPr>
            <a:normAutofit/>
          </a:bodyPr>
          <a:lstStyle>
            <a:lvl1pPr marL="0" indent="0">
              <a:buNone/>
              <a:defRPr sz="1200" b="1">
                <a:solidFill>
                  <a:schemeClr val="accent2"/>
                </a:solidFill>
              </a:defRPr>
            </a:lvl1pPr>
          </a:lstStyle>
          <a:p>
            <a:pPr lvl="0"/>
            <a:r>
              <a:rPr lang="en-US" dirty="0" smtClean="0"/>
              <a:t>Click to edit name</a:t>
            </a:r>
          </a:p>
        </p:txBody>
      </p:sp>
      <p:sp>
        <p:nvSpPr>
          <p:cNvPr id="15" name="Intro line"/>
          <p:cNvSpPr>
            <a:spLocks noGrp="1"/>
          </p:cNvSpPr>
          <p:nvPr>
            <p:ph type="body" sz="quarter" idx="16" hasCustomPrompt="1"/>
          </p:nvPr>
        </p:nvSpPr>
        <p:spPr>
          <a:xfrm>
            <a:off x="6632879" y="4259752"/>
            <a:ext cx="2079321" cy="259251"/>
          </a:xfrm>
        </p:spPr>
        <p:txBody>
          <a:bodyPr>
            <a:normAutofit/>
          </a:bodyPr>
          <a:lstStyle>
            <a:lvl1pPr marL="0" indent="0">
              <a:buNone/>
              <a:defRPr sz="1200" b="0" i="1">
                <a:solidFill>
                  <a:schemeClr val="accent2"/>
                </a:solidFill>
              </a:defRPr>
            </a:lvl1pPr>
          </a:lstStyle>
          <a:p>
            <a:pPr lvl="0"/>
            <a:r>
              <a:rPr lang="en-US" dirty="0" smtClean="0"/>
              <a:t>Click to edit job title</a:t>
            </a:r>
          </a:p>
        </p:txBody>
      </p:sp>
      <p:sp>
        <p:nvSpPr>
          <p:cNvPr id="16" name="Picture Placeholder 5"/>
          <p:cNvSpPr>
            <a:spLocks noGrp="1"/>
          </p:cNvSpPr>
          <p:nvPr>
            <p:ph type="pic" sz="quarter" idx="17" hasCustomPrompt="1"/>
          </p:nvPr>
        </p:nvSpPr>
        <p:spPr>
          <a:xfrm>
            <a:off x="6696075" y="2105880"/>
            <a:ext cx="2016676" cy="1698840"/>
          </a:xfrm>
        </p:spPr>
        <p:txBody>
          <a:bodyPr anchor="ctr">
            <a:normAutofit/>
          </a:bodyPr>
          <a:lstStyle>
            <a:lvl1pPr marL="0" indent="0" algn="ctr">
              <a:buNone/>
              <a:defRPr sz="1600"/>
            </a:lvl1pPr>
          </a:lstStyle>
          <a:p>
            <a:r>
              <a:rPr lang="en-US" dirty="0" smtClean="0"/>
              <a:t>Click to add profile picture here</a:t>
            </a:r>
            <a:endParaRPr lang="en-US" dirty="0"/>
          </a:p>
        </p:txBody>
      </p:sp>
      <p:sp>
        <p:nvSpPr>
          <p:cNvPr id="13" name="Main content placeholder"/>
          <p:cNvSpPr>
            <a:spLocks noGrp="1"/>
          </p:cNvSpPr>
          <p:nvPr>
            <p:ph idx="18" hasCustomPrompt="1"/>
          </p:nvPr>
        </p:nvSpPr>
        <p:spPr>
          <a:xfrm>
            <a:off x="2437851" y="4703885"/>
            <a:ext cx="2094807"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17" name="Intro line"/>
          <p:cNvSpPr>
            <a:spLocks noGrp="1"/>
          </p:cNvSpPr>
          <p:nvPr>
            <p:ph type="body" sz="quarter" idx="19" hasCustomPrompt="1"/>
          </p:nvPr>
        </p:nvSpPr>
        <p:spPr>
          <a:xfrm>
            <a:off x="2437851" y="3985787"/>
            <a:ext cx="2094807" cy="259251"/>
          </a:xfrm>
        </p:spPr>
        <p:txBody>
          <a:bodyPr>
            <a:normAutofit/>
          </a:bodyPr>
          <a:lstStyle>
            <a:lvl1pPr marL="0" indent="0">
              <a:buNone/>
              <a:defRPr sz="1200" b="1">
                <a:solidFill>
                  <a:schemeClr val="accent2"/>
                </a:solidFill>
              </a:defRPr>
            </a:lvl1pPr>
          </a:lstStyle>
          <a:p>
            <a:pPr lvl="0"/>
            <a:r>
              <a:rPr lang="en-US" dirty="0" smtClean="0"/>
              <a:t>Click to edit name</a:t>
            </a:r>
          </a:p>
        </p:txBody>
      </p:sp>
      <p:sp>
        <p:nvSpPr>
          <p:cNvPr id="18" name="Intro line"/>
          <p:cNvSpPr>
            <a:spLocks noGrp="1"/>
          </p:cNvSpPr>
          <p:nvPr>
            <p:ph type="body" sz="quarter" idx="20" hasCustomPrompt="1"/>
          </p:nvPr>
        </p:nvSpPr>
        <p:spPr>
          <a:xfrm>
            <a:off x="2437851" y="4254777"/>
            <a:ext cx="2094807" cy="259251"/>
          </a:xfrm>
        </p:spPr>
        <p:txBody>
          <a:bodyPr>
            <a:normAutofit/>
          </a:bodyPr>
          <a:lstStyle>
            <a:lvl1pPr marL="0" indent="0">
              <a:buNone/>
              <a:defRPr sz="1200" b="0" i="1">
                <a:solidFill>
                  <a:schemeClr val="accent2"/>
                </a:solidFill>
              </a:defRPr>
            </a:lvl1pPr>
          </a:lstStyle>
          <a:p>
            <a:pPr lvl="0"/>
            <a:r>
              <a:rPr lang="en-US" dirty="0" smtClean="0"/>
              <a:t>Click to edit job title</a:t>
            </a:r>
          </a:p>
        </p:txBody>
      </p:sp>
      <p:sp>
        <p:nvSpPr>
          <p:cNvPr id="19" name="Picture Placeholder 5"/>
          <p:cNvSpPr>
            <a:spLocks noGrp="1"/>
          </p:cNvSpPr>
          <p:nvPr>
            <p:ph type="pic" sz="quarter" idx="21" hasCustomPrompt="1"/>
          </p:nvPr>
        </p:nvSpPr>
        <p:spPr>
          <a:xfrm>
            <a:off x="2516533" y="2105760"/>
            <a:ext cx="2016125" cy="1690168"/>
          </a:xfrm>
        </p:spPr>
        <p:txBody>
          <a:bodyPr anchor="ctr">
            <a:normAutofit/>
          </a:bodyPr>
          <a:lstStyle>
            <a:lvl1pPr marL="0" indent="0" algn="ctr">
              <a:buNone/>
              <a:defRPr sz="1600"/>
            </a:lvl1pPr>
          </a:lstStyle>
          <a:p>
            <a:r>
              <a:rPr lang="en-US" dirty="0" smtClean="0"/>
              <a:t>Click to add profile picture here</a:t>
            </a:r>
            <a:endParaRPr lang="en-US" dirty="0"/>
          </a:p>
        </p:txBody>
      </p:sp>
      <p:sp>
        <p:nvSpPr>
          <p:cNvPr id="20" name="Main content placeholder"/>
          <p:cNvSpPr>
            <a:spLocks noGrp="1"/>
          </p:cNvSpPr>
          <p:nvPr>
            <p:ph idx="22" hasCustomPrompt="1"/>
          </p:nvPr>
        </p:nvSpPr>
        <p:spPr>
          <a:xfrm>
            <a:off x="4522584" y="4703885"/>
            <a:ext cx="2094807"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21" name="Intro line"/>
          <p:cNvSpPr>
            <a:spLocks noGrp="1"/>
          </p:cNvSpPr>
          <p:nvPr>
            <p:ph type="body" sz="quarter" idx="23" hasCustomPrompt="1"/>
          </p:nvPr>
        </p:nvSpPr>
        <p:spPr>
          <a:xfrm>
            <a:off x="4522584" y="3985787"/>
            <a:ext cx="2094807" cy="259251"/>
          </a:xfrm>
        </p:spPr>
        <p:txBody>
          <a:bodyPr>
            <a:normAutofit/>
          </a:bodyPr>
          <a:lstStyle>
            <a:lvl1pPr marL="0" indent="0">
              <a:buNone/>
              <a:defRPr sz="1200" b="1">
                <a:solidFill>
                  <a:schemeClr val="accent2"/>
                </a:solidFill>
              </a:defRPr>
            </a:lvl1pPr>
          </a:lstStyle>
          <a:p>
            <a:pPr lvl="0"/>
            <a:r>
              <a:rPr lang="en-US" dirty="0" smtClean="0"/>
              <a:t>Click to edit name</a:t>
            </a:r>
          </a:p>
        </p:txBody>
      </p:sp>
      <p:sp>
        <p:nvSpPr>
          <p:cNvPr id="22" name="Intro line"/>
          <p:cNvSpPr>
            <a:spLocks noGrp="1"/>
          </p:cNvSpPr>
          <p:nvPr>
            <p:ph type="body" sz="quarter" idx="24" hasCustomPrompt="1"/>
          </p:nvPr>
        </p:nvSpPr>
        <p:spPr>
          <a:xfrm>
            <a:off x="4522584" y="4254777"/>
            <a:ext cx="2094807" cy="259251"/>
          </a:xfrm>
        </p:spPr>
        <p:txBody>
          <a:bodyPr>
            <a:normAutofit/>
          </a:bodyPr>
          <a:lstStyle>
            <a:lvl1pPr marL="0" indent="0">
              <a:buNone/>
              <a:defRPr sz="1200" b="0" i="1">
                <a:solidFill>
                  <a:schemeClr val="accent2"/>
                </a:solidFill>
              </a:defRPr>
            </a:lvl1pPr>
          </a:lstStyle>
          <a:p>
            <a:pPr lvl="0"/>
            <a:r>
              <a:rPr lang="en-US" dirty="0" smtClean="0"/>
              <a:t>Click to edit job title</a:t>
            </a:r>
          </a:p>
        </p:txBody>
      </p:sp>
      <p:sp>
        <p:nvSpPr>
          <p:cNvPr id="23" name="Picture Placeholder 5"/>
          <p:cNvSpPr>
            <a:spLocks noGrp="1"/>
          </p:cNvSpPr>
          <p:nvPr>
            <p:ph type="pic" sz="quarter" idx="25" hasCustomPrompt="1"/>
          </p:nvPr>
        </p:nvSpPr>
        <p:spPr>
          <a:xfrm>
            <a:off x="4601266" y="2105760"/>
            <a:ext cx="2016125" cy="1690168"/>
          </a:xfrm>
        </p:spPr>
        <p:txBody>
          <a:bodyPr anchor="ctr">
            <a:normAutofit/>
          </a:bodyPr>
          <a:lstStyle>
            <a:lvl1pPr marL="0" indent="0" algn="ctr">
              <a:buNone/>
              <a:defRPr sz="1600"/>
            </a:lvl1pPr>
          </a:lstStyle>
          <a:p>
            <a:r>
              <a:rPr lang="en-US" dirty="0" smtClean="0"/>
              <a:t>Click to add profile picture here</a:t>
            </a:r>
            <a:endParaRPr lang="en-US" dirty="0"/>
          </a:p>
        </p:txBody>
      </p:sp>
      <p:sp>
        <p:nvSpPr>
          <p:cNvPr id="29" name="Slide Number Placeholder 6"/>
          <p:cNvSpPr>
            <a:spLocks noGrp="1"/>
          </p:cNvSpPr>
          <p:nvPr>
            <p:ph type="sldNum" sz="quarter" idx="27"/>
          </p:nvPr>
        </p:nvSpPr>
        <p:spPr>
          <a:xfrm>
            <a:off x="8044950" y="6441900"/>
            <a:ext cx="795192" cy="273050"/>
          </a:xfrm>
        </p:spPr>
        <p:txBody>
          <a:bodyPr/>
          <a:lstStyle/>
          <a:p>
            <a:fld id="{03F1EFBE-6FC5-4E3B-A532-A391AE8323A1}" type="slidenum">
              <a:rPr lang="en-GB" smtClean="0"/>
              <a:pPr/>
              <a:t>‹#›</a:t>
            </a:fld>
            <a:endParaRPr lang="en-GB" dirty="0"/>
          </a:p>
        </p:txBody>
      </p:sp>
      <p:sp>
        <p:nvSpPr>
          <p:cNvPr id="30" name="TextBox 29"/>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24" name="TextBox 23"/>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354207471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09">
          <p15:clr>
            <a:srgbClr val="FBAE40"/>
          </p15:clr>
        </p15:guide>
        <p15:guide id="2" orient="horz" pos="132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404814"/>
            <a:ext cx="8280400" cy="430456"/>
          </a:xfrm>
          <a:ln>
            <a:noFill/>
          </a:ln>
        </p:spPr>
        <p:txBody>
          <a:bodyPr anchor="ctr"/>
          <a:lstStyle>
            <a:lvl1pPr>
              <a:defRPr/>
            </a:lvl1pPr>
          </a:lstStyle>
          <a:p>
            <a:r>
              <a:rPr lang="en-GB" noProof="0" dirty="0" smtClean="0"/>
              <a:t>Click to edit Heading</a:t>
            </a:r>
            <a:endParaRPr lang="en-GB" noProof="0" dirty="0"/>
          </a:p>
        </p:txBody>
      </p:sp>
      <p:sp>
        <p:nvSpPr>
          <p:cNvPr id="3" name="TextBox 2"/>
          <p:cNvSpPr txBox="1"/>
          <p:nvPr userDrawn="1"/>
        </p:nvSpPr>
        <p:spPr>
          <a:xfrm>
            <a:off x="347694" y="64766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4" name="TextBox 3"/>
          <p:cNvSpPr txBox="1"/>
          <p:nvPr userDrawn="1"/>
        </p:nvSpPr>
        <p:spPr>
          <a:xfrm>
            <a:off x="3635895" y="6511856"/>
            <a:ext cx="2113851" cy="184666"/>
          </a:xfrm>
          <a:prstGeom prst="rect">
            <a:avLst/>
          </a:prstGeom>
          <a:noFill/>
        </p:spPr>
        <p:txBody>
          <a:bodyPr vert="horz" wrap="square" rtlCol="0">
            <a:sp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18975002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for particip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31800" y="404814"/>
            <a:ext cx="8280400" cy="430456"/>
          </a:xfrm>
          <a:ln>
            <a:noFill/>
          </a:ln>
        </p:spPr>
        <p:txBody>
          <a:bodyPr anchor="ctr"/>
          <a:lstStyle>
            <a:lvl1pPr>
              <a:defRPr/>
            </a:lvl1pPr>
          </a:lstStyle>
          <a:p>
            <a:r>
              <a:rPr lang="en-GB" noProof="0" smtClean="0"/>
              <a:t>Add title (eg Thank you for your participation)</a:t>
            </a:r>
            <a:endParaRPr lang="en-GB" noProof="0" dirty="0"/>
          </a:p>
        </p:txBody>
      </p:sp>
      <p:sp>
        <p:nvSpPr>
          <p:cNvPr id="4" name="TextBox 3"/>
          <p:cNvSpPr txBox="1"/>
          <p:nvPr userDrawn="1"/>
        </p:nvSpPr>
        <p:spPr>
          <a:xfrm>
            <a:off x="3635895" y="6511856"/>
            <a:ext cx="2113851" cy="184666"/>
          </a:xfrm>
          <a:prstGeom prst="rect">
            <a:avLst/>
          </a:prstGeom>
          <a:noFill/>
        </p:spPr>
        <p:txBody>
          <a:bodyPr vert="horz" wrap="square" rtlCol="0">
            <a:sp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27219460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brand bottom lef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
        <p:nvSpPr>
          <p:cNvPr id="18" name="Co brand logo"/>
          <p:cNvSpPr>
            <a:spLocks noGrp="1"/>
          </p:cNvSpPr>
          <p:nvPr>
            <p:ph sz="quarter" idx="13" hasCustomPrompt="1"/>
          </p:nvPr>
        </p:nvSpPr>
        <p:spPr>
          <a:xfrm>
            <a:off x="431799" y="5978525"/>
            <a:ext cx="2087563" cy="474663"/>
          </a:xfrm>
        </p:spPr>
        <p:txBody>
          <a:bodyPr anchor="ctr">
            <a:normAutofit/>
          </a:bodyPr>
          <a:lstStyle>
            <a:lvl1pPr marL="0" indent="0" algn="ctr">
              <a:buNone/>
              <a:defRPr sz="1200" baseline="0"/>
            </a:lvl1pPr>
          </a:lstStyle>
          <a:p>
            <a:pPr lvl="0"/>
            <a:r>
              <a:rPr lang="en-US" dirty="0" smtClean="0"/>
              <a:t>Click to add co brand logo here</a:t>
            </a:r>
            <a:endParaRPr lang="en-US" dirty="0"/>
          </a:p>
        </p:txBody>
      </p:sp>
      <p:sp>
        <p:nvSpPr>
          <p:cNvPr id="2" name="Heartline"/>
          <p:cNvSpPr>
            <a:spLocks noGrp="1"/>
          </p:cNvSpPr>
          <p:nvPr>
            <p:ph type="ctrTitle" hasCustomPrompt="1"/>
          </p:nvPr>
        </p:nvSpPr>
        <p:spPr>
          <a:xfrm>
            <a:off x="1403351" y="404813"/>
            <a:ext cx="6337298" cy="615095"/>
          </a:xfrm>
        </p:spPr>
        <p:txBody>
          <a:bodyPr anchor="b">
            <a:noAutofit/>
          </a:bodyPr>
          <a:lstStyle>
            <a:lvl1pPr algn="l">
              <a:defRPr sz="2100" b="1">
                <a:solidFill>
                  <a:schemeClr val="accent2"/>
                </a:solidFill>
              </a:defRPr>
            </a:lvl1pPr>
          </a:lstStyle>
          <a:p>
            <a:r>
              <a:rPr lang="en-GB" noProof="0" dirty="0" smtClean="0"/>
              <a:t>Click to add </a:t>
            </a:r>
            <a:r>
              <a:rPr lang="en-GB" noProof="0" dirty="0" err="1" smtClean="0"/>
              <a:t>Heartline</a:t>
            </a:r>
            <a:r>
              <a:rPr lang="en-GB" noProof="0" dirty="0" smtClean="0"/>
              <a:t> here with two lines if needed</a:t>
            </a:r>
            <a:endParaRPr lang="en-GB" noProof="0" dirty="0"/>
          </a:p>
        </p:txBody>
      </p:sp>
      <p:sp>
        <p:nvSpPr>
          <p:cNvPr id="3" name="Headline"/>
          <p:cNvSpPr>
            <a:spLocks noGrp="1"/>
          </p:cNvSpPr>
          <p:nvPr>
            <p:ph type="subTitle" idx="1" hasCustomPrompt="1"/>
          </p:nvPr>
        </p:nvSpPr>
        <p:spPr>
          <a:xfrm>
            <a:off x="1403350" y="1041884"/>
            <a:ext cx="6337299" cy="628654"/>
          </a:xfrm>
        </p:spPr>
        <p:txBody>
          <a:bodyPr>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add Headline here with two lines if needed</a:t>
            </a:r>
            <a:endParaRPr lang="en-GB" noProof="0" dirty="0"/>
          </a:p>
        </p:txBody>
      </p:sp>
      <p:sp>
        <p:nvSpPr>
          <p:cNvPr id="21" name="Date"/>
          <p:cNvSpPr>
            <a:spLocks noGrp="1"/>
          </p:cNvSpPr>
          <p:nvPr>
            <p:ph type="body" sz="quarter" idx="10" hasCustomPrompt="1"/>
          </p:nvPr>
        </p:nvSpPr>
        <p:spPr>
          <a:xfrm>
            <a:off x="1403350" y="2109783"/>
            <a:ext cx="3992408" cy="310687"/>
          </a:xfrm>
        </p:spPr>
        <p:txBody>
          <a:bodyPr anchor="ctr">
            <a:noAutofit/>
          </a:bodyPr>
          <a:lstStyle>
            <a:lvl1pPr marL="0" indent="0">
              <a:lnSpc>
                <a:spcPct val="100000"/>
              </a:lnSpc>
              <a:spcBef>
                <a:spcPts val="0"/>
              </a:spcBef>
              <a:spcAft>
                <a:spcPts val="0"/>
              </a:spcAft>
              <a:buNone/>
              <a:defRPr sz="2000" b="1" baseline="0"/>
            </a:lvl1pPr>
          </a:lstStyle>
          <a:p>
            <a:pPr lvl="0"/>
            <a:r>
              <a:rPr lang="en-GB" noProof="0" dirty="0" smtClean="0"/>
              <a:t>Date of Presentation</a:t>
            </a:r>
            <a:endParaRPr lang="en-GB" noProof="0" dirty="0"/>
          </a:p>
        </p:txBody>
      </p:sp>
      <p:sp>
        <p:nvSpPr>
          <p:cNvPr id="22" name="Presenter Name"/>
          <p:cNvSpPr>
            <a:spLocks noGrp="1"/>
          </p:cNvSpPr>
          <p:nvPr>
            <p:ph type="body" sz="quarter" idx="11" hasCustomPrompt="1"/>
          </p:nvPr>
        </p:nvSpPr>
        <p:spPr>
          <a:xfrm>
            <a:off x="1403350" y="2472421"/>
            <a:ext cx="5922609" cy="290145"/>
          </a:xfrm>
        </p:spPr>
        <p:txBody>
          <a:bodyPr anchor="ctr">
            <a:noAutofit/>
          </a:bodyPr>
          <a:lstStyle>
            <a:lvl1pPr marL="0" indent="0">
              <a:lnSpc>
                <a:spcPct val="100000"/>
              </a:lnSpc>
              <a:spcBef>
                <a:spcPts val="0"/>
              </a:spcBef>
              <a:spcAft>
                <a:spcPts val="0"/>
              </a:spcAft>
              <a:buNone/>
              <a:defRPr sz="2000" b="0" baseline="0"/>
            </a:lvl1pPr>
          </a:lstStyle>
          <a:p>
            <a:pPr lvl="0"/>
            <a:r>
              <a:rPr lang="en-GB" noProof="0" dirty="0" smtClean="0"/>
              <a:t>Click to enter name of Presenter here</a:t>
            </a:r>
            <a:endParaRPr lang="en-GB" noProof="0" dirty="0"/>
          </a:p>
        </p:txBody>
      </p:sp>
      <p:sp>
        <p:nvSpPr>
          <p:cNvPr id="23" name="Job title"/>
          <p:cNvSpPr>
            <a:spLocks noGrp="1"/>
          </p:cNvSpPr>
          <p:nvPr>
            <p:ph type="body" sz="quarter" idx="12" hasCustomPrompt="1"/>
          </p:nvPr>
        </p:nvSpPr>
        <p:spPr>
          <a:xfrm>
            <a:off x="1403350" y="2814517"/>
            <a:ext cx="5922609" cy="278560"/>
          </a:xfrm>
        </p:spPr>
        <p:txBody>
          <a:bodyPr anchor="ctr">
            <a:noAutofit/>
          </a:bodyPr>
          <a:lstStyle>
            <a:lvl1pPr marL="0" indent="0">
              <a:lnSpc>
                <a:spcPct val="100000"/>
              </a:lnSpc>
              <a:spcBef>
                <a:spcPts val="0"/>
              </a:spcBef>
              <a:spcAft>
                <a:spcPts val="0"/>
              </a:spcAft>
              <a:buNone/>
              <a:defRPr sz="2000" b="0" i="1" baseline="0"/>
            </a:lvl1pPr>
          </a:lstStyle>
          <a:p>
            <a:pPr lvl="0"/>
            <a:r>
              <a:rPr lang="en-GB" noProof="0" dirty="0" smtClean="0"/>
              <a:t>Click to enter Job Title here</a:t>
            </a:r>
            <a:endParaRPr lang="en-GB" noProof="0" dirty="0"/>
          </a:p>
        </p:txBody>
      </p:sp>
      <p:sp>
        <p:nvSpPr>
          <p:cNvPr id="9" name="Primary Image"/>
          <p:cNvSpPr>
            <a:spLocks noGrp="1"/>
          </p:cNvSpPr>
          <p:nvPr>
            <p:ph type="pic" sz="quarter" idx="14" hasCustomPrompt="1"/>
          </p:nvPr>
        </p:nvSpPr>
        <p:spPr>
          <a:xfrm>
            <a:off x="4341600" y="3114000"/>
            <a:ext cx="4802400" cy="3744000"/>
          </a:xfrm>
        </p:spPr>
        <p:txBody>
          <a:bodyPr anchor="ctr"/>
          <a:lstStyle>
            <a:lvl1pPr marL="0" indent="0" algn="ctr">
              <a:buNone/>
              <a:defRPr sz="2000"/>
            </a:lvl1pPr>
          </a:lstStyle>
          <a:p>
            <a:r>
              <a:rPr lang="en-GB" noProof="0" dirty="0" smtClean="0"/>
              <a:t>Please add a primary image from the Brand Library</a:t>
            </a:r>
            <a:endParaRPr lang="en-GB" noProof="0" dirty="0"/>
          </a:p>
        </p:txBody>
      </p:sp>
    </p:spTree>
    <p:extLst>
      <p:ext uri="{BB962C8B-B14F-4D97-AF65-F5344CB8AC3E}">
        <p14:creationId xmlns:p14="http://schemas.microsoft.com/office/powerpoint/2010/main" val="204071917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55">
          <p15:clr>
            <a:srgbClr val="FBAE40"/>
          </p15:clr>
        </p15:guide>
        <p15:guide id="2" pos="272">
          <p15:clr>
            <a:srgbClr val="FBAE40"/>
          </p15:clr>
        </p15:guide>
        <p15:guide id="3" pos="5488">
          <p15:clr>
            <a:srgbClr val="FBAE40"/>
          </p15:clr>
        </p15:guide>
        <p15:guide id="4" orient="horz" pos="4065">
          <p15:clr>
            <a:srgbClr val="FBAE40"/>
          </p15:clr>
        </p15:guide>
        <p15:guide id="5" pos="2880">
          <p15:clr>
            <a:srgbClr val="FBAE40"/>
          </p15:clr>
        </p15:guide>
        <p15:guide id="6" pos="2857">
          <p15:clr>
            <a:srgbClr val="FBAE40"/>
          </p15:clr>
        </p15:guide>
        <p15:guide id="7" pos="2903">
          <p15:clr>
            <a:srgbClr val="FBAE40"/>
          </p15:clr>
        </p15:guide>
        <p15:guide id="8" pos="3515">
          <p15:clr>
            <a:srgbClr val="FBAE40"/>
          </p15:clr>
        </p15:guide>
        <p15:guide id="9" pos="4173">
          <p15:clr>
            <a:srgbClr val="FBAE40"/>
          </p15:clr>
        </p15:guide>
        <p15:guide id="10" pos="4830">
          <p15:clr>
            <a:srgbClr val="FBAE40"/>
          </p15:clr>
        </p15:guide>
        <p15:guide id="11" pos="2245">
          <p15:clr>
            <a:srgbClr val="FBAE40"/>
          </p15:clr>
        </p15:guide>
        <p15:guide id="12" pos="3560">
          <p15:clr>
            <a:srgbClr val="FBAE40"/>
          </p15:clr>
        </p15:guide>
        <p15:guide id="13" pos="4218">
          <p15:clr>
            <a:srgbClr val="FBAE40"/>
          </p15:clr>
        </p15:guide>
        <p15:guide id="14" pos="4876">
          <p15:clr>
            <a:srgbClr val="FBAE40"/>
          </p15:clr>
        </p15:guide>
        <p15:guide id="15" pos="2200">
          <p15:clr>
            <a:srgbClr val="FBAE40"/>
          </p15:clr>
        </p15:guide>
        <p15:guide id="16" pos="1587">
          <p15:clr>
            <a:srgbClr val="FBAE40"/>
          </p15:clr>
        </p15:guide>
        <p15:guide id="17" pos="1542">
          <p15:clr>
            <a:srgbClr val="FBAE40"/>
          </p15:clr>
        </p15:guide>
        <p15:guide id="18" pos="930">
          <p15:clr>
            <a:srgbClr val="FBAE40"/>
          </p15:clr>
        </p15:guide>
        <p15:guide id="19" pos="884">
          <p15:clr>
            <a:srgbClr val="FBAE40"/>
          </p15:clr>
        </p15:guide>
        <p15:guide id="20" orient="horz" pos="1049">
          <p15:clr>
            <a:srgbClr val="FBAE40"/>
          </p15:clr>
        </p15:guide>
        <p15:guide id="21" orient="horz" pos="132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12" name="TextBox 11"/>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6" name="TextBox 5"/>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2764513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fographics Quotes">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US" dirty="0" smtClean="0"/>
              <a:t>Click to add Heading</a:t>
            </a:r>
            <a:endParaRPr lang="en-US" dirty="0"/>
          </a:p>
        </p:txBody>
      </p:sp>
      <p:grpSp>
        <p:nvGrpSpPr>
          <p:cNvPr id="11" name="Group 10"/>
          <p:cNvGrpSpPr/>
          <p:nvPr/>
        </p:nvGrpSpPr>
        <p:grpSpPr>
          <a:xfrm>
            <a:off x="431800" y="2749830"/>
            <a:ext cx="3840397" cy="2713220"/>
            <a:chOff x="431800" y="2165214"/>
            <a:chExt cx="3840397" cy="2713220"/>
          </a:xfrm>
          <a:solidFill>
            <a:schemeClr val="accent1"/>
          </a:solidFill>
        </p:grpSpPr>
        <p:sp>
          <p:nvSpPr>
            <p:cNvPr id="4" name="Rounded Rectangular Callout 3"/>
            <p:cNvSpPr/>
            <p:nvPr/>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ounded Rectangle 7"/>
            <p:cNvSpPr/>
            <p:nvPr/>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27" name="Group 26"/>
          <p:cNvGrpSpPr/>
          <p:nvPr/>
        </p:nvGrpSpPr>
        <p:grpSpPr>
          <a:xfrm flipH="1">
            <a:off x="4704439" y="1233488"/>
            <a:ext cx="3840397" cy="2713220"/>
            <a:chOff x="431800" y="2165214"/>
            <a:chExt cx="3840397" cy="2713220"/>
          </a:xfrm>
          <a:solidFill>
            <a:schemeClr val="accent3"/>
          </a:solidFill>
        </p:grpSpPr>
        <p:sp>
          <p:nvSpPr>
            <p:cNvPr id="28" name="Rounded Rectangular Callout 27"/>
            <p:cNvSpPr/>
            <p:nvPr/>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9" name="Rounded Rectangle 28"/>
            <p:cNvSpPr/>
            <p:nvPr/>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1" name="Text Placeholder 30"/>
          <p:cNvSpPr>
            <a:spLocks noGrp="1"/>
          </p:cNvSpPr>
          <p:nvPr>
            <p:ph type="body" sz="quarter" idx="27" hasCustomPrompt="1"/>
          </p:nvPr>
        </p:nvSpPr>
        <p:spPr>
          <a:xfrm>
            <a:off x="682625" y="3097396"/>
            <a:ext cx="3319463" cy="1564545"/>
          </a:xfrm>
        </p:spPr>
        <p:txBody>
          <a:bodyPr anchor="ctr">
            <a:normAutofit/>
          </a:bodyPr>
          <a:lstStyle>
            <a:lvl1pPr marL="0" indent="0">
              <a:buFontTx/>
              <a:buNone/>
              <a:defRPr sz="1200">
                <a:solidFill>
                  <a:schemeClr val="bg1"/>
                </a:solidFill>
              </a:defRPr>
            </a:lvl1pPr>
          </a:lstStyle>
          <a:p>
            <a:pPr lvl="0"/>
            <a:r>
              <a:rPr lang="en-US" dirty="0" smtClean="0"/>
              <a:t>Type your quote here</a:t>
            </a:r>
          </a:p>
        </p:txBody>
      </p:sp>
      <p:sp>
        <p:nvSpPr>
          <p:cNvPr id="32" name="Text Placeholder 30"/>
          <p:cNvSpPr>
            <a:spLocks noGrp="1"/>
          </p:cNvSpPr>
          <p:nvPr>
            <p:ph type="body" sz="quarter" idx="28" hasCustomPrompt="1"/>
          </p:nvPr>
        </p:nvSpPr>
        <p:spPr>
          <a:xfrm>
            <a:off x="682624" y="4676933"/>
            <a:ext cx="3319463" cy="235140"/>
          </a:xfrm>
        </p:spPr>
        <p:txBody>
          <a:bodyPr>
            <a:normAutofit/>
          </a:bodyPr>
          <a:lstStyle>
            <a:lvl1pPr marL="0" indent="0">
              <a:buFontTx/>
              <a:buNone/>
              <a:defRPr sz="1200" b="1" baseline="0">
                <a:solidFill>
                  <a:schemeClr val="bg1"/>
                </a:solidFill>
              </a:defRPr>
            </a:lvl1pPr>
          </a:lstStyle>
          <a:p>
            <a:pPr lvl="0"/>
            <a:r>
              <a:rPr lang="en-US" dirty="0" smtClean="0"/>
              <a:t>Name of Quote Author here</a:t>
            </a:r>
          </a:p>
        </p:txBody>
      </p:sp>
      <p:sp>
        <p:nvSpPr>
          <p:cNvPr id="33" name="Text Placeholder 30"/>
          <p:cNvSpPr>
            <a:spLocks noGrp="1"/>
          </p:cNvSpPr>
          <p:nvPr>
            <p:ph type="body" sz="quarter" idx="29" hasCustomPrompt="1"/>
          </p:nvPr>
        </p:nvSpPr>
        <p:spPr>
          <a:xfrm>
            <a:off x="682624" y="4912073"/>
            <a:ext cx="3319463" cy="235140"/>
          </a:xfrm>
        </p:spPr>
        <p:txBody>
          <a:bodyPr>
            <a:normAutofit/>
          </a:bodyPr>
          <a:lstStyle>
            <a:lvl1pPr marL="0" indent="0">
              <a:buFontTx/>
              <a:buNone/>
              <a:defRPr sz="1200" b="0" i="1" baseline="0">
                <a:solidFill>
                  <a:schemeClr val="bg1"/>
                </a:solidFill>
              </a:defRPr>
            </a:lvl1pPr>
          </a:lstStyle>
          <a:p>
            <a:pPr lvl="0"/>
            <a:r>
              <a:rPr lang="en-US" dirty="0" smtClean="0"/>
              <a:t>Job Title of Quote Author here</a:t>
            </a:r>
          </a:p>
        </p:txBody>
      </p:sp>
      <p:sp>
        <p:nvSpPr>
          <p:cNvPr id="34" name="Text Placeholder 30"/>
          <p:cNvSpPr>
            <a:spLocks noGrp="1"/>
          </p:cNvSpPr>
          <p:nvPr>
            <p:ph type="body" sz="quarter" idx="30" hasCustomPrompt="1"/>
          </p:nvPr>
        </p:nvSpPr>
        <p:spPr>
          <a:xfrm>
            <a:off x="4964907" y="1542608"/>
            <a:ext cx="3319463" cy="1564545"/>
          </a:xfrm>
        </p:spPr>
        <p:txBody>
          <a:bodyPr anchor="ctr">
            <a:normAutofit/>
          </a:bodyPr>
          <a:lstStyle>
            <a:lvl1pPr marL="0" indent="0">
              <a:buFontTx/>
              <a:buNone/>
              <a:defRPr sz="1200">
                <a:solidFill>
                  <a:schemeClr val="bg1"/>
                </a:solidFill>
              </a:defRPr>
            </a:lvl1pPr>
          </a:lstStyle>
          <a:p>
            <a:pPr lvl="0"/>
            <a:r>
              <a:rPr lang="en-US" dirty="0" smtClean="0"/>
              <a:t>Type your quote here</a:t>
            </a:r>
          </a:p>
        </p:txBody>
      </p:sp>
      <p:sp>
        <p:nvSpPr>
          <p:cNvPr id="35" name="Text Placeholder 30"/>
          <p:cNvSpPr>
            <a:spLocks noGrp="1"/>
          </p:cNvSpPr>
          <p:nvPr>
            <p:ph type="body" sz="quarter" idx="31" hasCustomPrompt="1"/>
          </p:nvPr>
        </p:nvSpPr>
        <p:spPr>
          <a:xfrm>
            <a:off x="4964906" y="3122145"/>
            <a:ext cx="3319463" cy="235140"/>
          </a:xfrm>
        </p:spPr>
        <p:txBody>
          <a:bodyPr>
            <a:normAutofit/>
          </a:bodyPr>
          <a:lstStyle>
            <a:lvl1pPr marL="0" indent="0">
              <a:buFontTx/>
              <a:buNone/>
              <a:defRPr sz="1200" b="1" baseline="0">
                <a:solidFill>
                  <a:schemeClr val="bg1"/>
                </a:solidFill>
              </a:defRPr>
            </a:lvl1pPr>
          </a:lstStyle>
          <a:p>
            <a:pPr lvl="0"/>
            <a:r>
              <a:rPr lang="en-US" dirty="0" smtClean="0"/>
              <a:t>Name of Quote Author here</a:t>
            </a:r>
          </a:p>
        </p:txBody>
      </p:sp>
      <p:sp>
        <p:nvSpPr>
          <p:cNvPr id="36" name="Text Placeholder 30"/>
          <p:cNvSpPr>
            <a:spLocks noGrp="1"/>
          </p:cNvSpPr>
          <p:nvPr>
            <p:ph type="body" sz="quarter" idx="32" hasCustomPrompt="1"/>
          </p:nvPr>
        </p:nvSpPr>
        <p:spPr>
          <a:xfrm>
            <a:off x="4964906" y="3357285"/>
            <a:ext cx="3319463" cy="235140"/>
          </a:xfrm>
        </p:spPr>
        <p:txBody>
          <a:bodyPr>
            <a:normAutofit/>
          </a:bodyPr>
          <a:lstStyle>
            <a:lvl1pPr marL="0" indent="0">
              <a:buFontTx/>
              <a:buNone/>
              <a:defRPr sz="1200" b="0" i="1" baseline="0">
                <a:solidFill>
                  <a:schemeClr val="bg1"/>
                </a:solidFill>
              </a:defRPr>
            </a:lvl1pPr>
          </a:lstStyle>
          <a:p>
            <a:pPr lvl="0"/>
            <a:r>
              <a:rPr lang="en-US" dirty="0" smtClean="0"/>
              <a:t>Job Title of Quote Author here</a:t>
            </a:r>
          </a:p>
        </p:txBody>
      </p:sp>
      <p:grpSp>
        <p:nvGrpSpPr>
          <p:cNvPr id="20" name="Group 19"/>
          <p:cNvGrpSpPr/>
          <p:nvPr userDrawn="1"/>
        </p:nvGrpSpPr>
        <p:grpSpPr>
          <a:xfrm>
            <a:off x="431800" y="2749830"/>
            <a:ext cx="3840397" cy="2713220"/>
            <a:chOff x="431800" y="2165214"/>
            <a:chExt cx="3840397" cy="2713220"/>
          </a:xfrm>
          <a:solidFill>
            <a:schemeClr val="accent2"/>
          </a:solidFill>
        </p:grpSpPr>
        <p:sp>
          <p:nvSpPr>
            <p:cNvPr id="21" name="Rounded Rectangular Callout 20"/>
            <p:cNvSpPr/>
            <p:nvPr userDrawn="1"/>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 name="Rounded Rectangle 21"/>
            <p:cNvSpPr/>
            <p:nvPr userDrawn="1"/>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24" name="Group 23"/>
          <p:cNvGrpSpPr/>
          <p:nvPr userDrawn="1"/>
        </p:nvGrpSpPr>
        <p:grpSpPr>
          <a:xfrm flipH="1">
            <a:off x="4704439" y="1233488"/>
            <a:ext cx="3840397" cy="2713220"/>
            <a:chOff x="431800" y="2165214"/>
            <a:chExt cx="3840397" cy="2713220"/>
          </a:xfrm>
          <a:solidFill>
            <a:schemeClr val="accent3"/>
          </a:solidFill>
        </p:grpSpPr>
        <p:sp>
          <p:nvSpPr>
            <p:cNvPr id="25" name="Rounded Rectangular Callout 24"/>
            <p:cNvSpPr/>
            <p:nvPr userDrawn="1"/>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Rounded Rectangle 25"/>
            <p:cNvSpPr/>
            <p:nvPr userDrawn="1"/>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40"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41" name="TextBox 40"/>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30" name="TextBox 29"/>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extLst>
      <p:ext uri="{BB962C8B-B14F-4D97-AF65-F5344CB8AC3E}">
        <p14:creationId xmlns:p14="http://schemas.microsoft.com/office/powerpoint/2010/main" val="228396043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09">
          <p15:clr>
            <a:srgbClr val="FBAE40"/>
          </p15:clr>
        </p15:guide>
        <p15:guide id="2" orient="horz" pos="132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52389" y="404813"/>
            <a:ext cx="3159812" cy="277812"/>
          </a:xfrm>
        </p:spPr>
        <p:txBody>
          <a:bodyPr anchor="t" anchorCtr="0">
            <a:noAutofit/>
          </a:bodyPr>
          <a:lstStyle>
            <a:lvl1pPr algn="l">
              <a:lnSpc>
                <a:spcPct val="100000"/>
              </a:lnSpc>
              <a:defRPr sz="1400" b="0" i="1" baseline="0">
                <a:solidFill>
                  <a:schemeClr val="bg1"/>
                </a:solidFill>
              </a:defRPr>
            </a:lvl1pPr>
          </a:lstStyle>
          <a:p>
            <a:r>
              <a:rPr lang="en-GB" noProof="0" dirty="0" smtClean="0"/>
              <a:t>Click to edit contact title</a:t>
            </a:r>
            <a:endParaRPr lang="en-GB" noProof="0" dirty="0"/>
          </a:p>
        </p:txBody>
      </p:sp>
      <p:sp>
        <p:nvSpPr>
          <p:cNvPr id="9" name="TextBox 8"/>
          <p:cNvSpPr txBox="1"/>
          <p:nvPr/>
        </p:nvSpPr>
        <p:spPr>
          <a:xfrm>
            <a:off x="314569" y="5813579"/>
            <a:ext cx="4543177" cy="415498"/>
          </a:xfrm>
          <a:prstGeom prst="rect">
            <a:avLst/>
          </a:prstGeom>
          <a:noFill/>
        </p:spPr>
        <p:txBody>
          <a:bodyPr wrap="square" rtlCol="0">
            <a:spAutoFit/>
          </a:bodyPr>
          <a:lstStyle/>
          <a:p>
            <a:r>
              <a:rPr lang="en-US" sz="2100" b="1" dirty="0" smtClean="0">
                <a:solidFill>
                  <a:schemeClr val="bg1"/>
                </a:solidFill>
              </a:rPr>
              <a:t>eversheds-sutherland.com</a:t>
            </a:r>
            <a:endParaRPr lang="en-US" sz="2100" b="1" dirty="0">
              <a:solidFill>
                <a:schemeClr val="bg1"/>
              </a:solidFill>
            </a:endParaRPr>
          </a:p>
        </p:txBody>
      </p:sp>
      <p:sp>
        <p:nvSpPr>
          <p:cNvPr id="13" name="Text Placeholder 12"/>
          <p:cNvSpPr>
            <a:spLocks noGrp="1"/>
          </p:cNvSpPr>
          <p:nvPr>
            <p:ph type="body" sz="quarter" idx="10" hasCustomPrompt="1"/>
          </p:nvPr>
        </p:nvSpPr>
        <p:spPr>
          <a:xfrm>
            <a:off x="5552388" y="852488"/>
            <a:ext cx="3159812" cy="237758"/>
          </a:xfrm>
        </p:spPr>
        <p:txBody>
          <a:bodyPr>
            <a:noAutofit/>
          </a:bodyPr>
          <a:lstStyle>
            <a:lvl1pPr marL="0" indent="0">
              <a:spcBef>
                <a:spcPts val="0"/>
              </a:spcBef>
              <a:spcAft>
                <a:spcPts val="0"/>
              </a:spcAft>
              <a:buNone/>
              <a:defRPr sz="14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GB" noProof="0" dirty="0" smtClean="0"/>
              <a:t>Click to add name</a:t>
            </a:r>
            <a:endParaRPr lang="en-GB" noProof="0" dirty="0"/>
          </a:p>
        </p:txBody>
      </p:sp>
      <p:sp>
        <p:nvSpPr>
          <p:cNvPr id="14" name="Text Placeholder 12"/>
          <p:cNvSpPr>
            <a:spLocks noGrp="1"/>
          </p:cNvSpPr>
          <p:nvPr>
            <p:ph type="body" sz="quarter" idx="11" hasCustomPrompt="1"/>
          </p:nvPr>
        </p:nvSpPr>
        <p:spPr>
          <a:xfrm>
            <a:off x="5552388" y="1097024"/>
            <a:ext cx="3159812" cy="568263"/>
          </a:xfrm>
        </p:spPr>
        <p:txBody>
          <a:bodyPr>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GB" noProof="0" dirty="0" smtClean="0"/>
              <a:t>Click to add job title, contact phone and e-mail address</a:t>
            </a:r>
            <a:endParaRPr lang="en-GB" noProof="0" dirty="0"/>
          </a:p>
        </p:txBody>
      </p:sp>
      <p:sp>
        <p:nvSpPr>
          <p:cNvPr id="15" name="Text Placeholder 12"/>
          <p:cNvSpPr>
            <a:spLocks noGrp="1"/>
          </p:cNvSpPr>
          <p:nvPr>
            <p:ph type="body" sz="quarter" idx="12" hasCustomPrompt="1"/>
          </p:nvPr>
        </p:nvSpPr>
        <p:spPr>
          <a:xfrm>
            <a:off x="5551594" y="1858720"/>
            <a:ext cx="3159812" cy="946027"/>
          </a:xfrm>
        </p:spPr>
        <p:txBody>
          <a:bodyPr>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GB" noProof="0" dirty="0" smtClean="0"/>
              <a:t>Click to add address</a:t>
            </a:r>
            <a:endParaRPr lang="en-GB" noProof="0"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1" cy="3708000"/>
          </a:xfrm>
          <a:prstGeom prst="rect">
            <a:avLst/>
          </a:prstGeom>
        </p:spPr>
      </p:pic>
      <p:sp>
        <p:nvSpPr>
          <p:cNvPr id="11" name="TextBox 10"/>
          <p:cNvSpPr txBox="1"/>
          <p:nvPr userDrawn="1"/>
        </p:nvSpPr>
        <p:spPr>
          <a:xfrm>
            <a:off x="324169" y="6177818"/>
            <a:ext cx="4080933" cy="351378"/>
          </a:xfrm>
          <a:prstGeom prst="rect">
            <a:avLst/>
          </a:prstGeom>
          <a:noFill/>
        </p:spPr>
        <p:txBody>
          <a:bodyPr wrap="square" rtlCol="0">
            <a:spAutoFit/>
          </a:bodyPr>
          <a:lstStyle/>
          <a:p>
            <a:pPr>
              <a:spcAft>
                <a:spcPts val="100"/>
              </a:spcAft>
            </a:pPr>
            <a:r>
              <a:rPr lang="en-GB" sz="800" b="0" i="0" dirty="0" smtClean="0">
                <a:solidFill>
                  <a:schemeClr val="bg1"/>
                </a:solidFill>
              </a:rPr>
              <a:t>© 2017 Eversheds Sutherland</a:t>
            </a:r>
            <a:r>
              <a:rPr lang="en-GB" sz="800" b="0" i="0" baseline="0" dirty="0" smtClean="0">
                <a:solidFill>
                  <a:schemeClr val="bg1"/>
                </a:solidFill>
              </a:rPr>
              <a:t> (US) LLP</a:t>
            </a:r>
          </a:p>
          <a:p>
            <a:r>
              <a:rPr lang="en-GB" sz="800" b="0" i="0" dirty="0" smtClean="0">
                <a:solidFill>
                  <a:schemeClr val="bg1"/>
                </a:solidFill>
              </a:rPr>
              <a:t>All rights reserved.</a:t>
            </a:r>
            <a:endParaRPr lang="en-US" sz="800" b="0" i="0" dirty="0">
              <a:solidFill>
                <a:schemeClr val="bg1"/>
              </a:solidFill>
            </a:endParaRPr>
          </a:p>
        </p:txBody>
      </p:sp>
      <p:sp>
        <p:nvSpPr>
          <p:cNvPr id="10" name="Footer Placeholder 3"/>
          <p:cNvSpPr txBox="1">
            <a:spLocks/>
          </p:cNvSpPr>
          <p:nvPr userDrawn="1"/>
        </p:nvSpPr>
        <p:spPr>
          <a:xfrm>
            <a:off x="332508" y="6504621"/>
            <a:ext cx="7074131" cy="28331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smtClean="0">
                <a:solidFill>
                  <a:schemeClr val="bg1"/>
                </a:solidFill>
                <a:latin typeface="+mj-lt"/>
              </a:rPr>
              <a:t>This communication cannot be used for the purpose of avoiding any penalties that may be imposed under federal, state or local tax law.</a:t>
            </a:r>
            <a:endParaRPr lang="en-GB" sz="600" i="1" dirty="0">
              <a:solidFill>
                <a:schemeClr val="bg1"/>
              </a:solidFill>
              <a:latin typeface="+mj-lt"/>
            </a:endParaRPr>
          </a:p>
        </p:txBody>
      </p:sp>
      <p:sp>
        <p:nvSpPr>
          <p:cNvPr id="12" name="TextBox 11"/>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chemeClr val="bg1"/>
              </a:solidFill>
              <a:latin typeface="Verdana"/>
            </a:endParaRPr>
          </a:p>
        </p:txBody>
      </p:sp>
    </p:spTree>
    <p:extLst>
      <p:ext uri="{BB962C8B-B14F-4D97-AF65-F5344CB8AC3E}">
        <p14:creationId xmlns:p14="http://schemas.microsoft.com/office/powerpoint/2010/main" val="1709301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120" y="376238"/>
            <a:ext cx="6837680" cy="406082"/>
          </a:xfrm>
          <a:prstGeom prst="rect">
            <a:avLst/>
          </a:prstGeom>
        </p:spPr>
        <p:txBody>
          <a:bodyPr/>
          <a:lstStyle>
            <a:lvl1pPr algn="l">
              <a:defRPr sz="2400" b="1" i="0">
                <a:solidFill>
                  <a:schemeClr val="bg1"/>
                </a:solidFill>
                <a:latin typeface="Arial"/>
                <a:cs typeface="Arial"/>
              </a:defRPr>
            </a:lvl1pPr>
          </a:lstStyle>
          <a:p>
            <a:r>
              <a:rPr lang="en-US" dirty="0" smtClean="0"/>
              <a:t>Title Goes Here</a:t>
            </a:r>
            <a:endParaRPr lang="en-US" dirty="0"/>
          </a:p>
        </p:txBody>
      </p:sp>
      <p:sp>
        <p:nvSpPr>
          <p:cNvPr id="3" name="Content Placeholder 2"/>
          <p:cNvSpPr>
            <a:spLocks noGrp="1"/>
          </p:cNvSpPr>
          <p:nvPr>
            <p:ph idx="1"/>
          </p:nvPr>
        </p:nvSpPr>
        <p:spPr>
          <a:xfrm>
            <a:off x="457200" y="2052321"/>
            <a:ext cx="8229600" cy="4130766"/>
          </a:xfrm>
          <a:prstGeom prst="rect">
            <a:avLst/>
          </a:prstGeom>
        </p:spPr>
        <p:txBody>
          <a:bodyPr/>
          <a:lstStyle>
            <a:lvl1pPr marL="228600" indent="-228600">
              <a:buSzPct val="90000"/>
              <a:buFont typeface="Wingdings" pitchFamily="2" charset="2"/>
              <a:buChar char="§"/>
              <a:defRPr sz="2400" baseline="0">
                <a:solidFill>
                  <a:schemeClr val="tx1">
                    <a:lumMod val="65000"/>
                    <a:lumOff val="35000"/>
                  </a:schemeClr>
                </a:solidFill>
                <a:latin typeface="Arial" pitchFamily="34" charset="0"/>
                <a:cs typeface="Arial" pitchFamily="34" charset="0"/>
              </a:defRPr>
            </a:lvl1pPr>
            <a:lvl2pPr marL="457200" indent="-244475">
              <a:buSzPct val="150000"/>
              <a:buFont typeface="Times New Roman" pitchFamily="18" charset="0"/>
              <a:buChar char="-"/>
              <a:defRPr sz="2000">
                <a:solidFill>
                  <a:schemeClr val="tx1">
                    <a:lumMod val="65000"/>
                    <a:lumOff val="35000"/>
                  </a:schemeClr>
                </a:solidFill>
                <a:latin typeface="Arial" pitchFamily="34" charset="0"/>
                <a:cs typeface="Arial" pitchFamily="34" charset="0"/>
              </a:defRPr>
            </a:lvl2pPr>
            <a:lvl3pPr marL="685800" indent="-228600">
              <a:buSzPct val="90000"/>
              <a:buFont typeface="Wingdings" pitchFamily="2" charset="2"/>
              <a:buChar char="§"/>
              <a:defRPr sz="2000">
                <a:solidFill>
                  <a:schemeClr val="tx1">
                    <a:lumMod val="65000"/>
                    <a:lumOff val="35000"/>
                  </a:schemeClr>
                </a:solidFill>
                <a:latin typeface="Arial" pitchFamily="34" charset="0"/>
                <a:cs typeface="Arial" pitchFamily="34" charset="0"/>
              </a:defRPr>
            </a:lvl3pPr>
            <a:lvl4pPr marL="914400" indent="-228600">
              <a:buSzPct val="150000"/>
              <a:buFont typeface="Times New Roman" pitchFamily="18" charset="0"/>
              <a:buChar char="-"/>
              <a:defRPr sz="1800">
                <a:solidFill>
                  <a:schemeClr val="tx1">
                    <a:lumMod val="65000"/>
                    <a:lumOff val="35000"/>
                  </a:schemeClr>
                </a:solidFill>
                <a:latin typeface="Arial" pitchFamily="34" charset="0"/>
                <a:cs typeface="Arial" pitchFamily="34" charset="0"/>
              </a:defRPr>
            </a:lvl4pPr>
            <a:lvl5pPr marL="1143000" indent="-228600">
              <a:buSzPct val="90000"/>
              <a:buFont typeface="Wingdings" pitchFamily="2" charset="2"/>
              <a:buChar char="§"/>
              <a:defRPr sz="1800">
                <a:solidFill>
                  <a:schemeClr val="tx1">
                    <a:lumMod val="65000"/>
                    <a:lumOff val="35000"/>
                  </a:schemeClr>
                </a:solidFill>
                <a:latin typeface="Arial" pitchFamily="34" charset="0"/>
                <a:cs typeface="Arial" pitchFamily="34" charset="0"/>
              </a:defRPr>
            </a:lvl5pPr>
            <a:lvl6pPr marL="1317625" marR="0" indent="-168275" algn="l" defTabSz="457200" rtl="0" eaLnBrk="1" fontAlgn="auto" latinLnBrk="0" hangingPunct="1">
              <a:lnSpc>
                <a:spcPct val="100000"/>
              </a:lnSpc>
              <a:spcBef>
                <a:spcPct val="20000"/>
              </a:spcBef>
              <a:spcAft>
                <a:spcPts val="0"/>
              </a:spcAft>
              <a:buClrTx/>
              <a:buSzPct val="150000"/>
              <a:buFont typeface="Times New Roman" pitchFamily="18" charset="0"/>
              <a:buChar char="-"/>
              <a:tabLst/>
              <a:defRPr sz="1600" baseline="0">
                <a:solidFill>
                  <a:schemeClr val="tx1">
                    <a:lumMod val="65000"/>
                    <a:lumOff val="35000"/>
                  </a:schemeClr>
                </a:solidFill>
                <a:latin typeface="Arial" pitchFamily="34" charset="0"/>
                <a:cs typeface="Arial" pitchFamily="34" charset="0"/>
              </a:defRPr>
            </a:lvl6pPr>
            <a:lvl7pPr marL="1482725" indent="-173038">
              <a:buFont typeface="Wingdings" pitchFamily="2" charset="2"/>
              <a:buChar char="§"/>
              <a:defRPr sz="1600" baseline="0">
                <a:solidFill>
                  <a:schemeClr val="tx1">
                    <a:lumMod val="65000"/>
                    <a:lumOff val="35000"/>
                  </a:schemeClr>
                </a:solidFill>
                <a:latin typeface="Arial" pitchFamily="34" charset="0"/>
                <a:cs typeface="Arial" pitchFamily="34" charset="0"/>
              </a:defRPr>
            </a:lvl7pPr>
            <a:lvl8pPr marL="1655763" indent="-169863">
              <a:buSzPct val="150000"/>
              <a:buFont typeface="Times New Roman" pitchFamily="18" charset="0"/>
              <a:buChar char="-"/>
              <a:defRPr sz="1400" baseline="0">
                <a:solidFill>
                  <a:schemeClr val="tx1">
                    <a:lumMod val="65000"/>
                    <a:lumOff val="35000"/>
                  </a:schemeClr>
                </a:solidFill>
                <a:latin typeface="Arial" pitchFamily="34" charset="0"/>
                <a:cs typeface="Arial" pitchFamily="34" charset="0"/>
              </a:defRPr>
            </a:lvl8pPr>
            <a:lvl9pPr marL="1828800" indent="-173038">
              <a:buFont typeface="Wingdings" pitchFamily="2" charset="2"/>
              <a:buChar char="§"/>
              <a:defRPr sz="1400" baseline="0">
                <a:solidFill>
                  <a:schemeClr val="tx1">
                    <a:lumMod val="65000"/>
                    <a:lumOff val="35000"/>
                  </a:schemeClr>
                </a:solidFill>
                <a:latin typeface="Arial" pitchFamily="34" charset="0"/>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8" name="Text Placeholder 7"/>
          <p:cNvSpPr>
            <a:spLocks noGrp="1"/>
          </p:cNvSpPr>
          <p:nvPr>
            <p:ph type="body" sz="quarter" idx="10" hasCustomPrompt="1"/>
          </p:nvPr>
        </p:nvSpPr>
        <p:spPr>
          <a:xfrm>
            <a:off x="457201" y="1382395"/>
            <a:ext cx="8229600" cy="548005"/>
          </a:xfrm>
          <a:prstGeom prst="rect">
            <a:avLst/>
          </a:prstGeom>
        </p:spPr>
        <p:txBody>
          <a:bodyPr vert="horz"/>
          <a:lstStyle>
            <a:lvl1pPr>
              <a:defRPr sz="2400" b="1">
                <a:solidFill>
                  <a:schemeClr val="tx1">
                    <a:lumMod val="65000"/>
                    <a:lumOff val="35000"/>
                  </a:schemeClr>
                </a:solidFill>
                <a:latin typeface="Arial" pitchFamily="34" charset="0"/>
                <a:cs typeface="Arial" pitchFamily="34" charset="0"/>
              </a:defRPr>
            </a:lvl1pPr>
          </a:lstStyle>
          <a:p>
            <a:pPr lvl="0"/>
            <a:r>
              <a:rPr lang="en-US" dirty="0" smtClean="0"/>
              <a:t>Secondary Heading Goes Here</a:t>
            </a:r>
            <a:endParaRPr lang="en-US" dirty="0"/>
          </a:p>
        </p:txBody>
      </p:sp>
    </p:spTree>
    <p:extLst>
      <p:ext uri="{BB962C8B-B14F-4D97-AF65-F5344CB8AC3E}">
        <p14:creationId xmlns:p14="http://schemas.microsoft.com/office/powerpoint/2010/main" val="10898205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Title Colour"/>
          <p:cNvSpPr>
            <a:spLocks noChangeArrowheads="1"/>
          </p:cNvSpPr>
          <p:nvPr/>
        </p:nvSpPr>
        <p:spPr bwMode="auto">
          <a:xfrm>
            <a:off x="0" y="0"/>
            <a:ext cx="9144000" cy="1800225"/>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592" y="34925"/>
            <a:ext cx="3742944" cy="1261872"/>
          </a:xfrm>
          <a:prstGeom prst="rect">
            <a:avLst/>
          </a:prstGeom>
          <a:noFill/>
          <a:ln w="19050">
            <a:noFill/>
            <a:miter lim="800000"/>
            <a:headEnd/>
            <a:tailEnd/>
          </a:ln>
        </p:spPr>
      </p:pic>
      <p:sp>
        <p:nvSpPr>
          <p:cNvPr id="6" name="Body Colour"/>
          <p:cNvSpPr>
            <a:spLocks noChangeArrowheads="1"/>
          </p:cNvSpPr>
          <p:nvPr/>
        </p:nvSpPr>
        <p:spPr bwMode="auto">
          <a:xfrm>
            <a:off x="0" y="1800225"/>
            <a:ext cx="9144000" cy="5057775"/>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079" name="Title Placeholder"/>
          <p:cNvSpPr>
            <a:spLocks noGrp="1" noChangeArrowheads="1"/>
          </p:cNvSpPr>
          <p:nvPr>
            <p:ph type="ctrTitle" sz="quarter"/>
          </p:nvPr>
        </p:nvSpPr>
        <p:spPr>
          <a:xfrm>
            <a:off x="360363" y="2160588"/>
            <a:ext cx="8423275" cy="4337050"/>
          </a:xfrm>
        </p:spPr>
        <p:txBody>
          <a:bodyPr/>
          <a:lstStyle>
            <a:lvl1pPr>
              <a:defRPr>
                <a:solidFill>
                  <a:schemeClr val="tx1"/>
                </a:solidFill>
              </a:defRPr>
            </a:lvl1pPr>
          </a:lstStyle>
          <a:p>
            <a:r>
              <a:rPr lang="en-US" smtClean="0"/>
              <a:t>Click to edit Master title style</a:t>
            </a:r>
            <a:endParaRPr lang="en-US"/>
          </a:p>
        </p:txBody>
      </p:sp>
      <p:sp>
        <p:nvSpPr>
          <p:cNvPr id="7" name="Copyright"/>
          <p:cNvSpPr txBox="1">
            <a:spLocks noChangeArrowheads="1"/>
          </p:cNvSpPr>
          <p:nvPr userDrawn="1"/>
        </p:nvSpPr>
        <p:spPr bwMode="auto">
          <a:xfrm>
            <a:off x="285720" y="6572272"/>
            <a:ext cx="2418932" cy="153888"/>
          </a:xfrm>
          <a:prstGeom prst="rect">
            <a:avLst/>
          </a:prstGeom>
          <a:noFill/>
          <a:ln w="9525">
            <a:noFill/>
            <a:miter lim="800000"/>
            <a:headEnd/>
            <a:tailEnd/>
          </a:ln>
          <a:effectLst/>
        </p:spPr>
        <p:txBody>
          <a:bodyPr wrap="none" lIns="0" tIns="0" rIns="0" bIns="0">
            <a:spAutoFit/>
          </a:bodyPr>
          <a:lstStyle/>
          <a:p>
            <a:pPr algn="l"/>
            <a:r>
              <a:rPr lang="en-US" sz="1000" smtClean="0">
                <a:solidFill>
                  <a:srgbClr val="777777"/>
                </a:solidFill>
                <a:latin typeface="Arial"/>
              </a:rPr>
              <a:t>© Grant Thornton LLP.  All rights reserved.</a:t>
            </a:r>
            <a:endParaRPr lang="en-GB" sz="1000" dirty="0">
              <a:solidFill>
                <a:srgbClr val="777777"/>
              </a:solidFill>
              <a:latin typeface="Arial"/>
            </a:endParaRPr>
          </a:p>
        </p:txBody>
      </p:sp>
      <p:sp>
        <p:nvSpPr>
          <p:cNvPr id="2" name="FilePathFooter"/>
          <p:cNvSpPr>
            <a:spLocks noGrp="1"/>
          </p:cNvSpPr>
          <p:nvPr>
            <p:ph type="ftr" sz="quarter" idx="10"/>
          </p:nvPr>
        </p:nvSpPr>
        <p:spPr>
          <a:xfrm>
            <a:off x="360045" y="5957888"/>
            <a:ext cx="2895600" cy="365125"/>
          </a:xfrm>
          <a:prstGeom prst="rect">
            <a:avLst/>
          </a:prstGeom>
        </p:spPr>
        <p:txBody>
          <a:bodyPr wrap="none" lIns="0" tIns="0" rIns="0" bIns="0"/>
          <a:lstStyle>
            <a:lvl1pPr algn="l">
              <a:defRPr sz="1000">
                <a:solidFill>
                  <a:srgbClr val="777777"/>
                </a:solidFill>
                <a:latin typeface="Arial"/>
              </a:defRPr>
            </a:lvl1pPr>
          </a:lstStyle>
          <a:p>
            <a:r>
              <a:rPr lang="en-US" smtClean="0"/>
              <a:t>Presentation1</a:t>
            </a:r>
            <a:endParaRPr lang="en-US"/>
          </a:p>
        </p:txBody>
      </p:sp>
    </p:spTree>
    <p:extLst>
      <p:ext uri="{BB962C8B-B14F-4D97-AF65-F5344CB8AC3E}">
        <p14:creationId xmlns:p14="http://schemas.microsoft.com/office/powerpoint/2010/main" val="36196206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773063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2791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347604" y="2268148"/>
            <a:ext cx="5462302" cy="193184"/>
          </a:xfrm>
          <a:prstGeom prst="rect">
            <a:avLst/>
          </a:prstGeom>
        </p:spPr>
        <p:txBody>
          <a:bodyPr vert="horz" lIns="0" tIns="0" rIns="0" bIns="0" rtlCol="0" anchor="ctr" anchorCtr="0">
            <a:noAutofit/>
          </a:bodyPr>
          <a:lstStyle>
            <a:lvl1pPr algn="l">
              <a:spcBef>
                <a:spcPts val="0"/>
              </a:spcBef>
              <a:spcAft>
                <a:spcPts val="0"/>
              </a:spcAft>
              <a:defRPr lang="en-AU" sz="1400" b="0">
                <a:solidFill>
                  <a:schemeClr val="accent1"/>
                </a:solidFill>
                <a:latin typeface="+mj-lt"/>
                <a:ea typeface="+mj-ea"/>
                <a:cs typeface="+mj-cs"/>
              </a:defRPr>
            </a:lvl1pPr>
          </a:lstStyle>
          <a:p>
            <a:pPr>
              <a:lnSpc>
                <a:spcPct val="90000"/>
              </a:lnSpc>
            </a:pPr>
            <a:endParaRPr lang="en-GB" dirty="0"/>
          </a:p>
        </p:txBody>
      </p:sp>
      <p:sp>
        <p:nvSpPr>
          <p:cNvPr id="6" name="Picture Placeholder 5"/>
          <p:cNvSpPr>
            <a:spLocks noGrp="1"/>
          </p:cNvSpPr>
          <p:nvPr>
            <p:ph type="pic" sz="quarter" idx="11"/>
          </p:nvPr>
        </p:nvSpPr>
        <p:spPr>
          <a:xfrm>
            <a:off x="2" y="2775013"/>
            <a:ext cx="9143999" cy="4082988"/>
          </a:xfrm>
        </p:spPr>
        <p:txBody>
          <a:bodyPr/>
          <a:lstStyle/>
          <a:p>
            <a:r>
              <a:rPr lang="en-US" dirty="0"/>
              <a:t>Click icon to add picture</a:t>
            </a:r>
            <a:endParaRPr lang="en-GB" dirty="0"/>
          </a:p>
        </p:txBody>
      </p:sp>
      <p:sp>
        <p:nvSpPr>
          <p:cNvPr id="15" name="Title 1"/>
          <p:cNvSpPr>
            <a:spLocks noGrp="1"/>
          </p:cNvSpPr>
          <p:nvPr>
            <p:ph type="ctrTitle"/>
          </p:nvPr>
        </p:nvSpPr>
        <p:spPr bwMode="gray">
          <a:xfrm>
            <a:off x="3347604" y="676277"/>
            <a:ext cx="5468888" cy="648071"/>
          </a:xfrm>
        </p:spPr>
        <p:txBody>
          <a:bodyPr anchor="ctr" anchorCtr="0">
            <a:noAutofit/>
          </a:bodyPr>
          <a:lstStyle>
            <a:lvl1pPr>
              <a:lnSpc>
                <a:spcPct val="90000"/>
              </a:lnSpc>
              <a:spcBef>
                <a:spcPts val="0"/>
              </a:spcBef>
              <a:spcAft>
                <a:spcPts val="0"/>
              </a:spcAft>
              <a:defRPr sz="3000" baseline="0">
                <a:solidFill>
                  <a:schemeClr val="accent1"/>
                </a:solidFill>
              </a:defRPr>
            </a:lvl1pPr>
          </a:lstStyle>
          <a:p>
            <a:r>
              <a:rPr lang="en-US"/>
              <a:t>Click to edit Master title style</a:t>
            </a:r>
            <a:endParaRPr lang="en-AU"/>
          </a:p>
        </p:txBody>
      </p:sp>
      <p:sp>
        <p:nvSpPr>
          <p:cNvPr id="16" name="Subtitle 2"/>
          <p:cNvSpPr>
            <a:spLocks noGrp="1"/>
          </p:cNvSpPr>
          <p:nvPr>
            <p:ph type="subTitle" idx="1"/>
          </p:nvPr>
        </p:nvSpPr>
        <p:spPr bwMode="gray">
          <a:xfrm>
            <a:off x="3347604" y="1540372"/>
            <a:ext cx="5462302" cy="648047"/>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82752"/>
            <a:ext cx="2453400" cy="1149149"/>
          </a:xfrm>
          <a:prstGeom prst="rect">
            <a:avLst/>
          </a:prstGeom>
        </p:spPr>
      </p:pic>
    </p:spTree>
    <p:extLst>
      <p:ext uri="{BB962C8B-B14F-4D97-AF65-F5344CB8AC3E}">
        <p14:creationId xmlns:p14="http://schemas.microsoft.com/office/powerpoint/2010/main" val="4265861051"/>
      </p:ext>
    </p:extLst>
  </p:cSld>
  <p:clrMapOvr>
    <a:masterClrMapping/>
  </p:clrMapOvr>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2689106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Divider (Ahead of the curve)">
    <p:spTree>
      <p:nvGrpSpPr>
        <p:cNvPr id="1" name=""/>
        <p:cNvGrpSpPr/>
        <p:nvPr/>
      </p:nvGrpSpPr>
      <p:grpSpPr>
        <a:xfrm>
          <a:off x="0" y="0"/>
          <a:ext cx="0" cy="0"/>
          <a:chOff x="0" y="0"/>
          <a:chExt cx="0" cy="0"/>
        </a:xfrm>
      </p:grpSpPr>
      <p:pic>
        <p:nvPicPr>
          <p:cNvPr id="9" name="Picture Placeholder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2257" y="0"/>
            <a:ext cx="9144000" cy="6858000"/>
          </a:xfrm>
          <a:prstGeom prst="rect">
            <a:avLst/>
          </a:prstGeom>
        </p:spPr>
      </p:pic>
      <p:sp>
        <p:nvSpPr>
          <p:cNvPr id="3" name="Subtitle 2"/>
          <p:cNvSpPr>
            <a:spLocks noGrp="1"/>
          </p:cNvSpPr>
          <p:nvPr>
            <p:ph type="subTitle" idx="1" hasCustomPrompt="1"/>
          </p:nvPr>
        </p:nvSpPr>
        <p:spPr>
          <a:xfrm>
            <a:off x="-2644" y="4679779"/>
            <a:ext cx="2015902" cy="1476000"/>
          </a:xfrm>
          <a:solidFill>
            <a:schemeClr val="accent1"/>
          </a:solidFill>
          <a:ln>
            <a:solidFill>
              <a:schemeClr val="accent1"/>
            </a:solidFill>
          </a:ln>
        </p:spPr>
        <p:txBody>
          <a:bodyPr vert="horz" wrap="square" lIns="144000" tIns="72000" rIns="144000" bIns="72000" rtlCol="0" anchor="ctr" anchorCtr="0">
            <a:noAutofit/>
          </a:bodyPr>
          <a:lstStyle>
            <a:lvl1pPr algn="ctr">
              <a:defRPr lang="en-US" sz="6600" b="1" i="0" smtClean="0">
                <a:solidFill>
                  <a:schemeClr val="bg1"/>
                </a:solidFill>
              </a:defRPr>
            </a:lvl1pPr>
          </a:lstStyle>
          <a:p>
            <a:pPr lvl="0" algn="ctr">
              <a:lnSpc>
                <a:spcPct val="100000"/>
              </a:lnSpc>
              <a:spcAft>
                <a:spcPts val="0"/>
              </a:spcAft>
            </a:pPr>
            <a:r>
              <a:rPr lang="en-US"/>
              <a:t>#</a:t>
            </a:r>
          </a:p>
        </p:txBody>
      </p:sp>
      <p:sp>
        <p:nvSpPr>
          <p:cNvPr id="5" name="Title 4"/>
          <p:cNvSpPr>
            <a:spLocks noGrp="1"/>
          </p:cNvSpPr>
          <p:nvPr>
            <p:ph type="title"/>
          </p:nvPr>
        </p:nvSpPr>
        <p:spPr>
          <a:xfrm>
            <a:off x="2013258" y="4679779"/>
            <a:ext cx="6635442" cy="1476000"/>
          </a:xfrm>
          <a:solidFill>
            <a:schemeClr val="accent2"/>
          </a:solidFill>
          <a:ln>
            <a:solidFill>
              <a:schemeClr val="accent2"/>
            </a:solidFill>
          </a:ln>
        </p:spPr>
        <p:txBody>
          <a:bodyPr vert="horz" wrap="square" lIns="144000" tIns="72000" rIns="144000" bIns="72000" rtlCol="0" anchor="ctr" anchorCtr="0">
            <a:noAutofit/>
          </a:bodyPr>
          <a:lstStyle>
            <a:lvl1pPr>
              <a:defRPr lang="en-GB" sz="3200" baseline="0">
                <a:solidFill>
                  <a:schemeClr val="bg1"/>
                </a:solidFill>
              </a:defRPr>
            </a:lvl1pPr>
          </a:lstStyle>
          <a:p>
            <a:pPr marL="0" lvl="0">
              <a:lnSpc>
                <a:spcPct val="100000"/>
              </a:lnSpc>
            </a:pPr>
            <a:endParaRPr lang="en-GB"/>
          </a:p>
        </p:txBody>
      </p:sp>
    </p:spTree>
    <p:extLst>
      <p:ext uri="{BB962C8B-B14F-4D97-AF65-F5344CB8AC3E}">
        <p14:creationId xmlns:p14="http://schemas.microsoft.com/office/powerpoint/2010/main" val="218794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co brand top right">
    <p:spTree>
      <p:nvGrpSpPr>
        <p:cNvPr id="1" name=""/>
        <p:cNvGrpSpPr/>
        <p:nvPr/>
      </p:nvGrpSpPr>
      <p:grpSpPr>
        <a:xfrm>
          <a:off x="0" y="0"/>
          <a:ext cx="0" cy="0"/>
          <a:chOff x="0" y="0"/>
          <a:chExt cx="0" cy="0"/>
        </a:xfrm>
      </p:grpSpPr>
      <p:sp>
        <p:nvSpPr>
          <p:cNvPr id="9" name="Primary Image"/>
          <p:cNvSpPr>
            <a:spLocks noGrp="1"/>
          </p:cNvSpPr>
          <p:nvPr>
            <p:ph type="pic" sz="quarter" idx="14" hasCustomPrompt="1"/>
          </p:nvPr>
        </p:nvSpPr>
        <p:spPr>
          <a:xfrm>
            <a:off x="4341600" y="3114000"/>
            <a:ext cx="4802400" cy="3744000"/>
          </a:xfrm>
        </p:spPr>
        <p:txBody>
          <a:bodyPr anchor="ctr"/>
          <a:lstStyle>
            <a:lvl1pPr marL="0" indent="0" algn="ctr">
              <a:buNone/>
              <a:defRPr sz="2000"/>
            </a:lvl1pPr>
          </a:lstStyle>
          <a:p>
            <a:r>
              <a:rPr lang="en-GB" noProof="0" dirty="0" smtClean="0"/>
              <a:t>Please add a primary image from the Brand Library</a:t>
            </a:r>
            <a:endParaRPr lang="en-GB" noProof="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
        <p:nvSpPr>
          <p:cNvPr id="18" name="Co brand logo"/>
          <p:cNvSpPr>
            <a:spLocks noGrp="1"/>
          </p:cNvSpPr>
          <p:nvPr>
            <p:ph sz="quarter" idx="13" hasCustomPrompt="1"/>
          </p:nvPr>
        </p:nvSpPr>
        <p:spPr>
          <a:xfrm>
            <a:off x="6624638" y="413361"/>
            <a:ext cx="2087563" cy="474663"/>
          </a:xfrm>
        </p:spPr>
        <p:txBody>
          <a:bodyPr anchor="ctr">
            <a:normAutofit/>
          </a:bodyPr>
          <a:lstStyle>
            <a:lvl1pPr marL="0" indent="0" algn="ctr">
              <a:buNone/>
              <a:defRPr sz="1200" baseline="0"/>
            </a:lvl1pPr>
          </a:lstStyle>
          <a:p>
            <a:pPr lvl="0"/>
            <a:r>
              <a:rPr lang="en-GB" noProof="0" dirty="0" smtClean="0"/>
              <a:t>Click to add co brand logo here</a:t>
            </a:r>
            <a:endParaRPr lang="en-GB" noProof="0" dirty="0"/>
          </a:p>
        </p:txBody>
      </p:sp>
      <p:sp>
        <p:nvSpPr>
          <p:cNvPr id="2" name="Heartline"/>
          <p:cNvSpPr>
            <a:spLocks noGrp="1"/>
          </p:cNvSpPr>
          <p:nvPr>
            <p:ph type="ctrTitle" hasCustomPrompt="1"/>
          </p:nvPr>
        </p:nvSpPr>
        <p:spPr>
          <a:xfrm>
            <a:off x="1403351" y="404813"/>
            <a:ext cx="5221287" cy="615095"/>
          </a:xfrm>
        </p:spPr>
        <p:txBody>
          <a:bodyPr anchor="b">
            <a:noAutofit/>
          </a:bodyPr>
          <a:lstStyle>
            <a:lvl1pPr algn="l">
              <a:defRPr sz="2100" b="1">
                <a:solidFill>
                  <a:schemeClr val="accent2"/>
                </a:solidFill>
              </a:defRPr>
            </a:lvl1pPr>
          </a:lstStyle>
          <a:p>
            <a:r>
              <a:rPr lang="en-GB" noProof="0" dirty="0" smtClean="0"/>
              <a:t>Click to add </a:t>
            </a:r>
            <a:r>
              <a:rPr lang="en-GB" noProof="0" dirty="0" err="1" smtClean="0"/>
              <a:t>Heartline</a:t>
            </a:r>
            <a:r>
              <a:rPr lang="en-GB" noProof="0" dirty="0" smtClean="0"/>
              <a:t> here with two lines if needed</a:t>
            </a:r>
            <a:endParaRPr lang="en-GB" noProof="0" dirty="0"/>
          </a:p>
        </p:txBody>
      </p:sp>
      <p:sp>
        <p:nvSpPr>
          <p:cNvPr id="3" name="Headline"/>
          <p:cNvSpPr>
            <a:spLocks noGrp="1"/>
          </p:cNvSpPr>
          <p:nvPr>
            <p:ph type="subTitle" idx="1" hasCustomPrompt="1"/>
          </p:nvPr>
        </p:nvSpPr>
        <p:spPr>
          <a:xfrm>
            <a:off x="1403351" y="1041884"/>
            <a:ext cx="5221288" cy="628654"/>
          </a:xfrm>
        </p:spPr>
        <p:txBody>
          <a:bodyPr>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add Headline here with two lines if needed</a:t>
            </a:r>
            <a:endParaRPr lang="en-GB" noProof="0" dirty="0"/>
          </a:p>
        </p:txBody>
      </p:sp>
      <p:sp>
        <p:nvSpPr>
          <p:cNvPr id="21" name="Date"/>
          <p:cNvSpPr>
            <a:spLocks noGrp="1"/>
          </p:cNvSpPr>
          <p:nvPr>
            <p:ph type="body" sz="quarter" idx="10" hasCustomPrompt="1"/>
          </p:nvPr>
        </p:nvSpPr>
        <p:spPr>
          <a:xfrm>
            <a:off x="1403350" y="2109783"/>
            <a:ext cx="3992408" cy="310687"/>
          </a:xfrm>
        </p:spPr>
        <p:txBody>
          <a:bodyPr anchor="ctr">
            <a:noAutofit/>
          </a:bodyPr>
          <a:lstStyle>
            <a:lvl1pPr marL="0" indent="0">
              <a:lnSpc>
                <a:spcPct val="100000"/>
              </a:lnSpc>
              <a:spcBef>
                <a:spcPts val="0"/>
              </a:spcBef>
              <a:spcAft>
                <a:spcPts val="0"/>
              </a:spcAft>
              <a:buNone/>
              <a:defRPr sz="2000" b="1" baseline="0"/>
            </a:lvl1pPr>
          </a:lstStyle>
          <a:p>
            <a:pPr lvl="0"/>
            <a:r>
              <a:rPr lang="en-GB" noProof="0" dirty="0" smtClean="0"/>
              <a:t>Date of Presentation</a:t>
            </a:r>
            <a:endParaRPr lang="en-GB" noProof="0" dirty="0"/>
          </a:p>
        </p:txBody>
      </p:sp>
      <p:sp>
        <p:nvSpPr>
          <p:cNvPr id="22" name="Presenter Name"/>
          <p:cNvSpPr>
            <a:spLocks noGrp="1"/>
          </p:cNvSpPr>
          <p:nvPr>
            <p:ph type="body" sz="quarter" idx="11" hasCustomPrompt="1"/>
          </p:nvPr>
        </p:nvSpPr>
        <p:spPr>
          <a:xfrm>
            <a:off x="1403350" y="2472421"/>
            <a:ext cx="5922609" cy="290145"/>
          </a:xfrm>
        </p:spPr>
        <p:txBody>
          <a:bodyPr anchor="ctr">
            <a:noAutofit/>
          </a:bodyPr>
          <a:lstStyle>
            <a:lvl1pPr marL="0" indent="0">
              <a:lnSpc>
                <a:spcPct val="100000"/>
              </a:lnSpc>
              <a:spcBef>
                <a:spcPts val="0"/>
              </a:spcBef>
              <a:spcAft>
                <a:spcPts val="0"/>
              </a:spcAft>
              <a:buNone/>
              <a:defRPr sz="2000" b="0" baseline="0"/>
            </a:lvl1pPr>
          </a:lstStyle>
          <a:p>
            <a:pPr lvl="0"/>
            <a:r>
              <a:rPr lang="en-GB" noProof="0" dirty="0" smtClean="0"/>
              <a:t>Click to enter name of Presenter here</a:t>
            </a:r>
            <a:endParaRPr lang="en-GB" noProof="0" dirty="0"/>
          </a:p>
        </p:txBody>
      </p:sp>
      <p:sp>
        <p:nvSpPr>
          <p:cNvPr id="23" name="Job title"/>
          <p:cNvSpPr>
            <a:spLocks noGrp="1"/>
          </p:cNvSpPr>
          <p:nvPr>
            <p:ph type="body" sz="quarter" idx="12" hasCustomPrompt="1"/>
          </p:nvPr>
        </p:nvSpPr>
        <p:spPr>
          <a:xfrm>
            <a:off x="1403350" y="2814517"/>
            <a:ext cx="5922609" cy="278560"/>
          </a:xfrm>
        </p:spPr>
        <p:txBody>
          <a:bodyPr anchor="ctr">
            <a:noAutofit/>
          </a:bodyPr>
          <a:lstStyle>
            <a:lvl1pPr marL="0" indent="0">
              <a:lnSpc>
                <a:spcPct val="100000"/>
              </a:lnSpc>
              <a:spcBef>
                <a:spcPts val="0"/>
              </a:spcBef>
              <a:spcAft>
                <a:spcPts val="0"/>
              </a:spcAft>
              <a:buNone/>
              <a:defRPr sz="2000" b="0" i="1" baseline="0"/>
            </a:lvl1pPr>
          </a:lstStyle>
          <a:p>
            <a:pPr lvl="0"/>
            <a:r>
              <a:rPr lang="en-GB" noProof="0" dirty="0" smtClean="0"/>
              <a:t>Click to enter Job Title here</a:t>
            </a:r>
            <a:endParaRPr lang="en-GB" noProof="0" dirty="0"/>
          </a:p>
        </p:txBody>
      </p:sp>
      <p:sp>
        <p:nvSpPr>
          <p:cNvPr id="11" name="TextBox 10"/>
          <p:cNvSpPr txBox="1"/>
          <p:nvPr userDrawn="1"/>
        </p:nvSpPr>
        <p:spPr>
          <a:xfrm>
            <a:off x="324169" y="6054248"/>
            <a:ext cx="4080933" cy="215444"/>
          </a:xfrm>
          <a:prstGeom prst="rect">
            <a:avLst/>
          </a:prstGeom>
          <a:noFill/>
        </p:spPr>
        <p:txBody>
          <a:bodyPr wrap="square" rtlCol="0">
            <a:spAutoFit/>
          </a:bodyPr>
          <a:lstStyle/>
          <a:p>
            <a:pPr>
              <a:spcAft>
                <a:spcPts val="100"/>
              </a:spcAft>
            </a:pPr>
            <a:r>
              <a:rPr lang="en-GB" sz="800" b="1" i="0" dirty="0" smtClean="0">
                <a:solidFill>
                  <a:schemeClr val="tx1"/>
                </a:solidFill>
              </a:rPr>
              <a:t>© 2017 Eversheds Sutherland</a:t>
            </a:r>
            <a:r>
              <a:rPr lang="en-GB" sz="800" b="1" i="0" baseline="0" dirty="0" smtClean="0">
                <a:solidFill>
                  <a:schemeClr val="tx1"/>
                </a:solidFill>
              </a:rPr>
              <a:t> (US) LLP</a:t>
            </a:r>
            <a:endParaRPr lang="en-GB" sz="800" b="1" i="0" dirty="0" smtClean="0">
              <a:solidFill>
                <a:schemeClr val="tx1"/>
              </a:solidFill>
            </a:endParaRPr>
          </a:p>
        </p:txBody>
      </p:sp>
      <p:sp>
        <p:nvSpPr>
          <p:cNvPr id="12" name="Footer Placeholder 3"/>
          <p:cNvSpPr txBox="1">
            <a:spLocks/>
          </p:cNvSpPr>
          <p:nvPr userDrawn="1"/>
        </p:nvSpPr>
        <p:spPr>
          <a:xfrm>
            <a:off x="332509" y="6231038"/>
            <a:ext cx="8553226" cy="5573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smtClean="0">
                <a:solidFill>
                  <a:schemeClr val="tx1">
                    <a:lumMod val="50000"/>
                    <a:lumOff val="50000"/>
                  </a:schemeClr>
                </a:solidFill>
                <a:latin typeface="+mj-lt"/>
              </a:rPr>
              <a:t>All Rights Reserved. This communication is for general informational purposes only and is not intended to constitute legal advice or a recommended course of action in any given situation. This communication is not intended to be, and should not be, relied upon by the recipient in making decisions of a legal nature with respect to the issues discussed herein. The recipient is encouraged to consult independent counsel before making any decisions or taking any action concerning the matters in this communication. This communication does not create an attorney-client relationship between Eversheds Sutherland (US) LLP and the recipient. Eversheds Sutherland (US) LLP is part of a global legal practice, operating through various separate and distinct legal entities, under Eversheds Sutherland. For a full description of the structure and a list of offices, please visit www.eversheds-sutherland.com.</a:t>
            </a:r>
            <a:endParaRPr lang="en-GB" sz="600" i="1" dirty="0">
              <a:solidFill>
                <a:schemeClr val="tx1">
                  <a:lumMod val="50000"/>
                  <a:lumOff val="50000"/>
                </a:schemeClr>
              </a:solidFill>
              <a:latin typeface="+mj-lt"/>
            </a:endParaRPr>
          </a:p>
        </p:txBody>
      </p:sp>
    </p:spTree>
    <p:extLst>
      <p:ext uri="{BB962C8B-B14F-4D97-AF65-F5344CB8AC3E}">
        <p14:creationId xmlns:p14="http://schemas.microsoft.com/office/powerpoint/2010/main" val="223026653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55">
          <p15:clr>
            <a:srgbClr val="FBAE40"/>
          </p15:clr>
        </p15:guide>
        <p15:guide id="2" pos="272">
          <p15:clr>
            <a:srgbClr val="FBAE40"/>
          </p15:clr>
        </p15:guide>
        <p15:guide id="3" pos="5488">
          <p15:clr>
            <a:srgbClr val="FBAE40"/>
          </p15:clr>
        </p15:guide>
        <p15:guide id="4" orient="horz" pos="4065">
          <p15:clr>
            <a:srgbClr val="FBAE40"/>
          </p15:clr>
        </p15:guide>
        <p15:guide id="5" pos="2880">
          <p15:clr>
            <a:srgbClr val="FBAE40"/>
          </p15:clr>
        </p15:guide>
        <p15:guide id="6" pos="2857">
          <p15:clr>
            <a:srgbClr val="FBAE40"/>
          </p15:clr>
        </p15:guide>
        <p15:guide id="7" pos="2903">
          <p15:clr>
            <a:srgbClr val="FBAE40"/>
          </p15:clr>
        </p15:guide>
        <p15:guide id="8" pos="3515">
          <p15:clr>
            <a:srgbClr val="FBAE40"/>
          </p15:clr>
        </p15:guide>
        <p15:guide id="9" pos="4173">
          <p15:clr>
            <a:srgbClr val="FBAE40"/>
          </p15:clr>
        </p15:guide>
        <p15:guide id="10" pos="4830">
          <p15:clr>
            <a:srgbClr val="FBAE40"/>
          </p15:clr>
        </p15:guide>
        <p15:guide id="11" pos="2245">
          <p15:clr>
            <a:srgbClr val="FBAE40"/>
          </p15:clr>
        </p15:guide>
        <p15:guide id="12" pos="3560">
          <p15:clr>
            <a:srgbClr val="FBAE40"/>
          </p15:clr>
        </p15:guide>
        <p15:guide id="13" pos="4218">
          <p15:clr>
            <a:srgbClr val="FBAE40"/>
          </p15:clr>
        </p15:guide>
        <p15:guide id="14" pos="4876">
          <p15:clr>
            <a:srgbClr val="FBAE40"/>
          </p15:clr>
        </p15:guide>
        <p15:guide id="15" pos="2200">
          <p15:clr>
            <a:srgbClr val="FBAE40"/>
          </p15:clr>
        </p15:guide>
        <p15:guide id="16" pos="1587">
          <p15:clr>
            <a:srgbClr val="FBAE40"/>
          </p15:clr>
        </p15:guide>
        <p15:guide id="17" pos="1542">
          <p15:clr>
            <a:srgbClr val="FBAE40"/>
          </p15:clr>
        </p15:guide>
        <p15:guide id="18" pos="930">
          <p15:clr>
            <a:srgbClr val="FBAE40"/>
          </p15:clr>
        </p15:guide>
        <p15:guide id="19" pos="884">
          <p15:clr>
            <a:srgbClr val="FBAE40"/>
          </p15:clr>
        </p15:guide>
        <p15:guide id="20" orient="horz" pos="1049">
          <p15:clr>
            <a:srgbClr val="FBAE40"/>
          </p15:clr>
        </p15:guide>
        <p15:guide id="21" orient="horz" pos="132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182949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3072864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35633474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686008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1223388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2278501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1998238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1937700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1716410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270478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GB" noProof="0" dirty="0" smtClean="0"/>
              <a:t>Click to add Agenda heading</a:t>
            </a:r>
            <a:endParaRPr lang="en-GB" noProof="0" dirty="0"/>
          </a:p>
        </p:txBody>
      </p:sp>
      <p:sp>
        <p:nvSpPr>
          <p:cNvPr id="6" name="Picture Placeholder 5"/>
          <p:cNvSpPr>
            <a:spLocks noGrp="1"/>
          </p:cNvSpPr>
          <p:nvPr>
            <p:ph type="pic" sz="quarter" idx="10" hasCustomPrompt="1"/>
          </p:nvPr>
        </p:nvSpPr>
        <p:spPr>
          <a:xfrm>
            <a:off x="5651500" y="1233488"/>
            <a:ext cx="3060700" cy="5219700"/>
          </a:xfrm>
        </p:spPr>
        <p:txBody>
          <a:bodyPr anchor="ctr"/>
          <a:lstStyle>
            <a:lvl1pPr marL="0" indent="0" algn="ctr">
              <a:buNone/>
              <a:defRPr baseline="0"/>
            </a:lvl1pPr>
          </a:lstStyle>
          <a:p>
            <a:r>
              <a:rPr lang="en-GB" noProof="0" dirty="0" smtClean="0"/>
              <a:t>Please add a primary image from the Brand Library</a:t>
            </a:r>
            <a:endParaRPr lang="en-GB" noProof="0" dirty="0"/>
          </a:p>
        </p:txBody>
      </p:sp>
      <p:sp>
        <p:nvSpPr>
          <p:cNvPr id="8" name="Content Placeholder 7"/>
          <p:cNvSpPr>
            <a:spLocks noGrp="1"/>
          </p:cNvSpPr>
          <p:nvPr>
            <p:ph sz="quarter" idx="13" hasCustomPrompt="1"/>
          </p:nvPr>
        </p:nvSpPr>
        <p:spPr>
          <a:xfrm>
            <a:off x="431800" y="1233488"/>
            <a:ext cx="5000625" cy="5219700"/>
          </a:xfrm>
        </p:spPr>
        <p:txBody>
          <a:bodyPr/>
          <a:lstStyle/>
          <a:p>
            <a:pPr lvl="0"/>
            <a:r>
              <a:rPr lang="en-GB" noProof="0" dirty="0" smtClean="0"/>
              <a:t>Click to add agenda item here</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9" name="TextBox 8"/>
          <p:cNvSpPr txBox="1"/>
          <p:nvPr/>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12" name="TextBox 11"/>
          <p:cNvSpPr txBox="1"/>
          <p:nvPr userDrawn="1"/>
        </p:nvSpPr>
        <p:spPr>
          <a:xfrm>
            <a:off x="3635895" y="6511856"/>
            <a:ext cx="2113851" cy="184666"/>
          </a:xfrm>
          <a:prstGeom prst="rect">
            <a:avLst/>
          </a:prstGeom>
          <a:noFill/>
        </p:spPr>
        <p:txBody>
          <a:bodyPr vert="horz" wrap="square" rtlCol="0">
            <a:spAutoFit/>
          </a:bodyPr>
          <a:lstStyle/>
          <a:p>
            <a:pPr algn="l"/>
            <a:endParaRPr lang="en-US" sz="600" b="0" i="1" dirty="0">
              <a:solidFill>
                <a:srgbClr val="000000"/>
              </a:solidFill>
              <a:latin typeface="Verdana"/>
            </a:endParaRPr>
          </a:p>
        </p:txBody>
      </p:sp>
    </p:spTree>
    <p:extLst>
      <p:ext uri="{BB962C8B-B14F-4D97-AF65-F5344CB8AC3E}">
        <p14:creationId xmlns:p14="http://schemas.microsoft.com/office/powerpoint/2010/main" val="389806394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7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42512244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1881582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2495870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25851899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2896256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215645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9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3424300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0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3935173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523875"/>
            <a:ext cx="8496300" cy="744885"/>
          </a:xfrm>
        </p:spPr>
        <p:txBody>
          <a:bodyPr/>
          <a:lstStyle>
            <a:lvl1pPr>
              <a:defRPr>
                <a:solidFill>
                  <a:schemeClr val="accent1"/>
                </a:solidFill>
              </a:defRPr>
            </a:lvl1pPr>
          </a:lstStyle>
          <a:p>
            <a:r>
              <a:rPr lang="en-US"/>
              <a:t>Click to edit Master title style</a:t>
            </a:r>
            <a:endParaRPr lang="en-GB" dirty="0"/>
          </a:p>
        </p:txBody>
      </p:sp>
      <p:sp>
        <p:nvSpPr>
          <p:cNvPr id="3" name="Footer Placeholder 2"/>
          <p:cNvSpPr>
            <a:spLocks noGrp="1"/>
          </p:cNvSpPr>
          <p:nvPr>
            <p:ph type="ftr" sz="quarter" idx="10"/>
          </p:nvPr>
        </p:nvSpPr>
        <p:spPr>
          <a:xfrm>
            <a:off x="3130922" y="6515917"/>
            <a:ext cx="2880000" cy="196851"/>
          </a:xfrm>
          <a:prstGeom prst="rect">
            <a:avLst/>
          </a:prstGeom>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628776"/>
            <a:ext cx="8496300" cy="4537075"/>
          </a:xfrm>
        </p:spPr>
        <p:txBody>
          <a:bodyPr/>
          <a:lstStyle>
            <a:lvl1pPr>
              <a:defRPr>
                <a:solidFill>
                  <a:srgbClr val="5F5F5F"/>
                </a:solidFill>
              </a:defRPr>
            </a:lvl1pPr>
            <a:lvl2pPr>
              <a:defRPr>
                <a:solidFill>
                  <a:schemeClr val="accent1"/>
                </a:solidFill>
              </a:defRPr>
            </a:lvl2pPr>
            <a:lvl3pPr marL="360000" indent="-360000">
              <a:buClr>
                <a:srgbClr val="5F5F5F"/>
              </a:buClr>
              <a:buFont typeface="Wingdings" panose="05000000000000000000" pitchFamily="2" charset="2"/>
              <a:buChar char="§"/>
              <a:defRPr/>
            </a:lvl3pPr>
            <a:lvl4pPr marL="720000" indent="-36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381001"/>
            <a:ext cx="8496300" cy="287337"/>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2998178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Final Slide">
    <p:spTree>
      <p:nvGrpSpPr>
        <p:cNvPr id="1" name=""/>
        <p:cNvGrpSpPr/>
        <p:nvPr/>
      </p:nvGrpSpPr>
      <p:grpSpPr>
        <a:xfrm>
          <a:off x="0" y="0"/>
          <a:ext cx="0" cy="0"/>
          <a:chOff x="0" y="0"/>
          <a:chExt cx="0" cy="0"/>
        </a:xfrm>
      </p:grpSpPr>
      <p:sp>
        <p:nvSpPr>
          <p:cNvPr id="10" name="Rectangle 9"/>
          <p:cNvSpPr/>
          <p:nvPr userDrawn="1"/>
        </p:nvSpPr>
        <p:spPr bwMode="gray">
          <a:xfrm>
            <a:off x="8892482" y="6472137"/>
            <a:ext cx="249927" cy="199587"/>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0" dirty="0"/>
          </a:p>
        </p:txBody>
      </p:sp>
      <p:sp>
        <p:nvSpPr>
          <p:cNvPr id="11" name="BMDisclaimer"/>
          <p:cNvSpPr txBox="1"/>
          <p:nvPr userDrawn="1"/>
        </p:nvSpPr>
        <p:spPr>
          <a:xfrm>
            <a:off x="3354092" y="3649369"/>
            <a:ext cx="5462885" cy="3038475"/>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US" sz="800" dirty="0">
                <a:solidFill>
                  <a:schemeClr val="tx2"/>
                </a:solidFill>
              </a:rPr>
              <a:t>Baker &amp; McKenzie Compliance Consulting LLC provides compliance management and support services and does not provide legal advice or services.  Baker &amp; McKenzie Compliance Consulting LLC is a corporation wholly owned by Baker &amp; McKenzie LLP, a member firm of Baker &amp; McKenzie International, a Swiss Verein with member law firms around the world.  In accordance with the common terminology used in professional service organizations,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2017 Baker &amp; McKenzie Compliance Consulting LLC</a:t>
            </a:r>
            <a:endParaRPr lang="en-GB" sz="800" dirty="0">
              <a:solidFill>
                <a:schemeClr val="tx2"/>
              </a:solidFill>
            </a:endParaRPr>
          </a:p>
        </p:txBody>
      </p:sp>
      <p:sp>
        <p:nvSpPr>
          <p:cNvPr id="3" name="BMWebAddress"/>
          <p:cNvSpPr/>
          <p:nvPr userDrawn="1"/>
        </p:nvSpPr>
        <p:spPr>
          <a:xfrm>
            <a:off x="3276601" y="4846869"/>
            <a:ext cx="1830950" cy="246221"/>
          </a:xfrm>
          <a:prstGeom prst="rect">
            <a:avLst/>
          </a:prstGeom>
        </p:spPr>
        <p:txBody>
          <a:bodyPr wrap="none">
            <a:spAutoFit/>
          </a:bodyPr>
          <a:lstStyle/>
          <a:p>
            <a:r>
              <a:rPr lang="en-GB" sz="1000" dirty="0">
                <a:solidFill>
                  <a:schemeClr val="accent1"/>
                </a:solidFill>
              </a:rPr>
              <a:t>www.bakermckenzie.com</a:t>
            </a:r>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82752"/>
            <a:ext cx="2453400" cy="1149149"/>
          </a:xfrm>
          <a:prstGeom prst="rect">
            <a:avLst/>
          </a:prstGeom>
        </p:spPr>
      </p:pic>
    </p:spTree>
    <p:extLst>
      <p:ext uri="{BB962C8B-B14F-4D97-AF65-F5344CB8AC3E}">
        <p14:creationId xmlns:p14="http://schemas.microsoft.com/office/powerpoint/2010/main" val="97661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Slide with coloured background">
    <p:bg>
      <p:bgPr>
        <a:solidFill>
          <a:schemeClr val="accent2"/>
        </a:solidFill>
        <a:effectLst/>
      </p:bgPr>
    </p:bg>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1233488"/>
            <a:ext cx="8280400" cy="5193792"/>
          </a:xfrm>
        </p:spPr>
        <p:txBody>
          <a:bodyPr/>
          <a:lstStyle>
            <a:lvl1pPr marL="360000" indent="-360000">
              <a:buClr>
                <a:schemeClr val="bg1"/>
              </a:buClr>
              <a:buFont typeface="Verdana" panose="020B0604030504040204" pitchFamily="34" charset="0"/>
              <a:buChar char="−"/>
              <a:defRPr>
                <a:solidFill>
                  <a:schemeClr val="bg1"/>
                </a:solidFill>
              </a:defRPr>
            </a:lvl1pPr>
            <a:lvl2pPr>
              <a:defRPr baseline="0"/>
            </a:lvl2pPr>
          </a:lstStyle>
          <a:p>
            <a:pPr lvl="0"/>
            <a:r>
              <a:rPr lang="en-GB" noProof="0" dirty="0" smtClean="0"/>
              <a:t>Click to add agenda item here</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solidFill>
                  <a:schemeClr val="bg1"/>
                </a:solidFill>
              </a:defRPr>
            </a:lvl1pPr>
          </a:lstStyle>
          <a:p>
            <a:r>
              <a:rPr lang="en-GB" noProof="0" dirty="0" smtClean="0"/>
              <a:t>Click to add Agenda heading</a:t>
            </a:r>
            <a:endParaRPr lang="en-GB" noProof="0" dirty="0"/>
          </a:p>
        </p:txBody>
      </p:sp>
      <p:sp>
        <p:nvSpPr>
          <p:cNvPr id="17" name="Slide Number Placeholder 6"/>
          <p:cNvSpPr>
            <a:spLocks noGrp="1"/>
          </p:cNvSpPr>
          <p:nvPr>
            <p:ph type="sldNum" sz="quarter" idx="15"/>
          </p:nvPr>
        </p:nvSpPr>
        <p:spPr>
          <a:xfrm>
            <a:off x="8044950" y="6441900"/>
            <a:ext cx="795192"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18" name="TextBox 17"/>
          <p:cNvSpPr txBox="1"/>
          <p:nvPr userDrawn="1"/>
        </p:nvSpPr>
        <p:spPr>
          <a:xfrm>
            <a:off x="347694" y="6483807"/>
            <a:ext cx="1584000" cy="215444"/>
          </a:xfrm>
          <a:prstGeom prst="rect">
            <a:avLst/>
          </a:prstGeom>
          <a:noFill/>
        </p:spPr>
        <p:txBody>
          <a:bodyPr wrap="square" rtlCol="0">
            <a:spAutoFit/>
          </a:bodyPr>
          <a:lstStyle/>
          <a:p>
            <a:r>
              <a:rPr lang="en-US" sz="800" b="1" dirty="0" smtClean="0">
                <a:solidFill>
                  <a:schemeClr val="bg1"/>
                </a:solidFill>
              </a:rPr>
              <a:t>Eversheds Sutherland</a:t>
            </a:r>
            <a:endParaRPr lang="en-US" sz="800" b="0" dirty="0">
              <a:solidFill>
                <a:schemeClr val="bg1"/>
              </a:solidFill>
            </a:endParaRPr>
          </a:p>
        </p:txBody>
      </p:sp>
      <p:sp>
        <p:nvSpPr>
          <p:cNvPr id="8" name="TextBox 7"/>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chemeClr val="bg1"/>
              </a:solidFill>
              <a:latin typeface="Verdana"/>
            </a:endParaRPr>
          </a:p>
        </p:txBody>
      </p:sp>
    </p:spTree>
    <p:custDataLst>
      <p:tags r:id="rId1"/>
    </p:custDataLst>
    <p:extLst>
      <p:ext uri="{BB962C8B-B14F-4D97-AF65-F5344CB8AC3E}">
        <p14:creationId xmlns:p14="http://schemas.microsoft.com/office/powerpoint/2010/main" val="179660779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7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31" r="-21" b="-17"/>
          <a:stretch/>
        </p:blipFill>
        <p:spPr>
          <a:xfrm flipH="1">
            <a:off x="0" y="-9235"/>
            <a:ext cx="9144000" cy="6867235"/>
          </a:xfrm>
          <a:prstGeom prst="rect">
            <a:avLst/>
          </a:prstGeom>
        </p:spPr>
      </p:pic>
      <p:sp>
        <p:nvSpPr>
          <p:cNvPr id="8" name="Freeform 19"/>
          <p:cNvSpPr>
            <a:spLocks noEditPoints="1"/>
          </p:cNvSpPr>
          <p:nvPr userDrawn="1"/>
        </p:nvSpPr>
        <p:spPr bwMode="auto">
          <a:xfrm>
            <a:off x="756000" y="777991"/>
            <a:ext cx="777600" cy="31631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 name="Title 1"/>
          <p:cNvSpPr>
            <a:spLocks noGrp="1"/>
          </p:cNvSpPr>
          <p:nvPr>
            <p:ph type="ctrTitle" hasCustomPrompt="1"/>
          </p:nvPr>
        </p:nvSpPr>
        <p:spPr>
          <a:xfrm>
            <a:off x="727200" y="1430062"/>
            <a:ext cx="6192000" cy="3510000"/>
          </a:xfrm>
        </p:spPr>
        <p:txBody>
          <a:bodyPr anchor="t" anchorCtr="0"/>
          <a:lstStyle>
            <a:lvl1pPr algn="l">
              <a:defRPr sz="11000">
                <a:solidFill>
                  <a:schemeClr val="tx2"/>
                </a:solidFill>
              </a:defRPr>
            </a:lvl1pPr>
          </a:lstStyle>
          <a:p>
            <a:r>
              <a:rPr lang="en-US" noProof="0" dirty="0" smtClean="0"/>
              <a:t>Title Slide 1 – </a:t>
            </a:r>
            <a:br>
              <a:rPr lang="en-US" noProof="0" dirty="0" smtClean="0"/>
            </a:br>
            <a:r>
              <a:rPr lang="en-US" noProof="0" dirty="0" smtClean="0"/>
              <a:t>light right vertical image</a:t>
            </a:r>
            <a:endParaRPr lang="en-US" noProof="0" dirty="0"/>
          </a:p>
        </p:txBody>
      </p:sp>
      <p:sp>
        <p:nvSpPr>
          <p:cNvPr id="6" name="Text Placeholder 3"/>
          <p:cNvSpPr>
            <a:spLocks noGrp="1"/>
          </p:cNvSpPr>
          <p:nvPr>
            <p:ph type="body" sz="quarter" idx="11" hasCustomPrompt="1"/>
          </p:nvPr>
        </p:nvSpPr>
        <p:spPr>
          <a:xfrm>
            <a:off x="756000" y="5111816"/>
            <a:ext cx="61632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10" name="Text Placeholder 4"/>
          <p:cNvSpPr>
            <a:spLocks noGrp="1"/>
          </p:cNvSpPr>
          <p:nvPr>
            <p:ph type="body" sz="quarter" idx="12" hasCustomPrompt="1"/>
          </p:nvPr>
        </p:nvSpPr>
        <p:spPr>
          <a:xfrm>
            <a:off x="756000" y="5603875"/>
            <a:ext cx="1889125" cy="487363"/>
          </a:xfrm>
        </p:spPr>
        <p:txBody>
          <a:bodyPr/>
          <a:lstStyle>
            <a:lvl1pPr>
              <a:defRPr sz="1100" b="0">
                <a:solidFill>
                  <a:srgbClr val="00338D"/>
                </a:solidFill>
              </a:defRPr>
            </a:lvl1pPr>
          </a:lstStyle>
          <a:p>
            <a:pPr lvl="0"/>
            <a:r>
              <a:rPr lang="en-US" dirty="0" smtClean="0"/>
              <a:t>Date here</a:t>
            </a:r>
            <a:endParaRPr lang="en-US" dirty="0"/>
          </a:p>
        </p:txBody>
      </p:sp>
    </p:spTree>
    <p:extLst>
      <p:ext uri="{BB962C8B-B14F-4D97-AF65-F5344CB8AC3E}">
        <p14:creationId xmlns:p14="http://schemas.microsoft.com/office/powerpoint/2010/main" val="341519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_TITLE SLIDE 1 - Right light vertical imag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0" y="-1"/>
            <a:ext cx="9144000" cy="6858001"/>
          </a:xfrm>
          <a:prstGeom prst="rect">
            <a:avLst/>
          </a:prstGeom>
        </p:spPr>
      </p:pic>
      <p:sp>
        <p:nvSpPr>
          <p:cNvPr id="8" name="Freeform 19"/>
          <p:cNvSpPr>
            <a:spLocks noEditPoints="1"/>
          </p:cNvSpPr>
          <p:nvPr userDrawn="1"/>
        </p:nvSpPr>
        <p:spPr bwMode="auto">
          <a:xfrm>
            <a:off x="756000" y="777991"/>
            <a:ext cx="777600" cy="31631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 name="Title 1"/>
          <p:cNvSpPr>
            <a:spLocks noGrp="1"/>
          </p:cNvSpPr>
          <p:nvPr>
            <p:ph type="ctrTitle" hasCustomPrompt="1"/>
          </p:nvPr>
        </p:nvSpPr>
        <p:spPr>
          <a:xfrm>
            <a:off x="727200" y="1430062"/>
            <a:ext cx="6192000" cy="3510000"/>
          </a:xfrm>
        </p:spPr>
        <p:txBody>
          <a:bodyPr anchor="t" anchorCtr="0"/>
          <a:lstStyle>
            <a:lvl1pPr algn="l">
              <a:defRPr sz="11000">
                <a:solidFill>
                  <a:schemeClr val="tx2"/>
                </a:solidFill>
              </a:defRPr>
            </a:lvl1pPr>
          </a:lstStyle>
          <a:p>
            <a:r>
              <a:rPr lang="en-US" noProof="0" dirty="0" smtClean="0"/>
              <a:t>Title Slide 1 – </a:t>
            </a:r>
            <a:br>
              <a:rPr lang="en-US" noProof="0" dirty="0" smtClean="0"/>
            </a:br>
            <a:r>
              <a:rPr lang="en-US" noProof="0" dirty="0" smtClean="0"/>
              <a:t>light right vertical image</a:t>
            </a:r>
            <a:endParaRPr lang="en-US" noProof="0" dirty="0"/>
          </a:p>
        </p:txBody>
      </p:sp>
      <p:sp>
        <p:nvSpPr>
          <p:cNvPr id="6" name="Text Placeholder 3"/>
          <p:cNvSpPr>
            <a:spLocks noGrp="1"/>
          </p:cNvSpPr>
          <p:nvPr>
            <p:ph type="body" sz="quarter" idx="11" hasCustomPrompt="1"/>
          </p:nvPr>
        </p:nvSpPr>
        <p:spPr>
          <a:xfrm>
            <a:off x="756000" y="5111816"/>
            <a:ext cx="61632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10" name="Text Placeholder 4"/>
          <p:cNvSpPr>
            <a:spLocks noGrp="1"/>
          </p:cNvSpPr>
          <p:nvPr>
            <p:ph type="body" sz="quarter" idx="12" hasCustomPrompt="1"/>
          </p:nvPr>
        </p:nvSpPr>
        <p:spPr>
          <a:xfrm>
            <a:off x="756000" y="5603875"/>
            <a:ext cx="1889125" cy="487363"/>
          </a:xfrm>
        </p:spPr>
        <p:txBody>
          <a:bodyPr/>
          <a:lstStyle>
            <a:lvl1pPr>
              <a:defRPr sz="1100" b="0">
                <a:solidFill>
                  <a:srgbClr val="00338D"/>
                </a:solidFill>
              </a:defRPr>
            </a:lvl1pPr>
          </a:lstStyle>
          <a:p>
            <a:pPr lvl="0"/>
            <a:r>
              <a:rPr lang="en-US" dirty="0" smtClean="0"/>
              <a:t>Date here</a:t>
            </a:r>
            <a:endParaRPr lang="en-US" dirty="0"/>
          </a:p>
        </p:txBody>
      </p:sp>
    </p:spTree>
    <p:extLst>
      <p:ext uri="{BB962C8B-B14F-4D97-AF65-F5344CB8AC3E}">
        <p14:creationId xmlns:p14="http://schemas.microsoft.com/office/powerpoint/2010/main" val="358409478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3_TITLE SLIDE 1 - Righ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31" r="-21" b="-17"/>
          <a:stretch/>
        </p:blipFill>
        <p:spPr>
          <a:xfrm flipH="1">
            <a:off x="0" y="-9235"/>
            <a:ext cx="9144000" cy="6867235"/>
          </a:xfrm>
          <a:prstGeom prst="rect">
            <a:avLst/>
          </a:prstGeom>
        </p:spPr>
      </p:pic>
      <p:sp>
        <p:nvSpPr>
          <p:cNvPr id="8" name="Freeform 19"/>
          <p:cNvSpPr>
            <a:spLocks noEditPoints="1"/>
          </p:cNvSpPr>
          <p:nvPr userDrawn="1"/>
        </p:nvSpPr>
        <p:spPr bwMode="auto">
          <a:xfrm>
            <a:off x="756000" y="777991"/>
            <a:ext cx="777600" cy="31631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 name="Title 1"/>
          <p:cNvSpPr>
            <a:spLocks noGrp="1"/>
          </p:cNvSpPr>
          <p:nvPr>
            <p:ph type="ctrTitle" hasCustomPrompt="1"/>
          </p:nvPr>
        </p:nvSpPr>
        <p:spPr>
          <a:xfrm>
            <a:off x="727200" y="1430062"/>
            <a:ext cx="6192000" cy="3510000"/>
          </a:xfrm>
        </p:spPr>
        <p:txBody>
          <a:bodyPr anchor="t" anchorCtr="0"/>
          <a:lstStyle>
            <a:lvl1pPr algn="l">
              <a:defRPr sz="11000">
                <a:solidFill>
                  <a:schemeClr val="tx2"/>
                </a:solidFill>
              </a:defRPr>
            </a:lvl1pPr>
          </a:lstStyle>
          <a:p>
            <a:r>
              <a:rPr lang="en-US" noProof="0" dirty="0" smtClean="0"/>
              <a:t>Title Slide 1 – </a:t>
            </a:r>
            <a:br>
              <a:rPr lang="en-US" noProof="0" dirty="0" smtClean="0"/>
            </a:br>
            <a:r>
              <a:rPr lang="en-US" noProof="0" dirty="0" smtClean="0"/>
              <a:t>light right vertical image</a:t>
            </a:r>
            <a:endParaRPr lang="en-US" noProof="0" dirty="0"/>
          </a:p>
        </p:txBody>
      </p:sp>
      <p:sp>
        <p:nvSpPr>
          <p:cNvPr id="6" name="Text Placeholder 3"/>
          <p:cNvSpPr>
            <a:spLocks noGrp="1"/>
          </p:cNvSpPr>
          <p:nvPr>
            <p:ph type="body" sz="quarter" idx="11" hasCustomPrompt="1"/>
          </p:nvPr>
        </p:nvSpPr>
        <p:spPr>
          <a:xfrm>
            <a:off x="756000" y="5111816"/>
            <a:ext cx="61632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10" name="Text Placeholder 4"/>
          <p:cNvSpPr>
            <a:spLocks noGrp="1"/>
          </p:cNvSpPr>
          <p:nvPr>
            <p:ph type="body" sz="quarter" idx="12" hasCustomPrompt="1"/>
          </p:nvPr>
        </p:nvSpPr>
        <p:spPr>
          <a:xfrm>
            <a:off x="756000" y="5603875"/>
            <a:ext cx="1889125" cy="487363"/>
          </a:xfrm>
        </p:spPr>
        <p:txBody>
          <a:bodyPr/>
          <a:lstStyle>
            <a:lvl1pPr>
              <a:defRPr sz="1100" b="0">
                <a:solidFill>
                  <a:srgbClr val="00338D"/>
                </a:solidFill>
              </a:defRPr>
            </a:lvl1pPr>
          </a:lstStyle>
          <a:p>
            <a:pPr lvl="0"/>
            <a:r>
              <a:rPr lang="en-US" dirty="0" smtClean="0"/>
              <a:t>Date here</a:t>
            </a:r>
            <a:endParaRPr lang="en-US" dirty="0"/>
          </a:p>
        </p:txBody>
      </p:sp>
    </p:spTree>
    <p:extLst>
      <p:ext uri="{BB962C8B-B14F-4D97-AF65-F5344CB8AC3E}">
        <p14:creationId xmlns:p14="http://schemas.microsoft.com/office/powerpoint/2010/main" val="54035736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TITLE SLIDE 1 - Right light vertical im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727200" y="1430062"/>
            <a:ext cx="6192000" cy="3510000"/>
          </a:xfrm>
        </p:spPr>
        <p:txBody>
          <a:bodyPr anchor="t" anchorCtr="0"/>
          <a:lstStyle>
            <a:lvl1pPr algn="l">
              <a:defRPr sz="11000">
                <a:solidFill>
                  <a:srgbClr val="00338D"/>
                </a:solidFill>
              </a:defRPr>
            </a:lvl1pPr>
          </a:lstStyle>
          <a:p>
            <a:r>
              <a:rPr lang="en-US" noProof="0" dirty="0" smtClean="0"/>
              <a:t>Title Slide 1 – </a:t>
            </a:r>
            <a:br>
              <a:rPr lang="en-US" noProof="0" dirty="0" smtClean="0"/>
            </a:br>
            <a:r>
              <a:rPr lang="en-US" noProof="0" dirty="0" smtClean="0"/>
              <a:t>light right vertical image</a:t>
            </a:r>
            <a:endParaRPr lang="en-US" noProof="0" dirty="0"/>
          </a:p>
        </p:txBody>
      </p:sp>
      <p:sp>
        <p:nvSpPr>
          <p:cNvPr id="6" name="Text Placeholder 3"/>
          <p:cNvSpPr>
            <a:spLocks noGrp="1"/>
          </p:cNvSpPr>
          <p:nvPr>
            <p:ph type="body" sz="quarter" idx="11" hasCustomPrompt="1"/>
          </p:nvPr>
        </p:nvSpPr>
        <p:spPr>
          <a:xfrm>
            <a:off x="756000" y="5111816"/>
            <a:ext cx="6163200"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10" name="Text Placeholder 4"/>
          <p:cNvSpPr>
            <a:spLocks noGrp="1"/>
          </p:cNvSpPr>
          <p:nvPr>
            <p:ph type="body" sz="quarter" idx="12" hasCustomPrompt="1"/>
          </p:nvPr>
        </p:nvSpPr>
        <p:spPr>
          <a:xfrm>
            <a:off x="756000" y="5603875"/>
            <a:ext cx="1889125" cy="487363"/>
          </a:xfrm>
        </p:spPr>
        <p:txBody>
          <a:bodyPr/>
          <a:lstStyle>
            <a:lvl1pPr>
              <a:defRPr sz="1100" b="0">
                <a:solidFill>
                  <a:srgbClr val="00338D"/>
                </a:solidFill>
              </a:defRPr>
            </a:lvl1pPr>
          </a:lstStyle>
          <a:p>
            <a:pPr lvl="0"/>
            <a:r>
              <a:rPr lang="en-US" dirty="0" smtClean="0"/>
              <a:t>Date here</a:t>
            </a:r>
            <a:endParaRPr lang="en-US" dirty="0"/>
          </a:p>
        </p:txBody>
      </p:sp>
      <p:sp>
        <p:nvSpPr>
          <p:cNvPr id="14" name="Freeform 19"/>
          <p:cNvSpPr>
            <a:spLocks noEditPoints="1"/>
          </p:cNvSpPr>
          <p:nvPr userDrawn="1"/>
        </p:nvSpPr>
        <p:spPr bwMode="auto">
          <a:xfrm>
            <a:off x="756000" y="777991"/>
            <a:ext cx="777600" cy="31631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277855663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TITLE SLIDE 1 - Right light vertical ima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6858000"/>
          </a:xfrm>
          <a:prstGeom prst="rect">
            <a:avLst/>
          </a:prstGeom>
        </p:spPr>
      </p:pic>
      <p:sp>
        <p:nvSpPr>
          <p:cNvPr id="8" name="Freeform 19"/>
          <p:cNvSpPr>
            <a:spLocks noEditPoints="1"/>
          </p:cNvSpPr>
          <p:nvPr userDrawn="1"/>
        </p:nvSpPr>
        <p:spPr bwMode="auto">
          <a:xfrm>
            <a:off x="5310901" y="732305"/>
            <a:ext cx="777600" cy="31631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 name="Title 1"/>
          <p:cNvSpPr>
            <a:spLocks noGrp="1"/>
          </p:cNvSpPr>
          <p:nvPr>
            <p:ph type="ctrTitle" hasCustomPrompt="1"/>
          </p:nvPr>
        </p:nvSpPr>
        <p:spPr>
          <a:xfrm>
            <a:off x="5310901" y="1348060"/>
            <a:ext cx="3782299" cy="3510000"/>
          </a:xfrm>
        </p:spPr>
        <p:txBody>
          <a:bodyPr anchor="t" anchorCtr="0"/>
          <a:lstStyle>
            <a:lvl1pPr algn="l">
              <a:defRPr sz="7500">
                <a:solidFill>
                  <a:schemeClr val="tx2"/>
                </a:solidFill>
              </a:defRPr>
            </a:lvl1pPr>
          </a:lstStyle>
          <a:p>
            <a:r>
              <a:rPr lang="en-US" noProof="0" dirty="0" smtClean="0"/>
              <a:t>Title Slide 1 – </a:t>
            </a:r>
            <a:br>
              <a:rPr lang="en-US" noProof="0" dirty="0" smtClean="0"/>
            </a:br>
            <a:r>
              <a:rPr lang="en-US" noProof="0" dirty="0" smtClean="0"/>
              <a:t>light right vertical image</a:t>
            </a:r>
            <a:endParaRPr lang="en-US" noProof="0" dirty="0"/>
          </a:p>
        </p:txBody>
      </p:sp>
      <p:sp>
        <p:nvSpPr>
          <p:cNvPr id="6" name="Text Placeholder 3"/>
          <p:cNvSpPr>
            <a:spLocks noGrp="1"/>
          </p:cNvSpPr>
          <p:nvPr>
            <p:ph type="body" sz="quarter" idx="11" hasCustomPrompt="1"/>
          </p:nvPr>
        </p:nvSpPr>
        <p:spPr>
          <a:xfrm>
            <a:off x="5333999" y="5111816"/>
            <a:ext cx="3810001" cy="209484"/>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10" name="Text Placeholder 4"/>
          <p:cNvSpPr>
            <a:spLocks noGrp="1"/>
          </p:cNvSpPr>
          <p:nvPr>
            <p:ph type="body" sz="quarter" idx="12" hasCustomPrompt="1"/>
          </p:nvPr>
        </p:nvSpPr>
        <p:spPr>
          <a:xfrm>
            <a:off x="5333999" y="5603875"/>
            <a:ext cx="1889125" cy="487363"/>
          </a:xfrm>
        </p:spPr>
        <p:txBody>
          <a:bodyPr/>
          <a:lstStyle>
            <a:lvl1pPr>
              <a:defRPr sz="1100" b="0">
                <a:solidFill>
                  <a:srgbClr val="00338D"/>
                </a:solidFill>
              </a:defRPr>
            </a:lvl1pPr>
          </a:lstStyle>
          <a:p>
            <a:pPr lvl="0"/>
            <a:r>
              <a:rPr lang="en-US" dirty="0" smtClean="0"/>
              <a:t>Date here</a:t>
            </a:r>
            <a:endParaRPr lang="en-US" dirty="0"/>
          </a:p>
        </p:txBody>
      </p:sp>
    </p:spTree>
    <p:extLst>
      <p:ext uri="{BB962C8B-B14F-4D97-AF65-F5344CB8AC3E}">
        <p14:creationId xmlns:p14="http://schemas.microsoft.com/office/powerpoint/2010/main" val="61307639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2 - Lef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2446" y="0"/>
            <a:ext cx="9131553" cy="6858000"/>
          </a:xfrm>
          <a:prstGeom prst="rect">
            <a:avLst/>
          </a:prstGeom>
        </p:spPr>
      </p:pic>
      <p:sp>
        <p:nvSpPr>
          <p:cNvPr id="8"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US" noProof="0" dirty="0" smtClean="0"/>
              <a:t>Title slide 2</a:t>
            </a:r>
            <a:br>
              <a:rPr lang="en-US" noProof="0" dirty="0" smtClean="0"/>
            </a:br>
            <a:r>
              <a:rPr lang="en-US" noProof="0" dirty="0" smtClean="0"/>
              <a:t>dark left vertical image</a:t>
            </a:r>
            <a:endParaRPr lang="en-US" noProof="0" dirty="0"/>
          </a:p>
        </p:txBody>
      </p:sp>
      <p:sp>
        <p:nvSpPr>
          <p:cNvPr id="9"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Text Placeholder 3"/>
          <p:cNvSpPr>
            <a:spLocks noGrp="1"/>
          </p:cNvSpPr>
          <p:nvPr>
            <p:ph type="body" sz="quarter" idx="11" hasCustomPrompt="1"/>
          </p:nvPr>
        </p:nvSpPr>
        <p:spPr>
          <a:xfrm>
            <a:off x="3444975" y="5036400"/>
            <a:ext cx="495448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smtClean="0"/>
              <a:t>Subtitle here</a:t>
            </a:r>
          </a:p>
        </p:txBody>
      </p:sp>
      <p:sp>
        <p:nvSpPr>
          <p:cNvPr id="5" name="Text Placeholder 4"/>
          <p:cNvSpPr>
            <a:spLocks noGrp="1"/>
          </p:cNvSpPr>
          <p:nvPr>
            <p:ph type="body" sz="quarter" idx="12" hasCustomPrompt="1"/>
          </p:nvPr>
        </p:nvSpPr>
        <p:spPr>
          <a:xfrm>
            <a:off x="3444975" y="5502275"/>
            <a:ext cx="1889125" cy="487363"/>
          </a:xfrm>
        </p:spPr>
        <p:txBody>
          <a:bodyPr/>
          <a:lstStyle>
            <a:lvl1pPr>
              <a:defRPr sz="1100" b="0">
                <a:solidFill>
                  <a:schemeClr val="bg1"/>
                </a:solidFill>
              </a:defRPr>
            </a:lvl1pPr>
          </a:lstStyle>
          <a:p>
            <a:pPr lvl="0"/>
            <a:r>
              <a:rPr lang="en-US" dirty="0" smtClean="0"/>
              <a:t>Date here</a:t>
            </a:r>
            <a:endParaRPr lang="en-US" dirty="0"/>
          </a:p>
        </p:txBody>
      </p:sp>
    </p:spTree>
    <p:extLst>
      <p:ext uri="{BB962C8B-B14F-4D97-AF65-F5344CB8AC3E}">
        <p14:creationId xmlns:p14="http://schemas.microsoft.com/office/powerpoint/2010/main" val="158322620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3 - Singular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smtClean="0"/>
              <a:t>Title slide 3</a:t>
            </a:r>
            <a:br>
              <a:rPr lang="en-US" noProof="0" dirty="0" smtClean="0"/>
            </a:br>
            <a:r>
              <a:rPr lang="en-US" noProof="0" dirty="0" smtClean="0"/>
              <a:t>dark singular </a:t>
            </a:r>
            <a:br>
              <a:rPr lang="en-US" noProof="0" dirty="0" smtClean="0"/>
            </a:br>
            <a:r>
              <a:rPr lang="en-US" noProof="0" dirty="0" smtClean="0"/>
              <a:t>image</a:t>
            </a:r>
            <a:endParaRPr lang="en-US" noProof="0"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100" dirty="0">
              <a:solidFill>
                <a:srgbClr val="000000"/>
              </a:solidFill>
            </a:endParaRPr>
          </a:p>
        </p:txBody>
      </p:sp>
      <p:sp>
        <p:nvSpPr>
          <p:cNvPr id="8" name="Text Placeholder 3"/>
          <p:cNvSpPr>
            <a:spLocks noGrp="1"/>
          </p:cNvSpPr>
          <p:nvPr>
            <p:ph type="body" sz="quarter" idx="11" hasCustomPrompt="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9" name="Text Placeholder 4"/>
          <p:cNvSpPr>
            <a:spLocks noGrp="1"/>
          </p:cNvSpPr>
          <p:nvPr>
            <p:ph type="body" sz="quarter" idx="12" hasCustomPrompt="1"/>
          </p:nvPr>
        </p:nvSpPr>
        <p:spPr>
          <a:xfrm>
            <a:off x="2064100" y="5502275"/>
            <a:ext cx="1889125" cy="487363"/>
          </a:xfrm>
        </p:spPr>
        <p:txBody>
          <a:bodyPr/>
          <a:lstStyle>
            <a:lvl1pPr>
              <a:defRPr sz="1100" b="0">
                <a:solidFill>
                  <a:schemeClr val="bg1"/>
                </a:solidFill>
              </a:defRPr>
            </a:lvl1pPr>
          </a:lstStyle>
          <a:p>
            <a:pPr lvl="0"/>
            <a:r>
              <a:rPr lang="en-US" dirty="0" smtClean="0"/>
              <a:t>Date here</a:t>
            </a:r>
            <a:endParaRPr lang="en-US" dirty="0"/>
          </a:p>
        </p:txBody>
      </p:sp>
    </p:spTree>
    <p:extLst>
      <p:ext uri="{BB962C8B-B14F-4D97-AF65-F5344CB8AC3E}">
        <p14:creationId xmlns:p14="http://schemas.microsoft.com/office/powerpoint/2010/main" val="56907913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4 - Singular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1639" y="0"/>
            <a:ext cx="7552361" cy="6858000"/>
          </a:xfrm>
          <a:prstGeom prst="rect">
            <a:avLst/>
          </a:prstGeom>
        </p:spPr>
      </p:pic>
      <p:sp>
        <p:nvSpPr>
          <p:cNvPr id="10"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 name="Title 1"/>
          <p:cNvSpPr>
            <a:spLocks noGrp="1"/>
          </p:cNvSpPr>
          <p:nvPr>
            <p:ph type="ctrTitle" hasCustomPrompt="1"/>
          </p:nvPr>
        </p:nvSpPr>
        <p:spPr>
          <a:xfrm>
            <a:off x="2044800" y="1448000"/>
            <a:ext cx="6192000" cy="3510000"/>
          </a:xfrm>
        </p:spPr>
        <p:txBody>
          <a:bodyPr anchor="t" anchorCtr="0"/>
          <a:lstStyle>
            <a:lvl1pPr algn="l">
              <a:defRPr sz="11000">
                <a:solidFill>
                  <a:schemeClr val="tx2"/>
                </a:solidFill>
              </a:defRPr>
            </a:lvl1pPr>
          </a:lstStyle>
          <a:p>
            <a:r>
              <a:rPr lang="en-US" noProof="0" dirty="0" smtClean="0"/>
              <a:t>Title slide 4</a:t>
            </a:r>
            <a:br>
              <a:rPr lang="en-US" noProof="0" dirty="0" smtClean="0"/>
            </a:br>
            <a:r>
              <a:rPr lang="en-US" noProof="0" dirty="0" smtClean="0"/>
              <a:t>light singular </a:t>
            </a:r>
            <a:br>
              <a:rPr lang="en-US" noProof="0" dirty="0" smtClean="0"/>
            </a:br>
            <a:r>
              <a:rPr lang="en-US" noProof="0" dirty="0" smtClean="0"/>
              <a:t>image</a:t>
            </a:r>
            <a:endParaRPr lang="en-US" noProof="0"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endParaRPr dirty="0">
              <a:solidFill>
                <a:srgbClr val="000000"/>
              </a:solidFill>
            </a:endParaRPr>
          </a:p>
        </p:txBody>
      </p:sp>
      <p:sp>
        <p:nvSpPr>
          <p:cNvPr id="8" name="Text Placeholder 3"/>
          <p:cNvSpPr>
            <a:spLocks noGrp="1"/>
          </p:cNvSpPr>
          <p:nvPr>
            <p:ph type="body" sz="quarter" idx="11" hasCustomPrompt="1"/>
          </p:nvPr>
        </p:nvSpPr>
        <p:spPr>
          <a:xfrm>
            <a:off x="2064100" y="5315800"/>
            <a:ext cx="61727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11" name="Text Placeholder 4"/>
          <p:cNvSpPr>
            <a:spLocks noGrp="1"/>
          </p:cNvSpPr>
          <p:nvPr>
            <p:ph type="body" sz="quarter" idx="12" hasCustomPrompt="1"/>
          </p:nvPr>
        </p:nvSpPr>
        <p:spPr>
          <a:xfrm>
            <a:off x="2064100" y="5819775"/>
            <a:ext cx="1889125" cy="487363"/>
          </a:xfrm>
        </p:spPr>
        <p:txBody>
          <a:bodyPr/>
          <a:lstStyle>
            <a:lvl1pPr>
              <a:defRPr sz="1100" b="0" baseline="0">
                <a:solidFill>
                  <a:srgbClr val="00338D"/>
                </a:solidFill>
              </a:defRPr>
            </a:lvl1pPr>
          </a:lstStyle>
          <a:p>
            <a:pPr lvl="0"/>
            <a:r>
              <a:rPr lang="en-US" dirty="0" smtClean="0"/>
              <a:t>Date here</a:t>
            </a:r>
            <a:endParaRPr lang="en-US" dirty="0"/>
          </a:p>
        </p:txBody>
      </p:sp>
    </p:spTree>
    <p:extLst>
      <p:ext uri="{BB962C8B-B14F-4D97-AF65-F5344CB8AC3E}">
        <p14:creationId xmlns:p14="http://schemas.microsoft.com/office/powerpoint/2010/main" val="236420722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_TITLE SLIDE 4 - Singular image">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448000"/>
            <a:ext cx="6192000" cy="3510000"/>
          </a:xfrm>
        </p:spPr>
        <p:txBody>
          <a:bodyPr anchor="t" anchorCtr="0"/>
          <a:lstStyle>
            <a:lvl1pPr algn="l">
              <a:defRPr sz="11000">
                <a:solidFill>
                  <a:schemeClr val="bg1"/>
                </a:solidFill>
              </a:defRPr>
            </a:lvl1pPr>
          </a:lstStyle>
          <a:p>
            <a:r>
              <a:rPr lang="en-US" noProof="0" dirty="0" smtClean="0"/>
              <a:t>Title slide 4</a:t>
            </a:r>
            <a:br>
              <a:rPr lang="en-US" noProof="0" dirty="0" smtClean="0"/>
            </a:br>
            <a:r>
              <a:rPr lang="en-US" noProof="0" dirty="0" smtClean="0"/>
              <a:t>light singular </a:t>
            </a:r>
            <a:br>
              <a:rPr lang="en-US" noProof="0" dirty="0" smtClean="0"/>
            </a:br>
            <a:r>
              <a:rPr lang="en-US" noProof="0" dirty="0" smtClean="0"/>
              <a:t>image</a:t>
            </a:r>
            <a:endParaRPr lang="en-US" noProof="0"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endParaRPr dirty="0">
              <a:solidFill>
                <a:srgbClr val="000000"/>
              </a:solidFill>
            </a:endParaRPr>
          </a:p>
        </p:txBody>
      </p:sp>
      <p:sp>
        <p:nvSpPr>
          <p:cNvPr id="8" name="Text Placeholder 3"/>
          <p:cNvSpPr>
            <a:spLocks noGrp="1"/>
          </p:cNvSpPr>
          <p:nvPr>
            <p:ph type="body" sz="quarter" idx="11" hasCustomPrompt="1"/>
          </p:nvPr>
        </p:nvSpPr>
        <p:spPr>
          <a:xfrm>
            <a:off x="2064100" y="53158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11" name="Text Placeholder 4"/>
          <p:cNvSpPr>
            <a:spLocks noGrp="1"/>
          </p:cNvSpPr>
          <p:nvPr>
            <p:ph type="body" sz="quarter" idx="12" hasCustomPrompt="1"/>
          </p:nvPr>
        </p:nvSpPr>
        <p:spPr>
          <a:xfrm>
            <a:off x="2064100" y="5819775"/>
            <a:ext cx="1889125" cy="487363"/>
          </a:xfrm>
        </p:spPr>
        <p:txBody>
          <a:bodyPr/>
          <a:lstStyle>
            <a:lvl1pPr>
              <a:defRPr sz="1100" b="0" baseline="0">
                <a:solidFill>
                  <a:schemeClr val="bg1"/>
                </a:solidFill>
              </a:defRPr>
            </a:lvl1pPr>
          </a:lstStyle>
          <a:p>
            <a:pPr lvl="0"/>
            <a:r>
              <a:rPr lang="en-US" dirty="0" smtClean="0"/>
              <a:t>Date here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4414" y="0"/>
            <a:ext cx="6858000" cy="6858000"/>
          </a:xfrm>
          <a:prstGeom prst="rect">
            <a:avLst/>
          </a:prstGeom>
        </p:spPr>
      </p:pic>
      <p:sp>
        <p:nvSpPr>
          <p:cNvPr id="9"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274831525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TITLE SLIDE 4 - Singular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044800" y="1448000"/>
            <a:ext cx="6192000" cy="3510000"/>
          </a:xfrm>
        </p:spPr>
        <p:txBody>
          <a:bodyPr anchor="t" anchorCtr="0"/>
          <a:lstStyle>
            <a:lvl1pPr algn="l">
              <a:defRPr sz="11000">
                <a:solidFill>
                  <a:schemeClr val="tx2"/>
                </a:solidFill>
              </a:defRPr>
            </a:lvl1pPr>
          </a:lstStyle>
          <a:p>
            <a:r>
              <a:rPr lang="en-US" noProof="0" dirty="0" smtClean="0"/>
              <a:t>Title slide 4</a:t>
            </a:r>
            <a:br>
              <a:rPr lang="en-US" noProof="0" dirty="0" smtClean="0"/>
            </a:br>
            <a:r>
              <a:rPr lang="en-US" noProof="0" dirty="0" smtClean="0"/>
              <a:t>light singular </a:t>
            </a:r>
            <a:br>
              <a:rPr lang="en-US" noProof="0" dirty="0" smtClean="0"/>
            </a:br>
            <a:r>
              <a:rPr lang="en-US" noProof="0" dirty="0" smtClean="0"/>
              <a:t>image</a:t>
            </a:r>
            <a:endParaRPr lang="en-US" noProof="0"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endParaRPr dirty="0">
              <a:solidFill>
                <a:srgbClr val="000000"/>
              </a:solidFill>
            </a:endParaRPr>
          </a:p>
        </p:txBody>
      </p:sp>
      <p:sp>
        <p:nvSpPr>
          <p:cNvPr id="8" name="Text Placeholder 3"/>
          <p:cNvSpPr>
            <a:spLocks noGrp="1"/>
          </p:cNvSpPr>
          <p:nvPr>
            <p:ph type="body" sz="quarter" idx="11" hasCustomPrompt="1"/>
          </p:nvPr>
        </p:nvSpPr>
        <p:spPr>
          <a:xfrm>
            <a:off x="2064100" y="5315800"/>
            <a:ext cx="61727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11" name="Text Placeholder 4"/>
          <p:cNvSpPr>
            <a:spLocks noGrp="1"/>
          </p:cNvSpPr>
          <p:nvPr>
            <p:ph type="body" sz="quarter" idx="12" hasCustomPrompt="1"/>
          </p:nvPr>
        </p:nvSpPr>
        <p:spPr>
          <a:xfrm>
            <a:off x="2064100" y="5819775"/>
            <a:ext cx="1889125" cy="487363"/>
          </a:xfrm>
        </p:spPr>
        <p:txBody>
          <a:bodyPr/>
          <a:lstStyle>
            <a:lvl1pPr>
              <a:defRPr sz="1100" b="0" baseline="0">
                <a:solidFill>
                  <a:srgbClr val="00338D"/>
                </a:solidFill>
              </a:defRPr>
            </a:lvl1pPr>
          </a:lstStyle>
          <a:p>
            <a:pPr lvl="0"/>
            <a:r>
              <a:rPr lang="en-US" dirty="0" smtClean="0"/>
              <a:t>Date here</a:t>
            </a:r>
            <a:endParaRPr lang="en-US" dirty="0"/>
          </a:p>
        </p:txBody>
      </p:sp>
      <p:sp>
        <p:nvSpPr>
          <p:cNvPr id="15"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100" dirty="0">
              <a:solidFill>
                <a:srgbClr val="000000"/>
              </a:solidFill>
            </a:endParaRPr>
          </a:p>
        </p:txBody>
      </p:sp>
    </p:spTree>
    <p:extLst>
      <p:ext uri="{BB962C8B-B14F-4D97-AF65-F5344CB8AC3E}">
        <p14:creationId xmlns:p14="http://schemas.microsoft.com/office/powerpoint/2010/main" val="15861389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Slid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1233488"/>
            <a:ext cx="8280400" cy="5193792"/>
          </a:xfrm>
        </p:spPr>
        <p:txBody>
          <a:bodyPr/>
          <a:lstStyle>
            <a:lvl1pPr marL="360363" indent="-360363">
              <a:buClr>
                <a:schemeClr val="accent2"/>
              </a:buClr>
              <a:buFont typeface="+mj-lt"/>
              <a:buAutoNum type="arabicPeriod"/>
              <a:defRPr b="0">
                <a:solidFill>
                  <a:schemeClr val="accent2"/>
                </a:solidFill>
              </a:defRPr>
            </a:lvl1pPr>
            <a:lvl2pPr marL="623888" indent="-280988">
              <a:buClr>
                <a:schemeClr val="accent2"/>
              </a:buClr>
              <a:buFont typeface="Verdana" panose="020B0604030504040204" pitchFamily="34" charset="0"/>
              <a:buChar char="−"/>
              <a:defRPr baseline="0">
                <a:solidFill>
                  <a:schemeClr val="accent2"/>
                </a:solidFill>
              </a:defRPr>
            </a:lvl2pPr>
          </a:lstStyle>
          <a:p>
            <a:pPr lvl="0"/>
            <a:r>
              <a:rPr lang="en-US" dirty="0" smtClean="0"/>
              <a:t>Click to add item here</a:t>
            </a:r>
          </a:p>
          <a:p>
            <a:pPr lvl="1"/>
            <a:r>
              <a:rPr lang="en-US" dirty="0" smtClean="0"/>
              <a:t>Sub item runs here</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solidFill>
                  <a:schemeClr val="accent2"/>
                </a:solidFill>
              </a:defRPr>
            </a:lvl1pPr>
          </a:lstStyle>
          <a:p>
            <a:r>
              <a:rPr lang="en-US" dirty="0" smtClean="0"/>
              <a:t>Click to add Contents heading</a:t>
            </a:r>
            <a:endParaRPr lang="en-US" dirty="0"/>
          </a:p>
        </p:txBody>
      </p:sp>
      <p:sp>
        <p:nvSpPr>
          <p:cNvPr id="13"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sp>
        <p:nvSpPr>
          <p:cNvPr id="14" name="TextBox 13"/>
          <p:cNvSpPr txBox="1"/>
          <p:nvPr userDrawn="1"/>
        </p:nvSpPr>
        <p:spPr>
          <a:xfrm>
            <a:off x="347694" y="6483807"/>
            <a:ext cx="1584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8" name="TextBox 7"/>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custDataLst>
      <p:tags r:id="rId1"/>
    </p:custDataLst>
    <p:extLst>
      <p:ext uri="{BB962C8B-B14F-4D97-AF65-F5344CB8AC3E}">
        <p14:creationId xmlns:p14="http://schemas.microsoft.com/office/powerpoint/2010/main" val="212258703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77">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5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smtClean="0"/>
              <a:t>Title slide 5 – </a:t>
            </a:r>
            <a:br>
              <a:rPr lang="en-US" noProof="0" dirty="0" smtClean="0"/>
            </a:br>
            <a:r>
              <a:rPr lang="en-US" noProof="0" dirty="0" smtClean="0"/>
              <a:t>no image</a:t>
            </a:r>
            <a:endParaRPr lang="en-US" noProof="0"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 name="Text Placeholder 3"/>
          <p:cNvSpPr>
            <a:spLocks noGrp="1"/>
          </p:cNvSpPr>
          <p:nvPr>
            <p:ph type="body" sz="quarter" idx="11" hasCustomPrompt="1"/>
          </p:nvPr>
        </p:nvSpPr>
        <p:spPr>
          <a:xfrm>
            <a:off x="2064100" y="5036400"/>
            <a:ext cx="6172700"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smtClean="0"/>
              <a:t>Subtitle here</a:t>
            </a:r>
          </a:p>
        </p:txBody>
      </p:sp>
      <p:sp>
        <p:nvSpPr>
          <p:cNvPr id="8" name="Text Placeholder 4"/>
          <p:cNvSpPr>
            <a:spLocks noGrp="1"/>
          </p:cNvSpPr>
          <p:nvPr>
            <p:ph type="body" sz="quarter" idx="12" hasCustomPrompt="1"/>
          </p:nvPr>
        </p:nvSpPr>
        <p:spPr>
          <a:xfrm>
            <a:off x="2064100" y="5502275"/>
            <a:ext cx="1889125" cy="487363"/>
          </a:xfrm>
        </p:spPr>
        <p:txBody>
          <a:bodyPr/>
          <a:lstStyle>
            <a:lvl1pPr>
              <a:defRPr sz="1100" b="0">
                <a:solidFill>
                  <a:schemeClr val="bg1"/>
                </a:solidFill>
              </a:defRPr>
            </a:lvl1pPr>
          </a:lstStyle>
          <a:p>
            <a:pPr lvl="0"/>
            <a:r>
              <a:rPr lang="en-US" dirty="0" smtClean="0"/>
              <a:t>Date here</a:t>
            </a:r>
            <a:endParaRPr lang="en-US" dirty="0"/>
          </a:p>
        </p:txBody>
      </p:sp>
    </p:spTree>
    <p:extLst>
      <p:ext uri="{BB962C8B-B14F-4D97-AF65-F5344CB8AC3E}">
        <p14:creationId xmlns:p14="http://schemas.microsoft.com/office/powerpoint/2010/main" val="279426312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25296360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9" name="Text Placeholder 8"/>
          <p:cNvSpPr>
            <a:spLocks noGrp="1"/>
          </p:cNvSpPr>
          <p:nvPr>
            <p:ph type="body" sz="quarter" idx="10"/>
          </p:nvPr>
        </p:nvSpPr>
        <p:spPr>
          <a:xfrm>
            <a:off x="752400" y="1209600"/>
            <a:ext cx="7639200" cy="459422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04615577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smtClean="0"/>
              <a:t>Click to edit Master title style</a:t>
            </a:r>
            <a:endParaRPr lang="en-US" noProof="0" dirty="0"/>
          </a:p>
        </p:txBody>
      </p:sp>
      <p:sp>
        <p:nvSpPr>
          <p:cNvPr id="9" name="Text Placeholder 8"/>
          <p:cNvSpPr>
            <a:spLocks noGrp="1"/>
          </p:cNvSpPr>
          <p:nvPr>
            <p:ph type="body" sz="quarter" idx="10"/>
          </p:nvPr>
        </p:nvSpPr>
        <p:spPr>
          <a:xfrm>
            <a:off x="752400" y="1209600"/>
            <a:ext cx="3726000" cy="459422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34995733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smtClean="0"/>
              <a:t>Click to edit Master title style</a:t>
            </a:r>
            <a:endParaRPr lang="en-US" noProof="0" dirty="0"/>
          </a:p>
        </p:txBody>
      </p:sp>
      <p:sp>
        <p:nvSpPr>
          <p:cNvPr id="9" name="Text Placeholder 8"/>
          <p:cNvSpPr>
            <a:spLocks noGrp="1"/>
          </p:cNvSpPr>
          <p:nvPr>
            <p:ph type="body" sz="quarter" idx="10"/>
          </p:nvPr>
        </p:nvSpPr>
        <p:spPr>
          <a:xfrm>
            <a:off x="752400" y="1209600"/>
            <a:ext cx="3726000" cy="459422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noProof="0" dirty="0" smtClean="0"/>
              <a:t>Click icon to add chart</a:t>
            </a:r>
          </a:p>
        </p:txBody>
      </p:sp>
    </p:spTree>
    <p:extLst>
      <p:ext uri="{BB962C8B-B14F-4D97-AF65-F5344CB8AC3E}">
        <p14:creationId xmlns:p14="http://schemas.microsoft.com/office/powerpoint/2010/main" val="191083032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smtClean="0"/>
              <a:t>Click to edit Master title style</a:t>
            </a:r>
            <a:endParaRPr lang="en-US" noProof="0"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noProof="0" dirty="0" smtClean="0"/>
              <a:t>Click icon to add chart</a:t>
            </a:r>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noProof="0" dirty="0" smtClean="0"/>
              <a:t>Click icon to add chart</a:t>
            </a:r>
          </a:p>
        </p:txBody>
      </p:sp>
    </p:spTree>
    <p:extLst>
      <p:ext uri="{BB962C8B-B14F-4D97-AF65-F5344CB8AC3E}">
        <p14:creationId xmlns:p14="http://schemas.microsoft.com/office/powerpoint/2010/main" val="324671317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smtClean="0"/>
              <a:t>Click to edit Master title style</a:t>
            </a:r>
            <a:endParaRPr lang="en-US" noProof="0" dirty="0"/>
          </a:p>
        </p:txBody>
      </p:sp>
      <p:sp>
        <p:nvSpPr>
          <p:cNvPr id="9" name="Text Placeholder 8"/>
          <p:cNvSpPr>
            <a:spLocks noGrp="1"/>
          </p:cNvSpPr>
          <p:nvPr>
            <p:ph type="body" sz="quarter" idx="10"/>
          </p:nvPr>
        </p:nvSpPr>
        <p:spPr>
          <a:xfrm>
            <a:off x="752400" y="3607200"/>
            <a:ext cx="7639200" cy="21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hart Placeholder 4"/>
          <p:cNvSpPr>
            <a:spLocks noGrp="1"/>
          </p:cNvSpPr>
          <p:nvPr>
            <p:ph type="chart" sz="quarter" idx="11"/>
          </p:nvPr>
        </p:nvSpPr>
        <p:spPr>
          <a:xfrm>
            <a:off x="752400" y="1209600"/>
            <a:ext cx="7639200" cy="2196000"/>
          </a:xfrm>
        </p:spPr>
        <p:txBody>
          <a:bodyPr anchor="ctr"/>
          <a:lstStyle>
            <a:lvl1pPr algn="ctr">
              <a:defRPr/>
            </a:lvl1pPr>
          </a:lstStyle>
          <a:p>
            <a:r>
              <a:rPr lang="en-US" noProof="0" dirty="0" smtClean="0"/>
              <a:t>Click icon to add chart</a:t>
            </a:r>
          </a:p>
        </p:txBody>
      </p:sp>
    </p:spTree>
    <p:extLst>
      <p:ext uri="{BB962C8B-B14F-4D97-AF65-F5344CB8AC3E}">
        <p14:creationId xmlns:p14="http://schemas.microsoft.com/office/powerpoint/2010/main" val="407908901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smtClean="0"/>
              <a:t>Click to edit Master title style</a:t>
            </a:r>
            <a:endParaRPr lang="en-US" noProof="0" dirty="0"/>
          </a:p>
        </p:txBody>
      </p:sp>
      <p:sp>
        <p:nvSpPr>
          <p:cNvPr id="5" name="Chart Placeholder 4"/>
          <p:cNvSpPr>
            <a:spLocks noGrp="1"/>
          </p:cNvSpPr>
          <p:nvPr>
            <p:ph type="chart" sz="quarter" idx="11"/>
          </p:nvPr>
        </p:nvSpPr>
        <p:spPr>
          <a:xfrm>
            <a:off x="3412800" y="1209600"/>
            <a:ext cx="2354400" cy="2185200"/>
          </a:xfrm>
        </p:spPr>
        <p:txBody>
          <a:bodyPr anchor="ctr"/>
          <a:lstStyle>
            <a:lvl1pPr algn="ctr">
              <a:defRPr/>
            </a:lvl1pPr>
          </a:lstStyle>
          <a:p>
            <a:r>
              <a:rPr lang="en-US" noProof="0" dirty="0" smtClean="0"/>
              <a:t>Click icon to add chart</a:t>
            </a:r>
          </a:p>
        </p:txBody>
      </p:sp>
      <p:sp>
        <p:nvSpPr>
          <p:cNvPr id="6" name="Chart Placeholder 4"/>
          <p:cNvSpPr>
            <a:spLocks noGrp="1"/>
          </p:cNvSpPr>
          <p:nvPr>
            <p:ph type="chart" sz="quarter" idx="12"/>
          </p:nvPr>
        </p:nvSpPr>
        <p:spPr>
          <a:xfrm>
            <a:off x="752400" y="1209600"/>
            <a:ext cx="2390400" cy="2185200"/>
          </a:xfrm>
        </p:spPr>
        <p:txBody>
          <a:bodyPr anchor="ctr"/>
          <a:lstStyle>
            <a:lvl1pPr algn="ctr">
              <a:defRPr/>
            </a:lvl1pPr>
          </a:lstStyle>
          <a:p>
            <a:r>
              <a:rPr lang="en-US" noProof="0" dirty="0" smtClean="0"/>
              <a:t>Click icon to add chart</a:t>
            </a:r>
          </a:p>
        </p:txBody>
      </p:sp>
      <p:sp>
        <p:nvSpPr>
          <p:cNvPr id="7" name="Text Placeholder 8"/>
          <p:cNvSpPr>
            <a:spLocks noGrp="1"/>
          </p:cNvSpPr>
          <p:nvPr>
            <p:ph type="body" sz="quarter" idx="10"/>
          </p:nvPr>
        </p:nvSpPr>
        <p:spPr>
          <a:xfrm>
            <a:off x="752400" y="3607200"/>
            <a:ext cx="2390400" cy="21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hart Placeholder 4"/>
          <p:cNvSpPr>
            <a:spLocks noGrp="1"/>
          </p:cNvSpPr>
          <p:nvPr>
            <p:ph type="chart" sz="quarter" idx="13"/>
          </p:nvPr>
        </p:nvSpPr>
        <p:spPr>
          <a:xfrm>
            <a:off x="6037200" y="1209600"/>
            <a:ext cx="2354400" cy="2185200"/>
          </a:xfrm>
        </p:spPr>
        <p:txBody>
          <a:bodyPr anchor="ctr"/>
          <a:lstStyle>
            <a:lvl1pPr algn="ctr">
              <a:defRPr/>
            </a:lvl1pPr>
          </a:lstStyle>
          <a:p>
            <a:r>
              <a:rPr lang="en-US" noProof="0" dirty="0" smtClean="0"/>
              <a:t>Click icon to add chart</a:t>
            </a:r>
          </a:p>
        </p:txBody>
      </p:sp>
      <p:sp>
        <p:nvSpPr>
          <p:cNvPr id="9" name="Text Placeholder 8"/>
          <p:cNvSpPr>
            <a:spLocks noGrp="1"/>
          </p:cNvSpPr>
          <p:nvPr>
            <p:ph type="body" sz="quarter" idx="14"/>
          </p:nvPr>
        </p:nvSpPr>
        <p:spPr>
          <a:xfrm>
            <a:off x="3376800" y="3607200"/>
            <a:ext cx="2390400" cy="21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5"/>
          </p:nvPr>
        </p:nvSpPr>
        <p:spPr>
          <a:xfrm>
            <a:off x="6001200" y="3607200"/>
            <a:ext cx="2390400" cy="2196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5668899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smtClean="0"/>
              <a:t>Click to edit Master title style</a:t>
            </a:r>
            <a:endParaRPr lang="en-US" noProof="0" dirty="0"/>
          </a:p>
        </p:txBody>
      </p:sp>
      <p:sp>
        <p:nvSpPr>
          <p:cNvPr id="9" name="Text Placeholder 8"/>
          <p:cNvSpPr>
            <a:spLocks noGrp="1"/>
          </p:cNvSpPr>
          <p:nvPr>
            <p:ph type="body" sz="quarter" idx="10"/>
          </p:nvPr>
        </p:nvSpPr>
        <p:spPr>
          <a:xfrm>
            <a:off x="7524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1"/>
          </p:nvPr>
        </p:nvSpPr>
        <p:spPr>
          <a:xfrm>
            <a:off x="23103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2"/>
          </p:nvPr>
        </p:nvSpPr>
        <p:spPr>
          <a:xfrm>
            <a:off x="38682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p:nvPr>
        </p:nvSpPr>
        <p:spPr>
          <a:xfrm>
            <a:off x="54261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2"/>
          <p:cNvSpPr>
            <a:spLocks noGrp="1"/>
          </p:cNvSpPr>
          <p:nvPr>
            <p:ph type="body" sz="quarter" idx="14" hasCustomPrompt="1"/>
          </p:nvPr>
        </p:nvSpPr>
        <p:spPr>
          <a:xfrm>
            <a:off x="746125" y="1222512"/>
            <a:ext cx="14076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5" name="Text Placeholder 12"/>
          <p:cNvSpPr>
            <a:spLocks noGrp="1"/>
          </p:cNvSpPr>
          <p:nvPr>
            <p:ph type="body" sz="quarter" idx="15" hasCustomPrompt="1"/>
          </p:nvPr>
        </p:nvSpPr>
        <p:spPr>
          <a:xfrm>
            <a:off x="2305594"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6" name="Text Placeholder 12"/>
          <p:cNvSpPr>
            <a:spLocks noGrp="1"/>
          </p:cNvSpPr>
          <p:nvPr>
            <p:ph type="body" sz="quarter" idx="16" hasCustomPrompt="1"/>
          </p:nvPr>
        </p:nvSpPr>
        <p:spPr>
          <a:xfrm>
            <a:off x="3865063"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7" name="Text Placeholder 12"/>
          <p:cNvSpPr>
            <a:spLocks noGrp="1"/>
          </p:cNvSpPr>
          <p:nvPr>
            <p:ph type="body" sz="quarter" idx="17" hasCustomPrompt="1"/>
          </p:nvPr>
        </p:nvSpPr>
        <p:spPr>
          <a:xfrm>
            <a:off x="5424532"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1" name="Text Placeholder 12"/>
          <p:cNvSpPr>
            <a:spLocks noGrp="1"/>
          </p:cNvSpPr>
          <p:nvPr>
            <p:ph type="body" sz="quarter" idx="18" hasCustomPrompt="1"/>
          </p:nvPr>
        </p:nvSpPr>
        <p:spPr>
          <a:xfrm>
            <a:off x="6984000"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2" name="Text Placeholder 8"/>
          <p:cNvSpPr>
            <a:spLocks noGrp="1"/>
          </p:cNvSpPr>
          <p:nvPr>
            <p:ph type="body" sz="quarter" idx="19"/>
          </p:nvPr>
        </p:nvSpPr>
        <p:spPr>
          <a:xfrm>
            <a:off x="69840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96765708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smtClean="0"/>
              <a:t>Click to edit Master title style</a:t>
            </a:r>
            <a:endParaRPr lang="en-US" noProof="0" dirty="0"/>
          </a:p>
        </p:txBody>
      </p:sp>
      <p:sp>
        <p:nvSpPr>
          <p:cNvPr id="9" name="Text Placeholder 8"/>
          <p:cNvSpPr>
            <a:spLocks noGrp="1"/>
          </p:cNvSpPr>
          <p:nvPr>
            <p:ph type="body" sz="quarter" idx="10"/>
          </p:nvPr>
        </p:nvSpPr>
        <p:spPr>
          <a:xfrm>
            <a:off x="7524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1"/>
          </p:nvPr>
        </p:nvSpPr>
        <p:spPr>
          <a:xfrm>
            <a:off x="27120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2"/>
          </p:nvPr>
        </p:nvSpPr>
        <p:spPr>
          <a:xfrm>
            <a:off x="46716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p:nvPr>
        </p:nvSpPr>
        <p:spPr>
          <a:xfrm>
            <a:off x="66312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2"/>
          <p:cNvSpPr>
            <a:spLocks noGrp="1"/>
          </p:cNvSpPr>
          <p:nvPr>
            <p:ph type="body" sz="quarter" idx="14" hasCustomPrompt="1"/>
          </p:nvPr>
        </p:nvSpPr>
        <p:spPr>
          <a:xfrm>
            <a:off x="746125" y="1222512"/>
            <a:ext cx="17604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5" name="Text Placeholder 12"/>
          <p:cNvSpPr>
            <a:spLocks noGrp="1"/>
          </p:cNvSpPr>
          <p:nvPr>
            <p:ph type="body" sz="quarter" idx="15" hasCustomPrompt="1"/>
          </p:nvPr>
        </p:nvSpPr>
        <p:spPr>
          <a:xfrm>
            <a:off x="2707817"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6" name="Text Placeholder 12"/>
          <p:cNvSpPr>
            <a:spLocks noGrp="1"/>
          </p:cNvSpPr>
          <p:nvPr>
            <p:ph type="body" sz="quarter" idx="16" hasCustomPrompt="1"/>
          </p:nvPr>
        </p:nvSpPr>
        <p:spPr>
          <a:xfrm>
            <a:off x="4669509"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7" name="Text Placeholder 12"/>
          <p:cNvSpPr>
            <a:spLocks noGrp="1"/>
          </p:cNvSpPr>
          <p:nvPr>
            <p:ph type="body" sz="quarter" idx="17" hasCustomPrompt="1"/>
          </p:nvPr>
        </p:nvSpPr>
        <p:spPr>
          <a:xfrm>
            <a:off x="6631200"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Tree>
    <p:extLst>
      <p:ext uri="{BB962C8B-B14F-4D97-AF65-F5344CB8AC3E}">
        <p14:creationId xmlns:p14="http://schemas.microsoft.com/office/powerpoint/2010/main" val="31830596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 Slide with coloured background">
    <p:bg>
      <p:bgPr>
        <a:solidFill>
          <a:schemeClr val="accent2"/>
        </a:solidFill>
        <a:effectLst/>
      </p:bgPr>
    </p:bg>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1233488"/>
            <a:ext cx="8280400" cy="5193792"/>
          </a:xfrm>
        </p:spPr>
        <p:txBody>
          <a:bodyPr/>
          <a:lstStyle>
            <a:lvl1pPr marL="360363" indent="-360363">
              <a:buClr>
                <a:schemeClr val="bg1"/>
              </a:buClr>
              <a:buFont typeface="+mj-lt"/>
              <a:buAutoNum type="arabicPeriod"/>
              <a:defRPr baseline="0">
                <a:solidFill>
                  <a:schemeClr val="bg1"/>
                </a:solidFill>
              </a:defRPr>
            </a:lvl1pPr>
            <a:lvl2pPr marL="623888" indent="-280988">
              <a:buClr>
                <a:schemeClr val="bg1"/>
              </a:buClr>
              <a:buFont typeface="Verdana" panose="020B0604030504040204" pitchFamily="34" charset="0"/>
              <a:buChar char="−"/>
              <a:defRPr baseline="0">
                <a:solidFill>
                  <a:schemeClr val="bg1"/>
                </a:solidFill>
              </a:defRPr>
            </a:lvl2pPr>
          </a:lstStyle>
          <a:p>
            <a:pPr lvl="0"/>
            <a:r>
              <a:rPr lang="en-GB" noProof="0" dirty="0" smtClean="0"/>
              <a:t>Click to add item here</a:t>
            </a:r>
          </a:p>
          <a:p>
            <a:pPr lvl="1"/>
            <a:r>
              <a:rPr lang="en-GB" noProof="0" dirty="0" smtClean="0"/>
              <a:t>Sub item runs here</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solidFill>
                  <a:schemeClr val="bg1"/>
                </a:solidFill>
              </a:defRPr>
            </a:lvl1pPr>
          </a:lstStyle>
          <a:p>
            <a:r>
              <a:rPr lang="en-GB" noProof="0" dirty="0" smtClean="0"/>
              <a:t>Click to add Contents heading</a:t>
            </a:r>
            <a:endParaRPr lang="en-GB" noProof="0" dirty="0"/>
          </a:p>
        </p:txBody>
      </p:sp>
      <p:sp>
        <p:nvSpPr>
          <p:cNvPr id="12" name="Slide Number Placeholder 6"/>
          <p:cNvSpPr>
            <a:spLocks noGrp="1"/>
          </p:cNvSpPr>
          <p:nvPr>
            <p:ph type="sldNum" sz="quarter" idx="15"/>
          </p:nvPr>
        </p:nvSpPr>
        <p:spPr>
          <a:xfrm>
            <a:off x="8044950" y="6441900"/>
            <a:ext cx="795192"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13" name="TextBox 12"/>
          <p:cNvSpPr txBox="1"/>
          <p:nvPr userDrawn="1"/>
        </p:nvSpPr>
        <p:spPr>
          <a:xfrm>
            <a:off x="347694" y="6483807"/>
            <a:ext cx="1584000" cy="215444"/>
          </a:xfrm>
          <a:prstGeom prst="rect">
            <a:avLst/>
          </a:prstGeom>
          <a:noFill/>
        </p:spPr>
        <p:txBody>
          <a:bodyPr wrap="square" rtlCol="0">
            <a:spAutoFit/>
          </a:bodyPr>
          <a:lstStyle/>
          <a:p>
            <a:r>
              <a:rPr lang="en-US" sz="800" b="1" dirty="0" smtClean="0">
                <a:solidFill>
                  <a:schemeClr val="bg1"/>
                </a:solidFill>
              </a:rPr>
              <a:t>Eversheds Sutherland</a:t>
            </a:r>
            <a:endParaRPr lang="en-US" sz="800" b="0" dirty="0">
              <a:solidFill>
                <a:schemeClr val="bg1"/>
              </a:solidFill>
            </a:endParaRPr>
          </a:p>
        </p:txBody>
      </p:sp>
      <p:sp>
        <p:nvSpPr>
          <p:cNvPr id="8" name="TextBox 7"/>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chemeClr val="bg1"/>
              </a:solidFill>
              <a:latin typeface="Verdana"/>
            </a:endParaRPr>
          </a:p>
        </p:txBody>
      </p:sp>
    </p:spTree>
    <p:custDataLst>
      <p:tags r:id="rId1"/>
    </p:custDataLst>
    <p:extLst>
      <p:ext uri="{BB962C8B-B14F-4D97-AF65-F5344CB8AC3E}">
        <p14:creationId xmlns:p14="http://schemas.microsoft.com/office/powerpoint/2010/main" val="290846012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77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smtClean="0"/>
              <a:t>Click to edit Master title style</a:t>
            </a:r>
            <a:endParaRPr lang="en-US" noProof="0" dirty="0"/>
          </a:p>
        </p:txBody>
      </p:sp>
      <p:sp>
        <p:nvSpPr>
          <p:cNvPr id="16" name="Text Placeholder 10"/>
          <p:cNvSpPr>
            <a:spLocks noGrp="1"/>
          </p:cNvSpPr>
          <p:nvPr>
            <p:ph type="body" sz="quarter" idx="21"/>
          </p:nvPr>
        </p:nvSpPr>
        <p:spPr bwMode="gray">
          <a:xfrm>
            <a:off x="3957564" y="2906130"/>
            <a:ext cx="11916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noProof="0" smtClean="0"/>
              <a:t>Click to edit Master text styles</a:t>
            </a:r>
          </a:p>
        </p:txBody>
      </p:sp>
      <p:sp>
        <p:nvSpPr>
          <p:cNvPr id="17" name="Text Placeholder 20"/>
          <p:cNvSpPr>
            <a:spLocks noGrp="1"/>
          </p:cNvSpPr>
          <p:nvPr>
            <p:ph type="body" sz="quarter" idx="26"/>
          </p:nvPr>
        </p:nvSpPr>
        <p:spPr bwMode="gray">
          <a:xfrm>
            <a:off x="75251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smtClean="0"/>
              <a:t>Click to edit Master text styles</a:t>
            </a:r>
          </a:p>
        </p:txBody>
      </p:sp>
      <p:sp>
        <p:nvSpPr>
          <p:cNvPr id="24" name="AutoShape 20"/>
          <p:cNvSpPr>
            <a:spLocks noChangeArrowheads="1"/>
          </p:cNvSpPr>
          <p:nvPr userDrawn="1"/>
        </p:nvSpPr>
        <p:spPr bwMode="gray">
          <a:xfrm rot="2700000" flipH="1" flipV="1">
            <a:off x="4963484" y="400937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US" sz="1400" dirty="0">
              <a:solidFill>
                <a:srgbClr val="483698"/>
              </a:solidFill>
            </a:endParaRPr>
          </a:p>
        </p:txBody>
      </p:sp>
      <p:sp>
        <p:nvSpPr>
          <p:cNvPr id="25" name="AutoShape 20"/>
          <p:cNvSpPr>
            <a:spLocks noChangeArrowheads="1"/>
          </p:cNvSpPr>
          <p:nvPr userDrawn="1"/>
        </p:nvSpPr>
        <p:spPr bwMode="gray">
          <a:xfrm rot="18900000" flipV="1">
            <a:off x="3749594" y="401466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dirty="0">
              <a:solidFill>
                <a:srgbClr val="483698"/>
              </a:solidFill>
            </a:endParaRPr>
          </a:p>
        </p:txBody>
      </p:sp>
      <p:sp>
        <p:nvSpPr>
          <p:cNvPr id="26" name="Text Placeholder 20"/>
          <p:cNvSpPr>
            <a:spLocks noGrp="1"/>
          </p:cNvSpPr>
          <p:nvPr>
            <p:ph type="body" sz="quarter" idx="48"/>
          </p:nvPr>
        </p:nvSpPr>
        <p:spPr bwMode="gray">
          <a:xfrm>
            <a:off x="752510" y="39708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smtClean="0"/>
              <a:t>Click to edit Master text styles</a:t>
            </a:r>
          </a:p>
        </p:txBody>
      </p:sp>
      <p:sp>
        <p:nvSpPr>
          <p:cNvPr id="27" name="Text Placeholder 20"/>
          <p:cNvSpPr>
            <a:spLocks noGrp="1"/>
          </p:cNvSpPr>
          <p:nvPr>
            <p:ph type="body" sz="quarter" idx="50"/>
          </p:nvPr>
        </p:nvSpPr>
        <p:spPr bwMode="gray">
          <a:xfrm>
            <a:off x="550800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smtClean="0"/>
              <a:t>Click to edit Master text styles</a:t>
            </a:r>
          </a:p>
        </p:txBody>
      </p:sp>
      <p:sp>
        <p:nvSpPr>
          <p:cNvPr id="28" name="Text Placeholder 20"/>
          <p:cNvSpPr>
            <a:spLocks noGrp="1"/>
          </p:cNvSpPr>
          <p:nvPr>
            <p:ph type="body" sz="quarter" idx="52"/>
          </p:nvPr>
        </p:nvSpPr>
        <p:spPr bwMode="gray">
          <a:xfrm>
            <a:off x="5508000" y="397080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smtClean="0"/>
              <a:t>Click to edit Master text styles</a:t>
            </a:r>
          </a:p>
        </p:txBody>
      </p:sp>
      <p:sp>
        <p:nvSpPr>
          <p:cNvPr id="29" name="AutoShape 20"/>
          <p:cNvSpPr>
            <a:spLocks noChangeArrowheads="1"/>
          </p:cNvSpPr>
          <p:nvPr userDrawn="1"/>
        </p:nvSpPr>
        <p:spPr bwMode="gray">
          <a:xfrm rot="2700000">
            <a:off x="3762968" y="266799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dirty="0">
              <a:solidFill>
                <a:srgbClr val="483698"/>
              </a:solidFill>
            </a:endParaRPr>
          </a:p>
        </p:txBody>
      </p:sp>
      <p:sp>
        <p:nvSpPr>
          <p:cNvPr id="30" name="AutoShape 20"/>
          <p:cNvSpPr>
            <a:spLocks noChangeArrowheads="1"/>
          </p:cNvSpPr>
          <p:nvPr userDrawn="1"/>
        </p:nvSpPr>
        <p:spPr bwMode="gray">
          <a:xfrm rot="18900000" flipH="1">
            <a:off x="4964093" y="267354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400" dirty="0">
              <a:solidFill>
                <a:srgbClr val="483698"/>
              </a:solidFill>
            </a:endParaRPr>
          </a:p>
        </p:txBody>
      </p:sp>
      <p:sp>
        <p:nvSpPr>
          <p:cNvPr id="31" name="Text Placeholder 3"/>
          <p:cNvSpPr>
            <a:spLocks noGrp="1"/>
          </p:cNvSpPr>
          <p:nvPr>
            <p:ph type="body" sz="quarter" idx="53"/>
          </p:nvPr>
        </p:nvSpPr>
        <p:spPr>
          <a:xfrm>
            <a:off x="752510"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2" name="Text Placeholder 3"/>
          <p:cNvSpPr>
            <a:spLocks noGrp="1"/>
          </p:cNvSpPr>
          <p:nvPr>
            <p:ph type="body" sz="quarter" idx="54"/>
          </p:nvPr>
        </p:nvSpPr>
        <p:spPr>
          <a:xfrm>
            <a:off x="752510"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3" name="Text Placeholder 3"/>
          <p:cNvSpPr>
            <a:spLocks noGrp="1"/>
          </p:cNvSpPr>
          <p:nvPr>
            <p:ph type="body" sz="quarter" idx="55"/>
          </p:nvPr>
        </p:nvSpPr>
        <p:spPr>
          <a:xfrm>
            <a:off x="5506571"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4" name="Text Placeholder 3"/>
          <p:cNvSpPr>
            <a:spLocks noGrp="1"/>
          </p:cNvSpPr>
          <p:nvPr>
            <p:ph type="body" sz="quarter" idx="56"/>
          </p:nvPr>
        </p:nvSpPr>
        <p:spPr>
          <a:xfrm>
            <a:off x="5506571"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559462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smtClean="0"/>
              <a:t>Click to edit Master title style</a:t>
            </a:r>
            <a:endParaRPr lang="en-US" noProof="0" dirty="0"/>
          </a:p>
        </p:txBody>
      </p:sp>
      <p:sp>
        <p:nvSpPr>
          <p:cNvPr id="19" name="Text Placeholder 8"/>
          <p:cNvSpPr>
            <a:spLocks noGrp="1"/>
          </p:cNvSpPr>
          <p:nvPr>
            <p:ph type="body" sz="quarter" idx="19"/>
          </p:nvPr>
        </p:nvSpPr>
        <p:spPr>
          <a:xfrm>
            <a:off x="7524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16" name="Text Placeholder 8"/>
          <p:cNvSpPr>
            <a:spLocks noGrp="1"/>
          </p:cNvSpPr>
          <p:nvPr>
            <p:ph type="body" sz="quarter" idx="21"/>
          </p:nvPr>
        </p:nvSpPr>
        <p:spPr>
          <a:xfrm>
            <a:off x="46656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Tree>
    <p:extLst>
      <p:ext uri="{BB962C8B-B14F-4D97-AF65-F5344CB8AC3E}">
        <p14:creationId xmlns:p14="http://schemas.microsoft.com/office/powerpoint/2010/main" val="108279657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smtClean="0"/>
              <a:t>Click to edit Master title style</a:t>
            </a:r>
            <a:endParaRPr lang="en-US" noProof="0" dirty="0"/>
          </a:p>
        </p:txBody>
      </p:sp>
      <p:sp>
        <p:nvSpPr>
          <p:cNvPr id="19" name="Text Placeholder 8"/>
          <p:cNvSpPr>
            <a:spLocks noGrp="1"/>
          </p:cNvSpPr>
          <p:nvPr>
            <p:ph type="body" sz="quarter" idx="19"/>
          </p:nvPr>
        </p:nvSpPr>
        <p:spPr>
          <a:xfrm>
            <a:off x="7524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16" name="Text Placeholder 8"/>
          <p:cNvSpPr>
            <a:spLocks noGrp="1"/>
          </p:cNvSpPr>
          <p:nvPr>
            <p:ph type="body" sz="quarter" idx="21"/>
          </p:nvPr>
        </p:nvSpPr>
        <p:spPr>
          <a:xfrm>
            <a:off x="46656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7" name="Text Placeholder 8"/>
          <p:cNvSpPr>
            <a:spLocks noGrp="1"/>
          </p:cNvSpPr>
          <p:nvPr>
            <p:ph type="body" sz="quarter" idx="23"/>
          </p:nvPr>
        </p:nvSpPr>
        <p:spPr>
          <a:xfrm>
            <a:off x="7524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24"/>
          </p:nvPr>
        </p:nvSpPr>
        <p:spPr>
          <a:xfrm>
            <a:off x="7524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9" name="Text Placeholder 8"/>
          <p:cNvSpPr>
            <a:spLocks noGrp="1"/>
          </p:cNvSpPr>
          <p:nvPr>
            <p:ph type="body" sz="quarter" idx="25"/>
          </p:nvPr>
        </p:nvSpPr>
        <p:spPr>
          <a:xfrm>
            <a:off x="46656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26"/>
          </p:nvPr>
        </p:nvSpPr>
        <p:spPr>
          <a:xfrm>
            <a:off x="46656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Tree>
    <p:extLst>
      <p:ext uri="{BB962C8B-B14F-4D97-AF65-F5344CB8AC3E}">
        <p14:creationId xmlns:p14="http://schemas.microsoft.com/office/powerpoint/2010/main" val="222548870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smtClean="0"/>
              <a:t>Section divider one title style</a:t>
            </a:r>
            <a:endParaRPr lang="en-US" noProof="0"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 name="Text Placeholder 3"/>
          <p:cNvSpPr>
            <a:spLocks noGrp="1"/>
          </p:cNvSpPr>
          <p:nvPr>
            <p:ph type="body" sz="quarter" idx="11" hasCustomPrompt="1"/>
          </p:nvPr>
        </p:nvSpPr>
        <p:spPr>
          <a:xfrm>
            <a:off x="2064100" y="5036400"/>
            <a:ext cx="6172700"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smtClean="0"/>
              <a:t>Subtitle here</a:t>
            </a:r>
          </a:p>
        </p:txBody>
      </p:sp>
    </p:spTree>
    <p:extLst>
      <p:ext uri="{BB962C8B-B14F-4D97-AF65-F5344CB8AC3E}">
        <p14:creationId xmlns:p14="http://schemas.microsoft.com/office/powerpoint/2010/main" val="129398714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smtClean="0"/>
              <a:t>Section divider two title style</a:t>
            </a:r>
            <a:endParaRPr lang="en-US" noProof="0"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dirty="0">
              <a:solidFill>
                <a:srgbClr val="000000"/>
              </a:solidFill>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 name="Text Placeholder 3"/>
          <p:cNvSpPr>
            <a:spLocks noGrp="1"/>
          </p:cNvSpPr>
          <p:nvPr>
            <p:ph type="body" sz="quarter" idx="11" hasCustomPrompt="1"/>
          </p:nvPr>
        </p:nvSpPr>
        <p:spPr>
          <a:xfrm>
            <a:off x="2064100" y="5036400"/>
            <a:ext cx="6172700"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smtClean="0"/>
              <a:t>Subtitle here</a:t>
            </a:r>
          </a:p>
        </p:txBody>
      </p:sp>
    </p:spTree>
    <p:extLst>
      <p:ext uri="{BB962C8B-B14F-4D97-AF65-F5344CB8AC3E}">
        <p14:creationId xmlns:p14="http://schemas.microsoft.com/office/powerpoint/2010/main" val="242677725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Font Guida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graphicFrame>
        <p:nvGraphicFramePr>
          <p:cNvPr id="6" name="Table 5"/>
          <p:cNvGraphicFramePr>
            <a:graphicFrameLocks noGrp="1"/>
          </p:cNvGraphicFramePr>
          <p:nvPr userDrawn="1">
            <p:extLst/>
          </p:nvPr>
        </p:nvGraphicFramePr>
        <p:xfrm>
          <a:off x="1318260" y="1427480"/>
          <a:ext cx="6553200" cy="3200400"/>
        </p:xfrm>
        <a:graphic>
          <a:graphicData uri="http://schemas.openxmlformats.org/drawingml/2006/table">
            <a:tbl>
              <a:tblPr firstRow="1" bandRow="1">
                <a:tableStyleId>{5940675A-B579-460E-94D1-54222C63F5DA}</a:tableStyleId>
              </a:tblPr>
              <a:tblGrid>
                <a:gridCol w="2396014"/>
                <a:gridCol w="4157186"/>
              </a:tblGrid>
              <a:tr h="293623">
                <a:tc>
                  <a:txBody>
                    <a:bodyPr/>
                    <a:lstStyle/>
                    <a:p>
                      <a:r>
                        <a:rPr lang="en-US" sz="2400" dirty="0" smtClean="0">
                          <a:solidFill>
                            <a:srgbClr val="00338D"/>
                          </a:solidFill>
                        </a:rPr>
                        <a:t>Arial </a:t>
                      </a:r>
                      <a:endParaRPr lang="en-US" sz="2400" dirty="0">
                        <a:solidFill>
                          <a:srgbClr val="00338D"/>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US" sz="1200" b="0" dirty="0" smtClean="0"/>
                        <a:t>Use for everything except titles and slide headers (including charts, graphics, text)</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33889">
                <a:tc>
                  <a:txBody>
                    <a:bodyPr/>
                    <a:lstStyle/>
                    <a:p>
                      <a:r>
                        <a:rPr lang="en-US" sz="2400" b="0" kern="1200" dirty="0" smtClean="0">
                          <a:solidFill>
                            <a:srgbClr val="00338D"/>
                          </a:solidFill>
                          <a:latin typeface="+mj-lt"/>
                          <a:ea typeface="+mn-ea"/>
                          <a:cs typeface="+mn-cs"/>
                        </a:rPr>
                        <a:t>KPMG Extra Light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Use for title slide and main headers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51932">
                <a:tc>
                  <a:txBody>
                    <a:bodyPr/>
                    <a:lstStyle/>
                    <a:p>
                      <a:r>
                        <a:rPr lang="en-US" sz="2400" b="0" i="1" dirty="0" smtClean="0">
                          <a:solidFill>
                            <a:srgbClr val="00338D"/>
                          </a:solidFill>
                          <a:latin typeface="KPMG Extralight"/>
                        </a:rPr>
                        <a:t>KPMG Extra Light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smtClean="0"/>
                        <a:t>Use for emphasis in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33889">
                <a:tc>
                  <a:txBody>
                    <a:bodyPr/>
                    <a:lstStyle/>
                    <a:p>
                      <a:r>
                        <a:rPr lang="en-US" sz="2400" b="0" dirty="0" smtClean="0">
                          <a:solidFill>
                            <a:srgbClr val="00338D"/>
                          </a:solidFill>
                          <a:latin typeface="KPMG Light" panose="020B0403030202040204" pitchFamily="34" charset="0"/>
                        </a:rPr>
                        <a:t>KPMG Light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smtClean="0"/>
                        <a:t>When presenting in a large room, this may be used for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33889">
                <a:tc>
                  <a:txBody>
                    <a:bodyPr/>
                    <a:lstStyle/>
                    <a:p>
                      <a:r>
                        <a:rPr lang="en-US" sz="2400" b="0" i="1" dirty="0" smtClean="0">
                          <a:solidFill>
                            <a:srgbClr val="00338D"/>
                          </a:solidFill>
                          <a:latin typeface="KPMG Light" panose="020B0403030202040204" pitchFamily="34" charset="0"/>
                        </a:rPr>
                        <a:t>KPMG Light</a:t>
                      </a:r>
                      <a:r>
                        <a:rPr lang="en-US" sz="2400" b="0" i="1" baseline="0" dirty="0" smtClean="0">
                          <a:solidFill>
                            <a:srgbClr val="00338D"/>
                          </a:solidFill>
                          <a:latin typeface="KPMG Light" panose="020B0403030202040204" pitchFamily="34" charset="0"/>
                        </a:rPr>
                        <a: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smtClean="0"/>
                        <a:t>When presenting in a large room, this may be used for emphasis in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51932">
                <a:tc>
                  <a:txBody>
                    <a:bodyPr/>
                    <a:lstStyle/>
                    <a:p>
                      <a:r>
                        <a:rPr lang="en-US" sz="2400" b="0" dirty="0" smtClean="0">
                          <a:solidFill>
                            <a:srgbClr val="00338D"/>
                          </a:solidFill>
                          <a:latin typeface="KPMG Thin" panose="020B0203030202040204" pitchFamily="34" charset="0"/>
                        </a:rPr>
                        <a:t>KPMG Thin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Do not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33889">
                <a:tc>
                  <a:txBody>
                    <a:bodyPr/>
                    <a:lstStyle/>
                    <a:p>
                      <a:r>
                        <a:rPr lang="en-US" sz="2400" b="0" i="1" dirty="0" smtClean="0">
                          <a:solidFill>
                            <a:srgbClr val="00338D"/>
                          </a:solidFill>
                          <a:latin typeface="KPMG Thin" panose="020B0203030202040204" pitchFamily="34" charset="0"/>
                        </a:rPr>
                        <a:t>KPMG Thin</a:t>
                      </a:r>
                      <a:r>
                        <a:rPr lang="en-US" sz="2400" b="0" i="1" baseline="0" dirty="0" smtClean="0">
                          <a:solidFill>
                            <a:srgbClr val="00338D"/>
                          </a:solidFill>
                          <a:latin typeface="KPMG Thin" panose="020B0203030202040204" pitchFamily="34" charset="0"/>
                        </a:rPr>
                        <a: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Do not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778673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solidFill>
                <a:srgbClr val="000000"/>
              </a:solidFill>
              <a:sym typeface="Arial" panose="020B0604020202020204" pitchFamily="34" charset="0"/>
            </a:endParaRPr>
          </a:p>
        </p:txBody>
      </p:sp>
      <p:sp>
        <p:nvSpPr>
          <p:cNvPr id="11"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Text Placeholder 2"/>
          <p:cNvSpPr>
            <a:spLocks noGrp="1"/>
          </p:cNvSpPr>
          <p:nvPr>
            <p:ph type="body" sz="quarter" idx="11"/>
          </p:nvPr>
        </p:nvSpPr>
        <p:spPr>
          <a:xfrm>
            <a:off x="1584000" y="4587244"/>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smtClean="0"/>
              <a:t>Click to edit Master text styles</a:t>
            </a:r>
          </a:p>
          <a:p>
            <a:pPr lvl="1"/>
            <a:r>
              <a:rPr lang="en-US" noProof="0" smtClean="0"/>
              <a:t>Second level</a:t>
            </a:r>
          </a:p>
        </p:txBody>
      </p:sp>
      <p:sp>
        <p:nvSpPr>
          <p:cNvPr id="13" name="Text Placeholder 2"/>
          <p:cNvSpPr>
            <a:spLocks noGrp="1"/>
          </p:cNvSpPr>
          <p:nvPr>
            <p:ph type="body" sz="quarter" idx="12"/>
          </p:nvPr>
        </p:nvSpPr>
        <p:spPr>
          <a:xfrm>
            <a:off x="1584000" y="5634830"/>
            <a:ext cx="6815463"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smtClean="0"/>
              <a:t>Click to edit Master text styles</a:t>
            </a:r>
          </a:p>
        </p:txBody>
      </p:sp>
      <p:sp>
        <p:nvSpPr>
          <p:cNvPr id="14" name="Text Placeholder 2"/>
          <p:cNvSpPr>
            <a:spLocks noGrp="1"/>
          </p:cNvSpPr>
          <p:nvPr>
            <p:ph type="body" sz="quarter" idx="13"/>
          </p:nvPr>
        </p:nvSpPr>
        <p:spPr>
          <a:xfrm>
            <a:off x="1584000" y="3539658"/>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smtClean="0"/>
              <a:t>Click to edit Master text styles</a:t>
            </a:r>
          </a:p>
          <a:p>
            <a:pPr lvl="1"/>
            <a:r>
              <a:rPr lang="en-US" noProof="0" smtClean="0"/>
              <a:t>Second level</a:t>
            </a:r>
          </a:p>
        </p:txBody>
      </p:sp>
      <p:sp>
        <p:nvSpPr>
          <p:cNvPr id="15" name="Text Placeholder 2"/>
          <p:cNvSpPr>
            <a:spLocks noGrp="1"/>
          </p:cNvSpPr>
          <p:nvPr>
            <p:ph type="body" sz="quarter" idx="14"/>
          </p:nvPr>
        </p:nvSpPr>
        <p:spPr>
          <a:xfrm>
            <a:off x="1584000" y="31879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smtClean="0"/>
              <a:t>Click to edit Master text styles</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000" y="2682350"/>
            <a:ext cx="2523749" cy="384049"/>
          </a:xfrm>
          <a:prstGeom prst="rect">
            <a:avLst/>
          </a:prstGeom>
        </p:spPr>
      </p:pic>
    </p:spTree>
    <p:extLst>
      <p:ext uri="{BB962C8B-B14F-4D97-AF65-F5344CB8AC3E}">
        <p14:creationId xmlns:p14="http://schemas.microsoft.com/office/powerpoint/2010/main" val="58555761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374063"/>
            <a:ext cx="8464550" cy="477237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8420100" y="6509273"/>
            <a:ext cx="609600" cy="244475"/>
          </a:xfrm>
          <a:prstGeom prst="rect">
            <a:avLst/>
          </a:prstGeom>
          <a:ln/>
        </p:spPr>
        <p:txBody>
          <a:bodyPr/>
          <a:lstStyle>
            <a:lvl1pPr>
              <a:defRPr/>
            </a:lvl1pPr>
          </a:lstStyle>
          <a:p>
            <a:pPr>
              <a:defRPr/>
            </a:pPr>
            <a:fld id="{DBE74015-DB78-4567-B848-1A1C1CE11680}" type="slidenum">
              <a:rPr lang="en-US" smtClean="0">
                <a:solidFill>
                  <a:srgbClr val="000000"/>
                </a:solidFill>
              </a:rPr>
              <a:pPr>
                <a:defRPr/>
              </a:pPr>
              <a:t>‹#›</a:t>
            </a:fld>
            <a:endParaRPr lang="en-US" dirty="0">
              <a:solidFill>
                <a:srgbClr val="000000"/>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3168285"/>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374063"/>
            <a:ext cx="8464550" cy="477237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Rectangle 13"/>
          <p:cNvSpPr>
            <a:spLocks noGrp="1" noChangeArrowheads="1"/>
          </p:cNvSpPr>
          <p:nvPr>
            <p:ph type="sldNum" sz="quarter" idx="4"/>
          </p:nvPr>
        </p:nvSpPr>
        <p:spPr bwMode="auto">
          <a:xfrm>
            <a:off x="8420100" y="6499225"/>
            <a:ext cx="609600" cy="244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1" smtClean="0">
                <a:solidFill>
                  <a:srgbClr val="002D7E"/>
                </a:solidFill>
                <a:latin typeface="Times New Roman" panose="02020603050405020304" pitchFamily="18" charset="0"/>
                <a:cs typeface="Times New Roman" panose="02020603050405020304" pitchFamily="18" charset="0"/>
              </a:defRPr>
            </a:lvl1pPr>
          </a:lstStyle>
          <a:p>
            <a:pPr>
              <a:defRPr/>
            </a:pPr>
            <a:fld id="{FDC6BE21-A984-4869-9697-D9240453D28F}" type="slidenum">
              <a:rPr lang="en-US"/>
              <a:pPr>
                <a:defRPr/>
              </a:pPr>
              <a:t>‹#›</a:t>
            </a:fld>
            <a:endParaRPr lang="en-US" dirty="0"/>
          </a:p>
        </p:txBody>
      </p:sp>
    </p:spTree>
    <p:custDataLst>
      <p:tags r:id="rId1"/>
    </p:custDataLst>
    <p:extLst>
      <p:ext uri="{BB962C8B-B14F-4D97-AF65-F5344CB8AC3E}">
        <p14:creationId xmlns:p14="http://schemas.microsoft.com/office/powerpoint/2010/main" val="1696232601"/>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idx="1" hasCustomPrompt="1"/>
          </p:nvPr>
        </p:nvSpPr>
        <p:spPr>
          <a:xfrm>
            <a:off x="374650" y="1353788"/>
            <a:ext cx="8464550" cy="4772376"/>
          </a:xfrm>
        </p:spPr>
        <p:txBody>
          <a:bodyPr/>
          <a:lstStyle>
            <a:lvl1pPr marL="0" indent="0">
              <a:spcBef>
                <a:spcPts val="800"/>
              </a:spcBef>
              <a:buNone/>
              <a:defRPr/>
            </a:lvl1pPr>
          </a:lstStyle>
          <a:p>
            <a:pPr lvl="0"/>
            <a:r>
              <a:rPr lang="en-US" dirty="0" smtClean="0"/>
              <a:t>Content</a:t>
            </a:r>
            <a:endParaRPr lang="en-US" dirty="0"/>
          </a:p>
        </p:txBody>
      </p:sp>
      <p:sp>
        <p:nvSpPr>
          <p:cNvPr id="5" name="Rectangle 13"/>
          <p:cNvSpPr>
            <a:spLocks noGrp="1" noChangeArrowheads="1"/>
          </p:cNvSpPr>
          <p:nvPr>
            <p:ph type="sldNum" sz="quarter" idx="4"/>
          </p:nvPr>
        </p:nvSpPr>
        <p:spPr bwMode="auto">
          <a:xfrm>
            <a:off x="8420100" y="6499225"/>
            <a:ext cx="609600" cy="244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1" smtClean="0">
                <a:solidFill>
                  <a:srgbClr val="002D7E"/>
                </a:solidFill>
                <a:latin typeface="Times New Roman" panose="02020603050405020304" pitchFamily="18" charset="0"/>
                <a:cs typeface="Times New Roman" panose="02020603050405020304" pitchFamily="18" charset="0"/>
              </a:defRPr>
            </a:lvl1pPr>
          </a:lstStyle>
          <a:p>
            <a:pPr>
              <a:defRPr/>
            </a:pPr>
            <a:fld id="{FDC6BE21-A984-4869-9697-D9240453D28F}" type="slidenum">
              <a:rPr lang="en-US"/>
              <a:pPr>
                <a:defRPr/>
              </a:pPr>
              <a:t>‹#›</a:t>
            </a:fld>
            <a:endParaRPr lang="en-US" dirty="0"/>
          </a:p>
        </p:txBody>
      </p:sp>
    </p:spTree>
    <p:custDataLst>
      <p:tags r:id="rId1"/>
    </p:custDataLst>
    <p:extLst>
      <p:ext uri="{BB962C8B-B14F-4D97-AF65-F5344CB8AC3E}">
        <p14:creationId xmlns:p14="http://schemas.microsoft.com/office/powerpoint/2010/main" val="303925148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text slide">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429768" y="2097088"/>
            <a:ext cx="8280400" cy="417512"/>
          </a:xfrm>
        </p:spPr>
        <p:txBody>
          <a:bodyPr/>
          <a:lstStyle>
            <a:lvl1pPr marL="0" indent="0">
              <a:buNone/>
              <a:defRPr/>
            </a:lvl1pPr>
          </a:lstStyle>
          <a:p>
            <a:pPr lvl="0"/>
            <a:r>
              <a:rPr lang="en-GB" noProof="0" dirty="0" smtClean="0"/>
              <a:t>Click to add Intro item here</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en-GB" noProof="0" dirty="0" smtClean="0"/>
              <a:t>Click to add Heading</a:t>
            </a:r>
            <a:endParaRPr lang="en-GB" noProof="0" dirty="0"/>
          </a:p>
        </p:txBody>
      </p:sp>
      <p:sp>
        <p:nvSpPr>
          <p:cNvPr id="10" name="Content Placeholder 9"/>
          <p:cNvSpPr>
            <a:spLocks noGrp="1"/>
          </p:cNvSpPr>
          <p:nvPr>
            <p:ph sz="quarter" idx="14"/>
          </p:nvPr>
        </p:nvSpPr>
        <p:spPr>
          <a:xfrm>
            <a:off x="429768" y="2514600"/>
            <a:ext cx="8280400" cy="360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Slide Number Placeholder 6"/>
          <p:cNvSpPr>
            <a:spLocks noGrp="1"/>
          </p:cNvSpPr>
          <p:nvPr>
            <p:ph type="sldNum" sz="quarter" idx="16"/>
          </p:nvPr>
        </p:nvSpPr>
        <p:spPr>
          <a:xfrm>
            <a:off x="8044950" y="6441900"/>
            <a:ext cx="795192"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592" y="6483807"/>
            <a:ext cx="2112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8" name="TextBox 7"/>
          <p:cNvSpPr txBox="1"/>
          <p:nvPr userDrawn="1"/>
        </p:nvSpPr>
        <p:spPr>
          <a:xfrm>
            <a:off x="3635895" y="6511856"/>
            <a:ext cx="2113851" cy="184666"/>
          </a:xfrm>
          <a:prstGeom prst="rect">
            <a:avLst/>
          </a:prstGeom>
          <a:noFill/>
        </p:spPr>
        <p:txBody>
          <a:bodyPr vert="horz" wrap="square" rtlCol="0">
            <a:spAutoFit/>
          </a:bodyPr>
          <a:lstStyle/>
          <a:p>
            <a:endParaRPr lang="en-US" sz="600" b="0" i="1" dirty="0">
              <a:solidFill>
                <a:srgbClr val="000000"/>
              </a:solidFill>
              <a:latin typeface="Verdana"/>
            </a:endParaRPr>
          </a:p>
        </p:txBody>
      </p:sp>
    </p:spTree>
    <p:custDataLst>
      <p:tags r:id="rId1"/>
    </p:custDataLst>
    <p:extLst>
      <p:ext uri="{BB962C8B-B14F-4D97-AF65-F5344CB8AC3E}">
        <p14:creationId xmlns:p14="http://schemas.microsoft.com/office/powerpoint/2010/main" val="350242919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8420100" y="6509273"/>
            <a:ext cx="609600" cy="244475"/>
          </a:xfrm>
          <a:prstGeom prst="rect">
            <a:avLst/>
          </a:prstGeom>
          <a:ln/>
        </p:spPr>
        <p:txBody>
          <a:bodyPr/>
          <a:lstStyle>
            <a:lvl1pPr>
              <a:defRPr/>
            </a:lvl1pPr>
          </a:lstStyle>
          <a:p>
            <a:pPr>
              <a:defRPr/>
            </a:pPr>
            <a:fld id="{DBE74015-DB78-4567-B848-1A1C1CE11680}"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226494060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8420100" y="6509273"/>
            <a:ext cx="609600" cy="244475"/>
          </a:xfrm>
          <a:prstGeom prst="rect">
            <a:avLst/>
          </a:prstGeom>
          <a:ln/>
        </p:spPr>
        <p:txBody>
          <a:bodyPr/>
          <a:lstStyle>
            <a:lvl1pPr>
              <a:defRPr/>
            </a:lvl1pPr>
          </a:lstStyle>
          <a:p>
            <a:pPr>
              <a:defRPr/>
            </a:pPr>
            <a:fld id="{DBE74015-DB78-4567-B848-1A1C1CE11680}"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57049295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9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8420100" y="6509273"/>
            <a:ext cx="609600" cy="244475"/>
          </a:xfrm>
          <a:prstGeom prst="rect">
            <a:avLst/>
          </a:prstGeom>
          <a:ln/>
        </p:spPr>
        <p:txBody>
          <a:bodyPr/>
          <a:lstStyle>
            <a:lvl1pPr>
              <a:defRPr/>
            </a:lvl1pPr>
          </a:lstStyle>
          <a:p>
            <a:pPr>
              <a:defRPr/>
            </a:pPr>
            <a:fld id="{DBE74015-DB78-4567-B848-1A1C1CE11680}"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146685876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5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8420100" y="6509273"/>
            <a:ext cx="609600" cy="244475"/>
          </a:xfrm>
          <a:prstGeom prst="rect">
            <a:avLst/>
          </a:prstGeom>
          <a:ln/>
        </p:spPr>
        <p:txBody>
          <a:bodyPr/>
          <a:lstStyle>
            <a:lvl1pPr>
              <a:defRPr/>
            </a:lvl1pPr>
          </a:lstStyle>
          <a:p>
            <a:pPr>
              <a:defRPr/>
            </a:pPr>
            <a:fld id="{DBE74015-DB78-4567-B848-1A1C1CE11680}"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35242411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6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8420100" y="6509273"/>
            <a:ext cx="609600" cy="244475"/>
          </a:xfrm>
          <a:prstGeom prst="rect">
            <a:avLst/>
          </a:prstGeom>
          <a:ln/>
        </p:spPr>
        <p:txBody>
          <a:bodyPr/>
          <a:lstStyle>
            <a:lvl1pPr>
              <a:defRPr/>
            </a:lvl1pPr>
          </a:lstStyle>
          <a:p>
            <a:pPr>
              <a:defRPr/>
            </a:pPr>
            <a:fld id="{DBE74015-DB78-4567-B848-1A1C1CE11680}"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277969520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8420100" y="6509273"/>
            <a:ext cx="609600" cy="244475"/>
          </a:xfrm>
          <a:prstGeom prst="rect">
            <a:avLst/>
          </a:prstGeom>
          <a:ln/>
        </p:spPr>
        <p:txBody>
          <a:bodyPr/>
          <a:lstStyle>
            <a:lvl1pPr>
              <a:defRPr/>
            </a:lvl1pPr>
          </a:lstStyle>
          <a:p>
            <a:pPr>
              <a:defRPr/>
            </a:pPr>
            <a:fld id="{DBE74015-DB78-4567-B848-1A1C1CE11680}"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354090517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8420100" y="6509273"/>
            <a:ext cx="609600" cy="244475"/>
          </a:xfrm>
          <a:prstGeom prst="rect">
            <a:avLst/>
          </a:prstGeom>
          <a:ln/>
        </p:spPr>
        <p:txBody>
          <a:bodyPr/>
          <a:lstStyle>
            <a:lvl1pPr>
              <a:defRPr/>
            </a:lvl1pPr>
          </a:lstStyle>
          <a:p>
            <a:pPr>
              <a:defRPr/>
            </a:pPr>
            <a:fld id="{DBE74015-DB78-4567-B848-1A1C1CE11680}"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241971982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
        <p:nvSpPr>
          <p:cNvPr id="5" name="Rectangle 13"/>
          <p:cNvSpPr>
            <a:spLocks noGrp="1" noChangeArrowheads="1"/>
          </p:cNvSpPr>
          <p:nvPr>
            <p:ph type="sldNum" sz="quarter" idx="4"/>
          </p:nvPr>
        </p:nvSpPr>
        <p:spPr bwMode="auto">
          <a:xfrm>
            <a:off x="8420100" y="6499225"/>
            <a:ext cx="609600" cy="244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1" smtClean="0">
                <a:solidFill>
                  <a:srgbClr val="002D7E"/>
                </a:solidFill>
                <a:latin typeface="Times New Roman" panose="02020603050405020304" pitchFamily="18" charset="0"/>
                <a:cs typeface="Times New Roman" panose="02020603050405020304" pitchFamily="18" charset="0"/>
              </a:defRPr>
            </a:lvl1pPr>
          </a:lstStyle>
          <a:p>
            <a:pPr>
              <a:defRPr/>
            </a:pPr>
            <a:fld id="{FDC6BE21-A984-4869-9697-D9240453D28F}" type="slidenum">
              <a:rPr lang="en-US"/>
              <a:pPr>
                <a:defRPr/>
              </a:pPr>
              <a:t>‹#›</a:t>
            </a:fld>
            <a:endParaRPr lang="en-US" dirty="0"/>
          </a:p>
        </p:txBody>
      </p:sp>
    </p:spTree>
    <p:custDataLst>
      <p:tags r:id="rId1"/>
    </p:custDataLst>
    <p:extLst>
      <p:ext uri="{BB962C8B-B14F-4D97-AF65-F5344CB8AC3E}">
        <p14:creationId xmlns:p14="http://schemas.microsoft.com/office/powerpoint/2010/main" val="974000764"/>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8420100" y="6509273"/>
            <a:ext cx="609600" cy="244475"/>
          </a:xfrm>
          <a:prstGeom prst="rect">
            <a:avLst/>
          </a:prstGeom>
          <a:ln/>
        </p:spPr>
        <p:txBody>
          <a:bodyPr/>
          <a:lstStyle>
            <a:lvl1pPr>
              <a:defRPr/>
            </a:lvl1pPr>
          </a:lstStyle>
          <a:p>
            <a:pPr>
              <a:defRPr/>
            </a:pPr>
            <a:fld id="{DBE74015-DB78-4567-B848-1A1C1CE11680}"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96774687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8420100" y="6509273"/>
            <a:ext cx="609600" cy="244475"/>
          </a:xfrm>
          <a:prstGeom prst="rect">
            <a:avLst/>
          </a:prstGeom>
          <a:ln/>
        </p:spPr>
        <p:txBody>
          <a:bodyPr/>
          <a:lstStyle>
            <a:lvl1pPr>
              <a:defRPr/>
            </a:lvl1pPr>
          </a:lstStyle>
          <a:p>
            <a:pPr>
              <a:defRPr/>
            </a:pPr>
            <a:fld id="{DBE74015-DB78-4567-B848-1A1C1CE11680}"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ustDataLst>
      <p:tags r:id="rId1"/>
    </p:custDataLst>
    <p:extLst>
      <p:ext uri="{BB962C8B-B14F-4D97-AF65-F5344CB8AC3E}">
        <p14:creationId xmlns:p14="http://schemas.microsoft.com/office/powerpoint/2010/main" val="1360318540"/>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theme" Target="../theme/theme2.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6196" y="404814"/>
            <a:ext cx="8276004" cy="333740"/>
          </a:xfrm>
          <a:prstGeom prst="rect">
            <a:avLst/>
          </a:prstGeom>
        </p:spPr>
        <p:txBody>
          <a:bodyPr vert="horz" lIns="91440" tIns="45720" rIns="91440" bIns="45720" rtlCol="0" anchor="ctr">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31800" y="2101850"/>
            <a:ext cx="82804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4"/>
          <p:cNvSpPr>
            <a:spLocks noGrp="1"/>
          </p:cNvSpPr>
          <p:nvPr>
            <p:ph type="sldNum" sz="quarter" idx="4"/>
          </p:nvPr>
        </p:nvSpPr>
        <p:spPr>
          <a:xfrm>
            <a:off x="8064000" y="6480000"/>
            <a:ext cx="795192" cy="273050"/>
          </a:xfrm>
          <a:prstGeom prst="rect">
            <a:avLst/>
          </a:prstGeom>
        </p:spPr>
        <p:txBody>
          <a:bodyPr vert="horz" lIns="91440" tIns="45720" rIns="91440" bIns="45720" rtlCol="0" anchor="ctr"/>
          <a:lstStyle>
            <a:lvl1pPr algn="r">
              <a:defRPr sz="1000">
                <a:solidFill>
                  <a:schemeClr val="tx1">
                    <a:tint val="75000"/>
                  </a:schemeClr>
                </a:solidFill>
              </a:defRPr>
            </a:lvl1pPr>
          </a:lstStyle>
          <a:p>
            <a:fld id="{03F1EFBE-6FC5-4E3B-A532-A391AE8323A1}" type="slidenum">
              <a:rPr lang="en-GB" smtClean="0"/>
              <a:pPr/>
              <a:t>‹#›</a:t>
            </a:fld>
            <a:endParaRPr lang="en-GB" dirty="0"/>
          </a:p>
        </p:txBody>
      </p:sp>
    </p:spTree>
    <p:extLst>
      <p:ext uri="{BB962C8B-B14F-4D97-AF65-F5344CB8AC3E}">
        <p14:creationId xmlns:p14="http://schemas.microsoft.com/office/powerpoint/2010/main" val="217380306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37" r:id="rId10"/>
    <p:sldLayoutId id="2147483836" r:id="rId11"/>
    <p:sldLayoutId id="214748383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5" r:id="rId29"/>
    <p:sldLayoutId id="2147483831" r:id="rId30"/>
    <p:sldLayoutId id="2147483832" r:id="rId31"/>
    <p:sldLayoutId id="2147483833" r:id="rId32"/>
    <p:sldLayoutId id="2147483838" r:id="rId33"/>
    <p:sldLayoutId id="2147483839" r:id="rId34"/>
    <p:sldLayoutId id="2147483840" r:id="rId35"/>
    <p:sldLayoutId id="2147483841" r:id="rId36"/>
    <p:sldLayoutId id="2147483842" r:id="rId37"/>
    <p:sldLayoutId id="2147483843" r:id="rId38"/>
    <p:sldLayoutId id="2147483844" r:id="rId39"/>
    <p:sldLayoutId id="2147483845" r:id="rId40"/>
    <p:sldLayoutId id="2147483846" r:id="rId41"/>
    <p:sldLayoutId id="2147483847" r:id="rId42"/>
    <p:sldLayoutId id="2147483848" r:id="rId43"/>
    <p:sldLayoutId id="2147483849" r:id="rId44"/>
    <p:sldLayoutId id="2147483850" r:id="rId45"/>
    <p:sldLayoutId id="2147483851" r:id="rId46"/>
    <p:sldLayoutId id="2147483852" r:id="rId47"/>
    <p:sldLayoutId id="2147483853" r:id="rId48"/>
    <p:sldLayoutId id="2147483854" r:id="rId49"/>
    <p:sldLayoutId id="2147483855" r:id="rId50"/>
    <p:sldLayoutId id="2147483856" r:id="rId51"/>
    <p:sldLayoutId id="2147483857" r:id="rId52"/>
    <p:sldLayoutId id="2147483858" r:id="rId53"/>
    <p:sldLayoutId id="2147483859" r:id="rId54"/>
    <p:sldLayoutId id="2147483860" r:id="rId55"/>
    <p:sldLayoutId id="2147483861" r:id="rId56"/>
    <p:sldLayoutId id="2147483862" r:id="rId57"/>
    <p:sldLayoutId id="2147483863" r:id="rId58"/>
    <p:sldLayoutId id="2147483864" r:id="rId59"/>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100" b="1" kern="1200">
          <a:solidFill>
            <a:schemeClr val="accent2"/>
          </a:solidFill>
          <a:latin typeface="+mj-lt"/>
          <a:ea typeface="+mj-ea"/>
          <a:cs typeface="+mj-cs"/>
        </a:defRPr>
      </a:lvl1pPr>
    </p:titleStyle>
    <p:bodyStyle>
      <a:lvl1pPr marL="360000" indent="-360000" algn="l" defTabSz="685800" rtl="0" eaLnBrk="1" latinLnBrk="0" hangingPunct="1">
        <a:lnSpc>
          <a:spcPct val="100000"/>
        </a:lnSpc>
        <a:spcBef>
          <a:spcPts val="1200"/>
        </a:spcBef>
        <a:spcAft>
          <a:spcPts val="0"/>
        </a:spcAft>
        <a:buClr>
          <a:schemeClr val="accent2"/>
        </a:buClr>
        <a:buFont typeface="Verdana" panose="020B0604030504040204" pitchFamily="34" charset="0"/>
        <a:buChar char="─"/>
        <a:tabLst/>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p15:clr>
            <a:srgbClr val="F26B43"/>
          </p15:clr>
        </p15:guide>
        <p15:guide id="2" pos="2903">
          <p15:clr>
            <a:srgbClr val="F26B43"/>
          </p15:clr>
        </p15:guide>
        <p15:guide id="3" pos="2857">
          <p15:clr>
            <a:srgbClr val="F26B43"/>
          </p15:clr>
        </p15:guide>
        <p15:guide id="4" pos="3515">
          <p15:clr>
            <a:srgbClr val="F26B43"/>
          </p15:clr>
        </p15:guide>
        <p15:guide id="5" pos="3560">
          <p15:clr>
            <a:srgbClr val="F26B43"/>
          </p15:clr>
        </p15:guide>
        <p15:guide id="6" pos="4173">
          <p15:clr>
            <a:srgbClr val="F26B43"/>
          </p15:clr>
        </p15:guide>
        <p15:guide id="7" pos="4218">
          <p15:clr>
            <a:srgbClr val="F26B43"/>
          </p15:clr>
        </p15:guide>
        <p15:guide id="8" pos="4830">
          <p15:clr>
            <a:srgbClr val="F26B43"/>
          </p15:clr>
        </p15:guide>
        <p15:guide id="9" pos="4876">
          <p15:clr>
            <a:srgbClr val="F26B43"/>
          </p15:clr>
        </p15:guide>
        <p15:guide id="10" pos="5488">
          <p15:clr>
            <a:srgbClr val="F26B43"/>
          </p15:clr>
        </p15:guide>
        <p15:guide id="11" pos="2245">
          <p15:clr>
            <a:srgbClr val="F26B43"/>
          </p15:clr>
        </p15:guide>
        <p15:guide id="12" pos="2200">
          <p15:clr>
            <a:srgbClr val="F26B43"/>
          </p15:clr>
        </p15:guide>
        <p15:guide id="13" pos="1587">
          <p15:clr>
            <a:srgbClr val="F26B43"/>
          </p15:clr>
        </p15:guide>
        <p15:guide id="14" pos="1542">
          <p15:clr>
            <a:srgbClr val="F26B43"/>
          </p15:clr>
        </p15:guide>
        <p15:guide id="15" pos="930">
          <p15:clr>
            <a:srgbClr val="F26B43"/>
          </p15:clr>
        </p15:guide>
        <p15:guide id="16" pos="884">
          <p15:clr>
            <a:srgbClr val="F26B43"/>
          </p15:clr>
        </p15:guide>
        <p15:guide id="17" pos="272">
          <p15:clr>
            <a:srgbClr val="F26B43"/>
          </p15:clr>
        </p15:guide>
        <p15:guide id="18" orient="horz" pos="255">
          <p15:clr>
            <a:srgbClr val="F26B43"/>
          </p15:clr>
        </p15:guide>
        <p15:guide id="19" orient="horz" pos="4065">
          <p15:clr>
            <a:srgbClr val="F26B43"/>
          </p15:clr>
        </p15:guide>
        <p15:guide id="20" orient="horz" pos="1321">
          <p15:clr>
            <a:srgbClr val="F26B43"/>
          </p15:clr>
        </p15:guide>
        <p15:guide id="21" orient="horz" pos="777">
          <p15:clr>
            <a:srgbClr val="F26B43"/>
          </p15:clr>
        </p15:guide>
        <p15:guide id="22" orient="horz" pos="10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400" y="432000"/>
            <a:ext cx="7639200" cy="518400"/>
          </a:xfrm>
          <a:prstGeom prst="rect">
            <a:avLst/>
          </a:prstGeom>
        </p:spPr>
        <p:txBody>
          <a:bodyPr vert="horz" lIns="0" tIns="0" rIns="0" bIns="0" rtlCol="0" anchor="ctr"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752400" y="1209600"/>
            <a:ext cx="7639200" cy="45828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28"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 name="Shape 8"/>
          <p:cNvSpPr txBox="1">
            <a:spLocks/>
          </p:cNvSpPr>
          <p:nvPr userDrawn="1"/>
        </p:nvSpPr>
        <p:spPr>
          <a:xfrm>
            <a:off x="7190610"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a:t>
            </a:fld>
            <a:endParaRPr lang="en-US" dirty="0">
              <a:solidFill>
                <a:srgbClr val="00338D"/>
              </a:solidFill>
              <a:cs typeface="Arial" panose="020B0604020202020204" pitchFamily="34" charset="0"/>
            </a:endParaRPr>
          </a:p>
        </p:txBody>
      </p:sp>
      <p:sp>
        <p:nvSpPr>
          <p:cNvPr id="30" name="TextBox 29"/>
          <p:cNvSpPr txBox="1"/>
          <p:nvPr userDrawn="1"/>
        </p:nvSpPr>
        <p:spPr>
          <a:xfrm>
            <a:off x="1731600" y="6320118"/>
            <a:ext cx="5817600" cy="370800"/>
          </a:xfrm>
          <a:prstGeom prst="rect">
            <a:avLst/>
          </a:prstGeom>
          <a:noFill/>
        </p:spPr>
        <p:txBody>
          <a:bodyPr wrap="square" lIns="0" tIns="0" rIns="0" bIns="0" rtlCol="0">
            <a:noAutofit/>
          </a:bodyPr>
          <a:lstStyle/>
          <a:p>
            <a:pPr>
              <a:defRPr/>
            </a:pPr>
            <a:r>
              <a:rPr lang="en-US" sz="600" dirty="0" smtClean="0">
                <a:solidFill>
                  <a:prstClr val="white">
                    <a:lumMod val="65000"/>
                  </a:prstClr>
                </a:solidFill>
              </a:rPr>
              <a:t>© 2017 KPMG LLP, a Delaware limited liability partnership and the U.S. member firm of the KPMG network of independent member firms affiliated with KPMG International Cooperative (“KPMG International”), a Swiss entity. All rights reserved. </a:t>
            </a:r>
          </a:p>
        </p:txBody>
      </p:sp>
    </p:spTree>
    <p:extLst>
      <p:ext uri="{BB962C8B-B14F-4D97-AF65-F5344CB8AC3E}">
        <p14:creationId xmlns:p14="http://schemas.microsoft.com/office/powerpoint/2010/main" val="22226748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 id="2147483901" r:id="rId36"/>
    <p:sldLayoutId id="2147483902" r:id="rId37"/>
    <p:sldLayoutId id="2147483903" r:id="rId38"/>
    <p:sldLayoutId id="2147483904" r:id="rId39"/>
    <p:sldLayoutId id="2147483905" r:id="rId40"/>
  </p:sldLayoutIdLst>
  <p:timing>
    <p:tnLst>
      <p:par>
        <p:cTn id="1" dur="indefinite" restart="never" nodeType="tmRoot"/>
      </p:par>
    </p:tnLst>
  </p:timing>
  <p:txStyles>
    <p:titleStyle>
      <a:lvl1pPr algn="l" defTabSz="914400" rtl="0" eaLnBrk="1" latinLnBrk="0" hangingPunct="1">
        <a:lnSpc>
          <a:spcPct val="70000"/>
        </a:lnSpc>
        <a:spcBef>
          <a:spcPct val="0"/>
        </a:spcBef>
        <a:buNone/>
        <a:defRPr sz="33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orient="horz" pos="3657">
          <p15:clr>
            <a:srgbClr val="F26B43"/>
          </p15:clr>
        </p15:guide>
        <p15:guide id="4294967295" pos="470">
          <p15:clr>
            <a:srgbClr val="F26B43"/>
          </p15:clr>
        </p15:guide>
        <p15:guide id="4294967295" pos="5291">
          <p15:clr>
            <a:srgbClr val="F26B43"/>
          </p15:clr>
        </p15:guide>
        <p15:guide id="4294967295" orient="horz" pos="763">
          <p15:clr>
            <a:srgbClr val="F26B43"/>
          </p15:clr>
        </p15:guide>
        <p15:guide id="4294967295" orient="horz" pos="608">
          <p15:clr>
            <a:srgbClr val="F26B43"/>
          </p15:clr>
        </p15:guide>
        <p15:guide id="4294967295" orient="horz" pos="2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ags" Target="../tags/tag24.xml"/><Relationship Id="rId5" Type="http://schemas.openxmlformats.org/officeDocument/2006/relationships/hyperlink" Target="mailto:Metisse.Lutz@us.gt.com" TargetMode="External"/><Relationship Id="rId4" Type="http://schemas.openxmlformats.org/officeDocument/2006/relationships/hyperlink" Target="mailto:Saylor.Sims@us.gt.com" TargetMode="Externa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5.xml"/><Relationship Id="rId1" Type="http://schemas.openxmlformats.org/officeDocument/2006/relationships/tags" Target="../tags/tag25.xml"/><Relationship Id="rId4" Type="http://schemas.openxmlformats.org/officeDocument/2006/relationships/image" Target="../media/image24.jpe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6.xml"/><Relationship Id="rId1" Type="http://schemas.openxmlformats.org/officeDocument/2006/relationships/tags" Target="../tags/tag26.xml"/><Relationship Id="rId4" Type="http://schemas.openxmlformats.org/officeDocument/2006/relationships/image" Target="../media/image25.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6.xml"/><Relationship Id="rId1" Type="http://schemas.openxmlformats.org/officeDocument/2006/relationships/tags" Target="../tags/tag2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6.xml"/><Relationship Id="rId1" Type="http://schemas.openxmlformats.org/officeDocument/2006/relationships/tags" Target="../tags/tag28.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6.xml"/><Relationship Id="rId1" Type="http://schemas.openxmlformats.org/officeDocument/2006/relationships/tags" Target="../tags/tag29.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6.xml"/><Relationship Id="rId1" Type="http://schemas.openxmlformats.org/officeDocument/2006/relationships/tags" Target="../tags/tag30.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6.xml"/><Relationship Id="rId1" Type="http://schemas.openxmlformats.org/officeDocument/2006/relationships/tags" Target="../tags/tag31.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6.xml"/><Relationship Id="rId1" Type="http://schemas.openxmlformats.org/officeDocument/2006/relationships/tags" Target="../tags/tag3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6.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6.xml"/><Relationship Id="rId1" Type="http://schemas.openxmlformats.org/officeDocument/2006/relationships/tags" Target="../tags/tag34.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6.xml"/><Relationship Id="rId1" Type="http://schemas.openxmlformats.org/officeDocument/2006/relationships/tags" Target="../tags/tag35.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6.xml"/><Relationship Id="rId1" Type="http://schemas.openxmlformats.org/officeDocument/2006/relationships/tags" Target="../tags/tag36.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6.xml"/><Relationship Id="rId1" Type="http://schemas.openxmlformats.org/officeDocument/2006/relationships/tags" Target="../tags/tag37.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6.xml"/><Relationship Id="rId1" Type="http://schemas.openxmlformats.org/officeDocument/2006/relationships/tags" Target="../tags/tag38.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6.xml"/><Relationship Id="rId1" Type="http://schemas.openxmlformats.org/officeDocument/2006/relationships/tags" Target="../tags/tag39.xml"/><Relationship Id="rId4" Type="http://schemas.openxmlformats.org/officeDocument/2006/relationships/image" Target="../media/image25.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6.xml"/><Relationship Id="rId1" Type="http://schemas.openxmlformats.org/officeDocument/2006/relationships/tags" Target="../tags/tag40.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6.xml"/><Relationship Id="rId1" Type="http://schemas.openxmlformats.org/officeDocument/2006/relationships/tags" Target="../tags/tag41.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6.xml"/><Relationship Id="rId1" Type="http://schemas.openxmlformats.org/officeDocument/2006/relationships/tags" Target="../tags/tag42.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5.xml"/><Relationship Id="rId1" Type="http://schemas.openxmlformats.org/officeDocument/2006/relationships/tags" Target="../tags/tag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5.xml"/><Relationship Id="rId1" Type="http://schemas.openxmlformats.org/officeDocument/2006/relationships/tags" Target="../tags/tag44.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5.xml"/><Relationship Id="rId1" Type="http://schemas.openxmlformats.org/officeDocument/2006/relationships/tags" Target="../tags/tag45.xml"/><Relationship Id="rId4" Type="http://schemas.openxmlformats.org/officeDocument/2006/relationships/image" Target="../media/image26.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6.xml"/><Relationship Id="rId1" Type="http://schemas.openxmlformats.org/officeDocument/2006/relationships/tags" Target="../tags/tag46.xml"/><Relationship Id="rId4" Type="http://schemas.openxmlformats.org/officeDocument/2006/relationships/image" Target="../media/image25.png"/></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6.xml"/><Relationship Id="rId1" Type="http://schemas.openxmlformats.org/officeDocument/2006/relationships/tags" Target="../tags/tag47.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6.xml"/><Relationship Id="rId1" Type="http://schemas.openxmlformats.org/officeDocument/2006/relationships/tags" Target="../tags/tag48.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6.xml"/><Relationship Id="rId1" Type="http://schemas.openxmlformats.org/officeDocument/2006/relationships/tags" Target="../tags/tag49.xml"/><Relationship Id="rId4" Type="http://schemas.openxmlformats.org/officeDocument/2006/relationships/image" Target="../media/image25.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6.xml"/><Relationship Id="rId1" Type="http://schemas.openxmlformats.org/officeDocument/2006/relationships/tags" Target="../tags/tag50.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6.xml"/><Relationship Id="rId1" Type="http://schemas.openxmlformats.org/officeDocument/2006/relationships/tags" Target="../tags/tag51.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6.xml"/><Relationship Id="rId1" Type="http://schemas.openxmlformats.org/officeDocument/2006/relationships/tags" Target="../tags/tag52.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6.xml"/><Relationship Id="rId1" Type="http://schemas.openxmlformats.org/officeDocument/2006/relationships/tags" Target="../tags/tag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6.xml"/><Relationship Id="rId1" Type="http://schemas.openxmlformats.org/officeDocument/2006/relationships/tags" Target="../tags/tag54.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5.xml"/><Relationship Id="rId1" Type="http://schemas.openxmlformats.org/officeDocument/2006/relationships/tags" Target="../tags/tag55.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5.xml"/><Relationship Id="rId1" Type="http://schemas.openxmlformats.org/officeDocument/2006/relationships/tags" Target="../tags/tag56.xml"/><Relationship Id="rId4" Type="http://schemas.openxmlformats.org/officeDocument/2006/relationships/image" Target="../media/image27.png"/></Relationships>
</file>

<file path=ppt/slides/_rels/slide1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1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0.xml"/><Relationship Id="rId4" Type="http://schemas.openxmlformats.org/officeDocument/2006/relationships/image" Target="../media/image31.jpe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7.xml"/><Relationship Id="rId1" Type="http://schemas.openxmlformats.org/officeDocument/2006/relationships/vmlDrawing" Target="../drawings/vmlDrawing1.vml"/><Relationship Id="rId4" Type="http://schemas.openxmlformats.org/officeDocument/2006/relationships/image" Target="../media/image32.e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8.xml"/><Relationship Id="rId1" Type="http://schemas.openxmlformats.org/officeDocument/2006/relationships/vmlDrawing" Target="../drawings/vmlDrawing2.vml"/><Relationship Id="rId4" Type="http://schemas.openxmlformats.org/officeDocument/2006/relationships/image" Target="../media/image33.emf"/></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9.xml"/><Relationship Id="rId1" Type="http://schemas.openxmlformats.org/officeDocument/2006/relationships/vmlDrawing" Target="../drawings/vmlDrawing3.vml"/><Relationship Id="rId4" Type="http://schemas.openxmlformats.org/officeDocument/2006/relationships/image" Target="../media/image34.e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1.xml.rels><?xml version="1.0" encoding="UTF-8" standalone="yes"?>
<Relationships xmlns="http://schemas.openxmlformats.org/package/2006/relationships"><Relationship Id="rId2" Type="http://schemas.openxmlformats.org/officeDocument/2006/relationships/hyperlink" Target="mailto:asktei@tei.org" TargetMode="External"/><Relationship Id="rId1" Type="http://schemas.openxmlformats.org/officeDocument/2006/relationships/slideLayout" Target="../slideLayouts/slideLayout5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9.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2.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2.xml"/><Relationship Id="rId1" Type="http://schemas.openxmlformats.org/officeDocument/2006/relationships/tags" Target="../tags/tag57.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2.xml"/><Relationship Id="rId1" Type="http://schemas.openxmlformats.org/officeDocument/2006/relationships/tags" Target="../tags/tag58.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2.xml"/><Relationship Id="rId1" Type="http://schemas.openxmlformats.org/officeDocument/2006/relationships/tags" Target="../tags/tag59.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2.xml"/></Relationships>
</file>

<file path=ppt/slides/_rels/slide1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7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2.xml"/></Relationships>
</file>

<file path=ppt/slides/_rels/slide195.xml.rels><?xml version="1.0" encoding="UTF-8" standalone="yes"?>
<Relationships xmlns="http://schemas.openxmlformats.org/package/2006/relationships"><Relationship Id="rId3" Type="http://schemas.openxmlformats.org/officeDocument/2006/relationships/hyperlink" Target="mailto:ddejong@kpmg.com" TargetMode="External"/><Relationship Id="rId2" Type="http://schemas.openxmlformats.org/officeDocument/2006/relationships/notesSlide" Target="../notesSlides/notesSlide70.xml"/><Relationship Id="rId1" Type="http://schemas.openxmlformats.org/officeDocument/2006/relationships/slideLayout" Target="../slideLayouts/slideLayout84.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86.xml"/><Relationship Id="rId1" Type="http://schemas.openxmlformats.org/officeDocument/2006/relationships/tags" Target="../tags/tag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GB" dirty="0" err="1" smtClean="0"/>
              <a:t>TEI</a:t>
            </a:r>
            <a:r>
              <a:rPr lang="en-GB" dirty="0" smtClean="0"/>
              <a:t> Denver Chapter</a:t>
            </a:r>
            <a:endParaRPr lang="en-GB" dirty="0"/>
          </a:p>
        </p:txBody>
      </p:sp>
      <p:sp>
        <p:nvSpPr>
          <p:cNvPr id="8" name="Title 7"/>
          <p:cNvSpPr>
            <a:spLocks noGrp="1"/>
          </p:cNvSpPr>
          <p:nvPr>
            <p:ph type="title"/>
          </p:nvPr>
        </p:nvSpPr>
        <p:spPr/>
        <p:txBody>
          <a:bodyPr/>
          <a:lstStyle/>
          <a:p>
            <a:r>
              <a:rPr lang="en-US" dirty="0"/>
              <a:t>State and Local Tax 2017 Developments, Including </a:t>
            </a:r>
            <a:r>
              <a:rPr lang="en-US" i="1" dirty="0"/>
              <a:t>Quill</a:t>
            </a:r>
            <a:endParaRPr lang="en-GB" i="1" dirty="0"/>
          </a:p>
        </p:txBody>
      </p:sp>
      <p:sp>
        <p:nvSpPr>
          <p:cNvPr id="12" name="Text Placeholder 11"/>
          <p:cNvSpPr>
            <a:spLocks noGrp="1"/>
          </p:cNvSpPr>
          <p:nvPr>
            <p:ph type="body" sz="quarter" idx="10"/>
          </p:nvPr>
        </p:nvSpPr>
        <p:spPr/>
        <p:txBody>
          <a:bodyPr/>
          <a:lstStyle/>
          <a:p>
            <a:r>
              <a:rPr lang="en-GB" dirty="0" smtClean="0"/>
              <a:t>May 24, 2017</a:t>
            </a:r>
            <a:endParaRPr lang="en-GB" dirty="0"/>
          </a:p>
        </p:txBody>
      </p:sp>
      <p:sp>
        <p:nvSpPr>
          <p:cNvPr id="13" name="Text Placeholder 12"/>
          <p:cNvSpPr>
            <a:spLocks noGrp="1"/>
          </p:cNvSpPr>
          <p:nvPr>
            <p:ph type="body" sz="quarter" idx="11"/>
          </p:nvPr>
        </p:nvSpPr>
        <p:spPr/>
        <p:txBody>
          <a:bodyPr/>
          <a:lstStyle/>
          <a:p>
            <a:r>
              <a:rPr lang="en-GB" dirty="0" smtClean="0"/>
              <a:t>Jeff Friedman</a:t>
            </a:r>
            <a:endParaRPr lang="en-GB" dirty="0"/>
          </a:p>
        </p:txBody>
      </p:sp>
      <p:sp>
        <p:nvSpPr>
          <p:cNvPr id="14" name="Text Placeholder 13"/>
          <p:cNvSpPr>
            <a:spLocks noGrp="1"/>
          </p:cNvSpPr>
          <p:nvPr>
            <p:ph type="body" sz="quarter" idx="12"/>
          </p:nvPr>
        </p:nvSpPr>
        <p:spPr/>
        <p:txBody>
          <a:bodyPr/>
          <a:lstStyle/>
          <a:p>
            <a:r>
              <a:rPr lang="en-GB" dirty="0" smtClean="0"/>
              <a:t>Partner</a:t>
            </a:r>
            <a:endParaRPr lang="en-GB" dirty="0"/>
          </a:p>
        </p:txBody>
      </p:sp>
      <p:sp>
        <p:nvSpPr>
          <p:cNvPr id="7" name="Text Placeholder 12"/>
          <p:cNvSpPr txBox="1">
            <a:spLocks/>
          </p:cNvSpPr>
          <p:nvPr/>
        </p:nvSpPr>
        <p:spPr>
          <a:xfrm>
            <a:off x="1404550" y="3244021"/>
            <a:ext cx="5922609" cy="290145"/>
          </a:xfrm>
          <a:prstGeom prst="rect">
            <a:avLst/>
          </a:prstGeom>
        </p:spPr>
        <p:txBody>
          <a:bodyPr vert="horz" lIns="91440" tIns="45720" rIns="91440" bIns="45720" rtlCol="0" anchor="ctr">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2000" b="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Michele Borens</a:t>
            </a:r>
            <a:endParaRPr lang="en-GB" dirty="0"/>
          </a:p>
        </p:txBody>
      </p:sp>
      <p:sp>
        <p:nvSpPr>
          <p:cNvPr id="9" name="Text Placeholder 13"/>
          <p:cNvSpPr txBox="1">
            <a:spLocks/>
          </p:cNvSpPr>
          <p:nvPr/>
        </p:nvSpPr>
        <p:spPr>
          <a:xfrm>
            <a:off x="1404550" y="3586117"/>
            <a:ext cx="5922609" cy="278560"/>
          </a:xfrm>
          <a:prstGeom prst="rect">
            <a:avLst/>
          </a:prstGeom>
        </p:spPr>
        <p:txBody>
          <a:bodyPr vert="horz" lIns="91440" tIns="45720" rIns="91440" bIns="45720" rtlCol="0" anchor="ctr">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2000" b="0" i="1"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Partner</a:t>
            </a:r>
            <a:endParaRPr lang="en-GB" dirty="0"/>
          </a:p>
        </p:txBody>
      </p:sp>
    </p:spTree>
    <p:custDataLst>
      <p:tags r:id="rId1"/>
    </p:custDataLst>
    <p:extLst>
      <p:ext uri="{BB962C8B-B14F-4D97-AF65-F5344CB8AC3E}">
        <p14:creationId xmlns:p14="http://schemas.microsoft.com/office/powerpoint/2010/main" val="81933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nSpc>
                <a:spcPct val="90000"/>
              </a:lnSpc>
            </a:pPr>
            <a:r>
              <a:rPr lang="en-US" sz="1900" dirty="0"/>
              <a:t>Statutory and Regulatory Challenges </a:t>
            </a:r>
          </a:p>
          <a:p>
            <a:endParaRPr lang="en-US" dirty="0"/>
          </a:p>
        </p:txBody>
      </p:sp>
      <p:sp>
        <p:nvSpPr>
          <p:cNvPr id="4" name="Title 3"/>
          <p:cNvSpPr>
            <a:spLocks noGrp="1"/>
          </p:cNvSpPr>
          <p:nvPr>
            <p:ph type="title"/>
          </p:nvPr>
        </p:nvSpPr>
        <p:spPr/>
        <p:txBody>
          <a:bodyPr/>
          <a:lstStyle/>
          <a:p>
            <a:r>
              <a:rPr lang="en-US" dirty="0">
                <a:solidFill>
                  <a:srgbClr val="0066B2"/>
                </a:solidFill>
              </a:rPr>
              <a:t>Physical Presence Under Fire</a:t>
            </a:r>
          </a:p>
        </p:txBody>
      </p:sp>
      <p:sp>
        <p:nvSpPr>
          <p:cNvPr id="5" name="Content Placeholder 4"/>
          <p:cNvSpPr>
            <a:spLocks noGrp="1"/>
          </p:cNvSpPr>
          <p:nvPr>
            <p:ph sz="quarter" idx="14"/>
          </p:nvPr>
        </p:nvSpPr>
        <p:spPr/>
        <p:txBody>
          <a:bodyPr>
            <a:normAutofit/>
          </a:bodyPr>
          <a:lstStyle/>
          <a:p>
            <a:r>
              <a:rPr lang="en-US" b="1" dirty="0" smtClean="0"/>
              <a:t>South </a:t>
            </a:r>
            <a:r>
              <a:rPr lang="en-US" b="1" dirty="0"/>
              <a:t>Dakota’s Statutory </a:t>
            </a:r>
            <a:r>
              <a:rPr lang="en-US" b="1" dirty="0" smtClean="0"/>
              <a:t>Challenge</a:t>
            </a:r>
          </a:p>
          <a:p>
            <a:pPr lvl="1"/>
            <a:r>
              <a:rPr lang="en-US" dirty="0" smtClean="0"/>
              <a:t>S.B</a:t>
            </a:r>
            <a:r>
              <a:rPr lang="en-US" dirty="0"/>
              <a:t>. 106 asserts nexus against remote sellers with $100,000 gross revenue from annual sales in the state or 200 separate transactions involving delivery into the state.</a:t>
            </a:r>
          </a:p>
          <a:p>
            <a:pPr lvl="1"/>
            <a:r>
              <a:rPr lang="en-US" dirty="0" smtClean="0"/>
              <a:t>Positioned for </a:t>
            </a:r>
            <a:r>
              <a:rPr lang="en-US" dirty="0"/>
              <a:t>an expedited appeals </a:t>
            </a:r>
            <a:r>
              <a:rPr lang="en-US" dirty="0" smtClean="0"/>
              <a:t>process.</a:t>
            </a:r>
          </a:p>
          <a:p>
            <a:pPr lvl="1"/>
            <a:r>
              <a:rPr lang="en-US" b="1" i="1" dirty="0" smtClean="0">
                <a:solidFill>
                  <a:schemeClr val="accent2"/>
                </a:solidFill>
              </a:rPr>
              <a:t>South </a:t>
            </a:r>
            <a:r>
              <a:rPr lang="en-US" b="1" i="1" dirty="0">
                <a:solidFill>
                  <a:schemeClr val="accent2"/>
                </a:solidFill>
              </a:rPr>
              <a:t>Dakota v. Wayfair, Inc</a:t>
            </a:r>
            <a:r>
              <a:rPr lang="en-US" b="1" dirty="0" smtClean="0">
                <a:solidFill>
                  <a:schemeClr val="accent2"/>
                </a:solidFill>
              </a:rPr>
              <a:t>.</a:t>
            </a:r>
            <a:r>
              <a:rPr lang="en-US" dirty="0" smtClean="0"/>
              <a:t>, et </a:t>
            </a:r>
            <a:r>
              <a:rPr lang="en-US" dirty="0"/>
              <a:t>al., </a:t>
            </a:r>
            <a:r>
              <a:rPr lang="en-US" dirty="0" smtClean="0"/>
              <a:t>No</a:t>
            </a:r>
            <a:r>
              <a:rPr lang="en-US" dirty="0"/>
              <a:t>. 32CIV16-00092 (6th Judicial Cir., S.D</a:t>
            </a:r>
            <a:r>
              <a:rPr lang="en-US" dirty="0" smtClean="0"/>
              <a:t>. 2017)</a:t>
            </a:r>
            <a:endParaRPr lang="en-US" dirty="0"/>
          </a:p>
          <a:p>
            <a:pPr lvl="2"/>
            <a:r>
              <a:rPr lang="en-US" dirty="0" smtClean="0"/>
              <a:t>State trial court found the remote sales tax law to be unconstitutional under </a:t>
            </a:r>
            <a:r>
              <a:rPr lang="en-US" i="1" dirty="0" smtClean="0"/>
              <a:t>Quill</a:t>
            </a:r>
            <a:r>
              <a:rPr lang="en-US" dirty="0" smtClean="0"/>
              <a:t>.</a:t>
            </a:r>
            <a:endParaRPr lang="en-US" dirty="0"/>
          </a:p>
          <a:p>
            <a:pPr lvl="1"/>
            <a:r>
              <a:rPr lang="en-US" b="1" i="1" dirty="0">
                <a:solidFill>
                  <a:schemeClr val="accent2"/>
                </a:solidFill>
              </a:rPr>
              <a:t>Am. Catalog Mailers Ass’n v. Gerlach</a:t>
            </a:r>
            <a:r>
              <a:rPr lang="en-US" dirty="0"/>
              <a:t>, No. 32CIV16-___ (6th Judicial Cir., S.D</a:t>
            </a:r>
            <a:r>
              <a:rPr lang="en-US" dirty="0" smtClean="0"/>
              <a:t>.)</a:t>
            </a:r>
          </a:p>
          <a:p>
            <a:r>
              <a:rPr lang="en-US" b="1" dirty="0" smtClean="0"/>
              <a:t>Alabama’s </a:t>
            </a:r>
            <a:r>
              <a:rPr lang="en-US" b="1" dirty="0"/>
              <a:t>Regulatory Challenge</a:t>
            </a:r>
          </a:p>
          <a:p>
            <a:pPr lvl="1"/>
            <a:r>
              <a:rPr lang="en-US" dirty="0"/>
              <a:t>Rule 810-6-2-.90.03 asserts nexus against remote sellers with at least $250,000 in annual sales in the state.</a:t>
            </a:r>
          </a:p>
          <a:p>
            <a:pPr lvl="1"/>
            <a:r>
              <a:rPr lang="en-US" b="1" i="1" dirty="0">
                <a:solidFill>
                  <a:schemeClr val="accent2"/>
                </a:solidFill>
              </a:rPr>
              <a:t>Newegg Inc. v. Ala. Dep’t of Revenue</a:t>
            </a:r>
            <a:r>
              <a:rPr lang="en-US" dirty="0"/>
              <a:t>, No. S 16-613 (Ala. Tax Tribunal)</a:t>
            </a:r>
          </a:p>
          <a:p>
            <a:pPr lvl="1"/>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10</a:t>
            </a:fld>
            <a:endParaRPr lang="en-GB" dirty="0"/>
          </a:p>
        </p:txBody>
      </p:sp>
    </p:spTree>
    <p:extLst>
      <p:ext uri="{BB962C8B-B14F-4D97-AF65-F5344CB8AC3E}">
        <p14:creationId xmlns:p14="http://schemas.microsoft.com/office/powerpoint/2010/main" val="29292563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Market-Based </a:t>
            </a:r>
            <a:r>
              <a:rPr lang="en-US" dirty="0" smtClean="0"/>
              <a:t>Sourcing - When </a:t>
            </a:r>
            <a:r>
              <a:rPr lang="en-US" dirty="0"/>
              <a:t>the Customer is an Individual</a:t>
            </a:r>
          </a:p>
        </p:txBody>
      </p:sp>
      <p:sp>
        <p:nvSpPr>
          <p:cNvPr id="5" name="Content Placeholder 4"/>
          <p:cNvSpPr>
            <a:spLocks noGrp="1"/>
          </p:cNvSpPr>
          <p:nvPr>
            <p:ph sz="quarter" idx="14"/>
          </p:nvPr>
        </p:nvSpPr>
        <p:spPr>
          <a:xfrm>
            <a:off x="429768" y="1000431"/>
            <a:ext cx="8280400" cy="5296859"/>
          </a:xfrm>
        </p:spPr>
        <p:txBody>
          <a:bodyPr>
            <a:normAutofit fontScale="92500" lnSpcReduction="10000"/>
          </a:bodyPr>
          <a:lstStyle/>
          <a:p>
            <a:pPr>
              <a:lnSpc>
                <a:spcPct val="120000"/>
              </a:lnSpc>
              <a:spcBef>
                <a:spcPts val="0"/>
              </a:spcBef>
              <a:spcAft>
                <a:spcPts val="100"/>
              </a:spcAft>
            </a:pPr>
            <a:r>
              <a:rPr lang="en-US" b="1" dirty="0"/>
              <a:t>Many states provide sourcing rules for receipts from sales to individuals</a:t>
            </a:r>
          </a:p>
          <a:p>
            <a:pPr lvl="1">
              <a:lnSpc>
                <a:spcPct val="120000"/>
              </a:lnSpc>
              <a:spcBef>
                <a:spcPts val="0"/>
              </a:spcBef>
              <a:spcAft>
                <a:spcPts val="100"/>
              </a:spcAft>
            </a:pPr>
            <a:r>
              <a:rPr lang="en-US" dirty="0"/>
              <a:t>E.g., AL, AZ, CA, GA, MA, ME, MD, MI, NE, OK, OH, UT, WA, and WI</a:t>
            </a:r>
          </a:p>
          <a:p>
            <a:pPr lvl="1">
              <a:lnSpc>
                <a:spcPct val="120000"/>
              </a:lnSpc>
              <a:spcBef>
                <a:spcPts val="0"/>
              </a:spcBef>
              <a:spcAft>
                <a:spcPts val="100"/>
              </a:spcAft>
            </a:pPr>
            <a:r>
              <a:rPr lang="en-US" dirty="0"/>
              <a:t>Others do not separately address, e.g</a:t>
            </a:r>
            <a:r>
              <a:rPr lang="en-US" dirty="0" smtClean="0"/>
              <a:t>., </a:t>
            </a:r>
            <a:r>
              <a:rPr lang="en-US" dirty="0"/>
              <a:t>IL and MN</a:t>
            </a:r>
          </a:p>
          <a:p>
            <a:pPr>
              <a:lnSpc>
                <a:spcPct val="120000"/>
              </a:lnSpc>
              <a:spcBef>
                <a:spcPts val="0"/>
              </a:spcBef>
              <a:spcAft>
                <a:spcPts val="100"/>
              </a:spcAft>
            </a:pPr>
            <a:r>
              <a:rPr lang="en-US" b="1" dirty="0"/>
              <a:t>Primary method of sourcing receipts received from the sales of services differs state to state</a:t>
            </a:r>
          </a:p>
          <a:p>
            <a:pPr lvl="1">
              <a:lnSpc>
                <a:spcPct val="120000"/>
              </a:lnSpc>
              <a:spcBef>
                <a:spcPts val="0"/>
              </a:spcBef>
              <a:spcAft>
                <a:spcPts val="100"/>
              </a:spcAft>
            </a:pPr>
            <a:r>
              <a:rPr lang="en-US" dirty="0"/>
              <a:t>Billing Address of Individual: AL, CA, GA, MA, OK</a:t>
            </a:r>
          </a:p>
          <a:p>
            <a:pPr lvl="1">
              <a:lnSpc>
                <a:spcPct val="120000"/>
              </a:lnSpc>
              <a:spcBef>
                <a:spcPts val="0"/>
              </a:spcBef>
              <a:spcAft>
                <a:spcPts val="100"/>
              </a:spcAft>
            </a:pPr>
            <a:r>
              <a:rPr lang="en-US" dirty="0"/>
              <a:t>Physical Location of Individual: MI, NE, UT, WI</a:t>
            </a:r>
          </a:p>
          <a:p>
            <a:pPr lvl="1">
              <a:lnSpc>
                <a:spcPct val="120000"/>
              </a:lnSpc>
              <a:spcBef>
                <a:spcPts val="0"/>
              </a:spcBef>
              <a:spcAft>
                <a:spcPts val="100"/>
              </a:spcAft>
            </a:pPr>
            <a:r>
              <a:rPr lang="en-US" dirty="0"/>
              <a:t>Where Service is Received: ME</a:t>
            </a:r>
          </a:p>
          <a:p>
            <a:pPr lvl="1">
              <a:lnSpc>
                <a:spcPct val="120000"/>
              </a:lnSpc>
              <a:spcBef>
                <a:spcPts val="0"/>
              </a:spcBef>
              <a:spcAft>
                <a:spcPts val="100"/>
              </a:spcAft>
            </a:pPr>
            <a:r>
              <a:rPr lang="en-US" dirty="0"/>
              <a:t>Benefit Received: WA</a:t>
            </a:r>
          </a:p>
          <a:p>
            <a:pPr lvl="1">
              <a:lnSpc>
                <a:spcPct val="120000"/>
              </a:lnSpc>
              <a:spcBef>
                <a:spcPts val="0"/>
              </a:spcBef>
              <a:spcAft>
                <a:spcPts val="100"/>
              </a:spcAft>
            </a:pPr>
            <a:r>
              <a:rPr lang="en-US" dirty="0"/>
              <a:t>Residence: OH</a:t>
            </a:r>
          </a:p>
          <a:p>
            <a:pPr lvl="1">
              <a:lnSpc>
                <a:spcPct val="120000"/>
              </a:lnSpc>
              <a:spcBef>
                <a:spcPts val="0"/>
              </a:spcBef>
              <a:spcAft>
                <a:spcPts val="100"/>
              </a:spcAft>
            </a:pPr>
            <a:r>
              <a:rPr lang="en-US" dirty="0"/>
              <a:t>Domicile: MD, MI</a:t>
            </a:r>
          </a:p>
          <a:p>
            <a:pPr>
              <a:lnSpc>
                <a:spcPct val="120000"/>
              </a:lnSpc>
              <a:spcBef>
                <a:spcPts val="0"/>
              </a:spcBef>
              <a:spcAft>
                <a:spcPts val="100"/>
              </a:spcAft>
            </a:pPr>
            <a:r>
              <a:rPr lang="en-US" b="1" dirty="0"/>
              <a:t>Some states, such as AL and MI, have implemented sourcing rules specific to personal services </a:t>
            </a:r>
          </a:p>
          <a:p>
            <a:pPr lvl="1">
              <a:lnSpc>
                <a:spcPct val="120000"/>
              </a:lnSpc>
              <a:spcBef>
                <a:spcPts val="0"/>
              </a:spcBef>
              <a:spcAft>
                <a:spcPts val="100"/>
              </a:spcAft>
            </a:pPr>
            <a:r>
              <a:rPr lang="en-US" dirty="0"/>
              <a:t>Personal services are those rendered “in person”</a:t>
            </a:r>
          </a:p>
          <a:p>
            <a:pPr lvl="1">
              <a:lnSpc>
                <a:spcPct val="120000"/>
              </a:lnSpc>
              <a:spcBef>
                <a:spcPts val="0"/>
              </a:spcBef>
              <a:spcAft>
                <a:spcPts val="100"/>
              </a:spcAft>
            </a:pPr>
            <a:r>
              <a:rPr lang="en-US" dirty="0"/>
              <a:t>Typically sourced to where the service is physically received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100</a:t>
            </a:fld>
            <a:endParaRPr lang="en-GB" dirty="0"/>
          </a:p>
        </p:txBody>
      </p:sp>
    </p:spTree>
    <p:extLst>
      <p:ext uri="{BB962C8B-B14F-4D97-AF65-F5344CB8AC3E}">
        <p14:creationId xmlns:p14="http://schemas.microsoft.com/office/powerpoint/2010/main" val="21843876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Market-Based </a:t>
            </a:r>
            <a:r>
              <a:rPr lang="en-US" dirty="0" smtClean="0"/>
              <a:t>Sourcing - When </a:t>
            </a:r>
            <a:r>
              <a:rPr lang="en-US" dirty="0"/>
              <a:t>the Customer is a Business</a:t>
            </a:r>
          </a:p>
        </p:txBody>
      </p:sp>
      <p:sp>
        <p:nvSpPr>
          <p:cNvPr id="5" name="Content Placeholder 4"/>
          <p:cNvSpPr>
            <a:spLocks noGrp="1"/>
          </p:cNvSpPr>
          <p:nvPr>
            <p:ph sz="quarter" idx="14"/>
          </p:nvPr>
        </p:nvSpPr>
        <p:spPr>
          <a:xfrm>
            <a:off x="429768" y="1155700"/>
            <a:ext cx="8280400" cy="5143500"/>
          </a:xfrm>
        </p:spPr>
        <p:txBody>
          <a:bodyPr>
            <a:normAutofit/>
          </a:bodyPr>
          <a:lstStyle/>
          <a:p>
            <a:pPr>
              <a:lnSpc>
                <a:spcPct val="120000"/>
              </a:lnSpc>
              <a:spcBef>
                <a:spcPts val="0"/>
              </a:spcBef>
              <a:spcAft>
                <a:spcPts val="100"/>
              </a:spcAft>
            </a:pPr>
            <a:r>
              <a:rPr lang="en-US" sz="1900" b="1" dirty="0"/>
              <a:t>All states address sales to business entities</a:t>
            </a:r>
          </a:p>
          <a:p>
            <a:pPr lvl="1">
              <a:lnSpc>
                <a:spcPct val="120000"/>
              </a:lnSpc>
              <a:spcBef>
                <a:spcPts val="0"/>
              </a:spcBef>
              <a:spcAft>
                <a:spcPts val="100"/>
              </a:spcAft>
            </a:pPr>
            <a:r>
              <a:rPr lang="en-US" sz="1700" dirty="0"/>
              <a:t>Sourcing options vary greatly among the states and in their respective order of consideration</a:t>
            </a:r>
          </a:p>
          <a:p>
            <a:pPr lvl="1">
              <a:lnSpc>
                <a:spcPct val="120000"/>
              </a:lnSpc>
              <a:spcBef>
                <a:spcPts val="0"/>
              </a:spcBef>
              <a:spcAft>
                <a:spcPts val="100"/>
              </a:spcAft>
            </a:pPr>
            <a:r>
              <a:rPr lang="en-US" sz="1700" dirty="0"/>
              <a:t>The majority of market-based sourcing states have implemented cascading statutes/regulations for the sourcing of business service receipts  </a:t>
            </a:r>
          </a:p>
          <a:p>
            <a:pPr lvl="2">
              <a:lnSpc>
                <a:spcPct val="110000"/>
              </a:lnSpc>
              <a:spcBef>
                <a:spcPts val="0"/>
              </a:spcBef>
              <a:spcAft>
                <a:spcPts val="300"/>
              </a:spcAft>
            </a:pPr>
            <a:r>
              <a:rPr lang="en-US" dirty="0"/>
              <a:t>Approximately 6 states have not implemented cascading statutes/regs: GA, IA, NE, OH, OK, and WI</a:t>
            </a:r>
          </a:p>
          <a:p>
            <a:pPr>
              <a:lnSpc>
                <a:spcPct val="120000"/>
              </a:lnSpc>
              <a:spcBef>
                <a:spcPts val="0"/>
              </a:spcBef>
              <a:spcAft>
                <a:spcPts val="100"/>
              </a:spcAft>
            </a:pPr>
            <a:r>
              <a:rPr lang="en-US" sz="1900" b="1" dirty="0"/>
              <a:t>Generally, receipts are sourced based upon the purchaser of the services</a:t>
            </a:r>
          </a:p>
          <a:p>
            <a:pPr lvl="1">
              <a:lnSpc>
                <a:spcPct val="110000"/>
              </a:lnSpc>
              <a:spcBef>
                <a:spcPts val="0"/>
              </a:spcBef>
              <a:spcAft>
                <a:spcPts val="300"/>
              </a:spcAft>
            </a:pPr>
            <a:r>
              <a:rPr lang="en-US" dirty="0"/>
              <a:t>MI will also sources based upon the service recipient</a:t>
            </a:r>
          </a:p>
          <a:p>
            <a:pPr lvl="1">
              <a:lnSpc>
                <a:spcPct val="110000"/>
              </a:lnSpc>
              <a:spcBef>
                <a:spcPts val="0"/>
              </a:spcBef>
              <a:spcAft>
                <a:spcPts val="300"/>
              </a:spcAft>
            </a:pPr>
            <a:r>
              <a:rPr lang="en-US" dirty="0"/>
              <a:t>Some states have a throwout rule (e.g</a:t>
            </a:r>
            <a:r>
              <a:rPr lang="en-US" dirty="0" smtClean="0"/>
              <a:t>., </a:t>
            </a:r>
            <a:r>
              <a:rPr lang="en-US" dirty="0"/>
              <a:t>AL, DC, IL and MA) for service receipts that are un-attributable to any state, while at least one state has a throwback rule for service receipts </a:t>
            </a:r>
            <a:r>
              <a:rPr lang="en-US" dirty="0" smtClean="0"/>
              <a:t>(UT)</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101</a:t>
            </a:fld>
            <a:endParaRPr lang="en-GB" dirty="0"/>
          </a:p>
        </p:txBody>
      </p:sp>
    </p:spTree>
    <p:extLst>
      <p:ext uri="{BB962C8B-B14F-4D97-AF65-F5344CB8AC3E}">
        <p14:creationId xmlns:p14="http://schemas.microsoft.com/office/powerpoint/2010/main" val="37045362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Performance of Service Sourcing</a:t>
            </a:r>
          </a:p>
        </p:txBody>
      </p:sp>
      <p:sp>
        <p:nvSpPr>
          <p:cNvPr id="5" name="Content Placeholder 4"/>
          <p:cNvSpPr>
            <a:spLocks noGrp="1"/>
          </p:cNvSpPr>
          <p:nvPr>
            <p:ph sz="quarter" idx="14"/>
          </p:nvPr>
        </p:nvSpPr>
        <p:spPr>
          <a:xfrm>
            <a:off x="429768" y="1155700"/>
            <a:ext cx="8280400" cy="4962525"/>
          </a:xfrm>
        </p:spPr>
        <p:txBody>
          <a:bodyPr/>
          <a:lstStyle/>
          <a:p>
            <a:pPr marL="0" indent="0">
              <a:buNone/>
            </a:pPr>
            <a:r>
              <a:rPr lang="en-US" b="1" dirty="0" smtClean="0"/>
              <a:t>Colorado</a:t>
            </a:r>
          </a:p>
          <a:p>
            <a:r>
              <a:rPr lang="en-US" dirty="0" smtClean="0"/>
              <a:t>When </a:t>
            </a:r>
            <a:r>
              <a:rPr lang="en-US" dirty="0"/>
              <a:t>services are performed inside and outside of Colorado, the portion of the gross receipts included in the Colorado numerator is determined by calculating the direct costs incurred in performance</a:t>
            </a:r>
          </a:p>
          <a:p>
            <a:pPr lvl="1"/>
            <a:r>
              <a:rPr lang="en-US" dirty="0" smtClean="0"/>
              <a:t>INCLUDED: Personal </a:t>
            </a:r>
            <a:r>
              <a:rPr lang="en-US" dirty="0"/>
              <a:t>services payments to agents or independent contractors that gives rise to the particular item of gross </a:t>
            </a:r>
            <a:r>
              <a:rPr lang="en-US" dirty="0" smtClean="0"/>
              <a:t>receipts</a:t>
            </a:r>
          </a:p>
          <a:p>
            <a:pPr marL="342900" lvl="1" indent="0">
              <a:buNone/>
            </a:pPr>
            <a:endParaRPr lang="en-US" dirty="0"/>
          </a:p>
          <a:p>
            <a:pPr lvl="1"/>
            <a:r>
              <a:rPr lang="en-US" dirty="0"/>
              <a:t>EXCLUDED: Overhead costs and management costs (unless management directly involved in the performance of the service</a:t>
            </a:r>
            <a:r>
              <a:rPr lang="en-US" dirty="0" smtClean="0"/>
              <a:t>)</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102</a:t>
            </a:fld>
            <a:endParaRPr lang="en-GB" dirty="0"/>
          </a:p>
        </p:txBody>
      </p:sp>
    </p:spTree>
    <p:extLst>
      <p:ext uri="{BB962C8B-B14F-4D97-AF65-F5344CB8AC3E}">
        <p14:creationId xmlns:p14="http://schemas.microsoft.com/office/powerpoint/2010/main" val="30085397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Performance of Service Sourcing</a:t>
            </a:r>
          </a:p>
        </p:txBody>
      </p:sp>
      <p:sp>
        <p:nvSpPr>
          <p:cNvPr id="5" name="Content Placeholder 4"/>
          <p:cNvSpPr>
            <a:spLocks noGrp="1"/>
          </p:cNvSpPr>
          <p:nvPr>
            <p:ph sz="quarter" idx="14"/>
          </p:nvPr>
        </p:nvSpPr>
        <p:spPr>
          <a:xfrm>
            <a:off x="429768" y="1155700"/>
            <a:ext cx="8280400" cy="4962525"/>
          </a:xfrm>
        </p:spPr>
        <p:txBody>
          <a:bodyPr>
            <a:normAutofit fontScale="92500" lnSpcReduction="10000"/>
          </a:bodyPr>
          <a:lstStyle/>
          <a:p>
            <a:pPr marL="0" indent="0">
              <a:buNone/>
            </a:pPr>
            <a:r>
              <a:rPr lang="en-US" b="1" dirty="0"/>
              <a:t>Texas</a:t>
            </a:r>
          </a:p>
          <a:p>
            <a:r>
              <a:rPr lang="en-US" dirty="0"/>
              <a:t>If services are performed both inside and outside Texas, then such receipts are Texas receipts on the basis of the fair value of the services that are rendered in Texas</a:t>
            </a:r>
          </a:p>
          <a:p>
            <a:pPr marL="0" indent="0">
              <a:buNone/>
            </a:pPr>
            <a:r>
              <a:rPr lang="en-US" b="1" dirty="0"/>
              <a:t>New York (until 2015)</a:t>
            </a:r>
          </a:p>
          <a:p>
            <a:r>
              <a:rPr lang="en-US" dirty="0"/>
              <a:t>New York source receipts from services based on where they are </a:t>
            </a:r>
            <a:r>
              <a:rPr lang="en-US" dirty="0" smtClean="0"/>
              <a:t>performed</a:t>
            </a:r>
          </a:p>
          <a:p>
            <a:r>
              <a:rPr lang="en-US" dirty="0" smtClean="0"/>
              <a:t>New </a:t>
            </a:r>
            <a:r>
              <a:rPr lang="en-US" dirty="0"/>
              <a:t>York also sources  to New York all “other business receipts” </a:t>
            </a:r>
            <a:r>
              <a:rPr lang="en-US" u="sng" dirty="0"/>
              <a:t>earned</a:t>
            </a:r>
            <a:r>
              <a:rPr lang="en-US" dirty="0"/>
              <a:t> in New York </a:t>
            </a:r>
            <a:r>
              <a:rPr lang="en-US" dirty="0" smtClean="0"/>
              <a:t>State”</a:t>
            </a:r>
            <a:endParaRPr lang="en-US" dirty="0"/>
          </a:p>
          <a:p>
            <a:r>
              <a:rPr lang="en-US" dirty="0"/>
              <a:t>For services performed  both in-state and out-of-state and paid in lump sum, amount attributable to New York based on the relative values, time spent, or some other reasonable method</a:t>
            </a:r>
          </a:p>
          <a:p>
            <a:r>
              <a:rPr lang="en-US" dirty="0"/>
              <a:t>“Performance of services” and “other business receipts” not clearly defined by statute or regulation, has resulted in uncertainty and increased audit activity for electronic </a:t>
            </a:r>
            <a:r>
              <a:rPr lang="en-US" dirty="0" smtClean="0"/>
              <a:t>services</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103</a:t>
            </a:fld>
            <a:endParaRPr lang="en-GB" dirty="0"/>
          </a:p>
        </p:txBody>
      </p:sp>
    </p:spTree>
    <p:extLst>
      <p:ext uri="{BB962C8B-B14F-4D97-AF65-F5344CB8AC3E}">
        <p14:creationId xmlns:p14="http://schemas.microsoft.com/office/powerpoint/2010/main" val="29884866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Avoiding Double Taxation</a:t>
            </a:r>
          </a:p>
        </p:txBody>
      </p:sp>
      <p:sp>
        <p:nvSpPr>
          <p:cNvPr id="5" name="Content Placeholder 4"/>
          <p:cNvSpPr>
            <a:spLocks noGrp="1"/>
          </p:cNvSpPr>
          <p:nvPr>
            <p:ph sz="quarter" idx="14"/>
          </p:nvPr>
        </p:nvSpPr>
        <p:spPr>
          <a:xfrm>
            <a:off x="429768" y="1155700"/>
            <a:ext cx="8280400" cy="4962525"/>
          </a:xfrm>
        </p:spPr>
        <p:txBody>
          <a:bodyPr>
            <a:normAutofit/>
          </a:bodyPr>
          <a:lstStyle/>
          <a:p>
            <a:r>
              <a:rPr lang="en-US" dirty="0"/>
              <a:t>The application of multiple sourcing methodologies can result in double </a:t>
            </a:r>
            <a:r>
              <a:rPr lang="en-US" dirty="0" smtClean="0"/>
              <a:t>taxation </a:t>
            </a:r>
          </a:p>
          <a:p>
            <a:pPr marL="0" indent="0">
              <a:buNone/>
            </a:pPr>
            <a:endParaRPr lang="en-US" dirty="0" smtClean="0"/>
          </a:p>
          <a:p>
            <a:pPr lvl="1"/>
            <a:r>
              <a:rPr lang="en-US" b="1" dirty="0" smtClean="0"/>
              <a:t>Alabama </a:t>
            </a:r>
            <a:r>
              <a:rPr lang="en-US" b="1" dirty="0"/>
              <a:t>Administrative Code Section 810-27-1-.</a:t>
            </a:r>
            <a:r>
              <a:rPr lang="en-US" b="1" dirty="0" smtClean="0"/>
              <a:t>17(2)(d): </a:t>
            </a:r>
            <a:r>
              <a:rPr lang="en-US" dirty="0" smtClean="0"/>
              <a:t>Whenever </a:t>
            </a:r>
            <a:r>
              <a:rPr lang="en-US" dirty="0"/>
              <a:t>a taxpayer is subjected to different sourcing methodologies regarding intangibles or services, by the Department of Revenue and one or more other state taxing authorities, the taxpayer may petition for, and the Department of Revenue </a:t>
            </a:r>
            <a:r>
              <a:rPr lang="en-US" u="sng" dirty="0"/>
              <a:t>shall participate in</a:t>
            </a:r>
            <a:r>
              <a:rPr lang="en-US" dirty="0"/>
              <a:t>, and encourage the other state taxing authorities to participate in, non-binding mediation in accordance with the mediation rules promulgated by the Multistate Tax Commission from time to time, regardless of whether all the state taxing authorities are members of the Multistate Tax </a:t>
            </a:r>
            <a:r>
              <a:rPr lang="en-US" dirty="0" smtClean="0"/>
              <a:t>Compact</a:t>
            </a:r>
          </a:p>
        </p:txBody>
      </p:sp>
      <p:sp>
        <p:nvSpPr>
          <p:cNvPr id="6" name="Slide Number Placeholder 5"/>
          <p:cNvSpPr>
            <a:spLocks noGrp="1"/>
          </p:cNvSpPr>
          <p:nvPr>
            <p:ph type="sldNum" sz="quarter" idx="16"/>
          </p:nvPr>
        </p:nvSpPr>
        <p:spPr/>
        <p:txBody>
          <a:bodyPr/>
          <a:lstStyle/>
          <a:p>
            <a:fld id="{03F1EFBE-6FC5-4E3B-A532-A391AE8323A1}" type="slidenum">
              <a:rPr lang="en-GB" smtClean="0"/>
              <a:pPr/>
              <a:t>104</a:t>
            </a:fld>
            <a:endParaRPr lang="en-GB" dirty="0"/>
          </a:p>
        </p:txBody>
      </p:sp>
    </p:spTree>
    <p:extLst>
      <p:ext uri="{BB962C8B-B14F-4D97-AF65-F5344CB8AC3E}">
        <p14:creationId xmlns:p14="http://schemas.microsoft.com/office/powerpoint/2010/main" val="17522258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Allocation and </a:t>
            </a:r>
            <a:r>
              <a:rPr lang="en-US" dirty="0" smtClean="0"/>
              <a:t>Apportionment </a:t>
            </a:r>
            <a:r>
              <a:rPr lang="en-US" dirty="0"/>
              <a:t>– </a:t>
            </a:r>
            <a:r>
              <a:rPr lang="en-US" dirty="0" smtClean="0"/>
              <a:t>Sales </a:t>
            </a:r>
            <a:r>
              <a:rPr lang="en-US" dirty="0"/>
              <a:t>F</a:t>
            </a:r>
            <a:r>
              <a:rPr lang="en-US" dirty="0" smtClean="0"/>
              <a:t>actor</a:t>
            </a:r>
            <a:endParaRPr lang="en-US" dirty="0"/>
          </a:p>
        </p:txBody>
      </p:sp>
      <p:sp>
        <p:nvSpPr>
          <p:cNvPr id="5" name="Content Placeholder 4"/>
          <p:cNvSpPr>
            <a:spLocks noGrp="1"/>
          </p:cNvSpPr>
          <p:nvPr>
            <p:ph sz="quarter" idx="14"/>
          </p:nvPr>
        </p:nvSpPr>
        <p:spPr>
          <a:xfrm>
            <a:off x="429768" y="1155700"/>
            <a:ext cx="8280400" cy="4962525"/>
          </a:xfrm>
        </p:spPr>
        <p:txBody>
          <a:bodyPr>
            <a:normAutofit fontScale="85000" lnSpcReduction="20000"/>
          </a:bodyPr>
          <a:lstStyle/>
          <a:p>
            <a:pPr marL="0" indent="0">
              <a:lnSpc>
                <a:spcPct val="120000"/>
              </a:lnSpc>
              <a:spcBef>
                <a:spcPts val="0"/>
              </a:spcBef>
              <a:spcAft>
                <a:spcPts val="600"/>
              </a:spcAft>
              <a:buNone/>
            </a:pPr>
            <a:r>
              <a:rPr lang="en-US" dirty="0"/>
              <a:t>California Chief Counsel Ruling </a:t>
            </a:r>
            <a:r>
              <a:rPr lang="en-US" dirty="0" smtClean="0"/>
              <a:t>2015‑03 </a:t>
            </a:r>
            <a:r>
              <a:rPr lang="en-US" dirty="0"/>
              <a:t>(Cal. FTB Dec. 31, 2015)</a:t>
            </a:r>
          </a:p>
          <a:p>
            <a:pPr>
              <a:lnSpc>
                <a:spcPct val="120000"/>
              </a:lnSpc>
              <a:spcBef>
                <a:spcPts val="0"/>
              </a:spcBef>
              <a:spcAft>
                <a:spcPts val="600"/>
              </a:spcAft>
            </a:pPr>
            <a:r>
              <a:rPr lang="en-US" dirty="0"/>
              <a:t>The FTB was asked to address when it was necessary to “look‑through” to where the taxpayer’s customer’s customers were located in applying the state’s market‑based sourcing</a:t>
            </a:r>
          </a:p>
          <a:p>
            <a:pPr lvl="1">
              <a:lnSpc>
                <a:spcPct val="120000"/>
              </a:lnSpc>
              <a:spcBef>
                <a:spcPts val="0"/>
              </a:spcBef>
              <a:spcAft>
                <a:spcPts val="600"/>
              </a:spcAft>
            </a:pPr>
            <a:r>
              <a:rPr lang="en-US" dirty="0"/>
              <a:t>Under the general rule, receipts from services are sourced to where the benefit of the service is received</a:t>
            </a:r>
          </a:p>
          <a:p>
            <a:pPr lvl="1">
              <a:lnSpc>
                <a:spcPct val="120000"/>
              </a:lnSpc>
              <a:spcBef>
                <a:spcPts val="0"/>
              </a:spcBef>
              <a:spcAft>
                <a:spcPts val="600"/>
              </a:spcAft>
            </a:pPr>
            <a:r>
              <a:rPr lang="en-US" dirty="0"/>
              <a:t>The FTB recognized that, in certain situations, the location where the benefit of a service is received will be the location of the taxpayer’s customer’s customers</a:t>
            </a:r>
          </a:p>
          <a:p>
            <a:pPr>
              <a:lnSpc>
                <a:spcPct val="120000"/>
              </a:lnSpc>
              <a:spcBef>
                <a:spcPts val="0"/>
              </a:spcBef>
              <a:spcAft>
                <a:spcPts val="600"/>
              </a:spcAft>
            </a:pPr>
            <a:r>
              <a:rPr lang="en-US" dirty="0"/>
              <a:t>The taxpayer was a service provider engaged in the business of providing integrated financial information and analytical applications to its customers, who in turned provided financial services to its business entity customers</a:t>
            </a:r>
          </a:p>
          <a:p>
            <a:pPr lvl="1">
              <a:lnSpc>
                <a:spcPct val="120000"/>
              </a:lnSpc>
              <a:spcBef>
                <a:spcPts val="0"/>
              </a:spcBef>
              <a:spcAft>
                <a:spcPts val="600"/>
              </a:spcAft>
            </a:pPr>
            <a:r>
              <a:rPr lang="en-US" dirty="0"/>
              <a:t>The FTB concluded that the taxpayer’s receipts from what the FTB considered to be non‑marketing services should be sourced to California to the extent the taxpayer’s customers receive the benefit of the service in California (and not to the customer’s customer location)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105</a:t>
            </a:fld>
            <a:endParaRPr lang="en-GB" dirty="0"/>
          </a:p>
        </p:txBody>
      </p:sp>
    </p:spTree>
    <p:extLst>
      <p:ext uri="{BB962C8B-B14F-4D97-AF65-F5344CB8AC3E}">
        <p14:creationId xmlns:p14="http://schemas.microsoft.com/office/powerpoint/2010/main" val="34237369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Allocation and </a:t>
            </a:r>
            <a:r>
              <a:rPr lang="en-US" dirty="0" smtClean="0"/>
              <a:t>Apportionment </a:t>
            </a:r>
            <a:r>
              <a:rPr lang="en-US" dirty="0"/>
              <a:t>– </a:t>
            </a:r>
            <a:r>
              <a:rPr lang="en-US" dirty="0" smtClean="0"/>
              <a:t>Sales </a:t>
            </a:r>
            <a:r>
              <a:rPr lang="en-US" dirty="0"/>
              <a:t>F</a:t>
            </a:r>
            <a:r>
              <a:rPr lang="en-US" dirty="0" smtClean="0"/>
              <a:t>actor</a:t>
            </a:r>
            <a:endParaRPr lang="en-US" dirty="0"/>
          </a:p>
        </p:txBody>
      </p:sp>
      <p:sp>
        <p:nvSpPr>
          <p:cNvPr id="5" name="Content Placeholder 4"/>
          <p:cNvSpPr>
            <a:spLocks noGrp="1"/>
          </p:cNvSpPr>
          <p:nvPr>
            <p:ph sz="quarter" idx="14"/>
          </p:nvPr>
        </p:nvSpPr>
        <p:spPr>
          <a:xfrm>
            <a:off x="429768" y="1155700"/>
            <a:ext cx="8280400" cy="5207000"/>
          </a:xfrm>
        </p:spPr>
        <p:txBody>
          <a:bodyPr>
            <a:noAutofit/>
          </a:bodyPr>
          <a:lstStyle/>
          <a:p>
            <a:pPr marL="0" indent="0">
              <a:spcBef>
                <a:spcPts val="0"/>
              </a:spcBef>
              <a:spcAft>
                <a:spcPts val="600"/>
              </a:spcAft>
              <a:buNone/>
            </a:pPr>
            <a:r>
              <a:rPr lang="en-US" sz="2000" dirty="0"/>
              <a:t>Cal. Code Regs. § 25136-2 (approved Sept. 15, 2016) </a:t>
            </a:r>
          </a:p>
          <a:p>
            <a:pPr>
              <a:spcBef>
                <a:spcPts val="0"/>
              </a:spcBef>
              <a:spcAft>
                <a:spcPts val="600"/>
              </a:spcAft>
            </a:pPr>
            <a:r>
              <a:rPr lang="en-US" sz="2000" dirty="0"/>
              <a:t>The regulation provides guidance on items that were not addressed in the first iteration of the regulation</a:t>
            </a:r>
          </a:p>
          <a:p>
            <a:pPr lvl="1">
              <a:lnSpc>
                <a:spcPct val="100000"/>
              </a:lnSpc>
              <a:spcBef>
                <a:spcPts val="0"/>
              </a:spcBef>
              <a:spcAft>
                <a:spcPts val="600"/>
              </a:spcAft>
            </a:pPr>
            <a:r>
              <a:rPr lang="en-US" sz="1600" dirty="0"/>
              <a:t>Defines “marketable securities” and provides guidance on sourcing sales of marketable securities</a:t>
            </a:r>
          </a:p>
          <a:p>
            <a:pPr lvl="1">
              <a:lnSpc>
                <a:spcPct val="100000"/>
              </a:lnSpc>
              <a:spcBef>
                <a:spcPts val="0"/>
              </a:spcBef>
              <a:spcAft>
                <a:spcPts val="600"/>
              </a:spcAft>
            </a:pPr>
            <a:r>
              <a:rPr lang="en-US" sz="1600" dirty="0"/>
              <a:t>Addresses how to source interest as a gross receipt from intangible property</a:t>
            </a:r>
          </a:p>
          <a:p>
            <a:pPr lvl="1">
              <a:lnSpc>
                <a:spcPct val="100000"/>
              </a:lnSpc>
              <a:spcBef>
                <a:spcPts val="0"/>
              </a:spcBef>
              <a:spcAft>
                <a:spcPts val="600"/>
              </a:spcAft>
            </a:pPr>
            <a:r>
              <a:rPr lang="en-US" sz="1600" dirty="0"/>
              <a:t>Provides that dividends and goodwill will be sourced using rules for sales of stock or sales of ownership interests in pass-through entities</a:t>
            </a:r>
          </a:p>
          <a:p>
            <a:pPr>
              <a:spcBef>
                <a:spcPts val="0"/>
              </a:spcBef>
              <a:spcAft>
                <a:spcPts val="600"/>
              </a:spcAft>
            </a:pPr>
            <a:r>
              <a:rPr lang="en-US" sz="2000" dirty="0"/>
              <a:t>Example adopting a “look-through” approach for asset management fees were pulled from the final regulation leaving the sourcing of such fees somewhat unclear</a:t>
            </a:r>
          </a:p>
          <a:p>
            <a:pPr lvl="1">
              <a:lnSpc>
                <a:spcPct val="100000"/>
              </a:lnSpc>
              <a:spcBef>
                <a:spcPts val="0"/>
              </a:spcBef>
              <a:spcAft>
                <a:spcPts val="600"/>
              </a:spcAft>
            </a:pPr>
            <a:r>
              <a:rPr lang="en-US" sz="1600" dirty="0"/>
              <a:t>The amendments to the regulation are effective for tax years beginning on or after January 1, 2015</a:t>
            </a:r>
          </a:p>
          <a:p>
            <a:pPr lvl="1">
              <a:lnSpc>
                <a:spcPct val="100000"/>
              </a:lnSpc>
              <a:spcBef>
                <a:spcPts val="0"/>
              </a:spcBef>
              <a:spcAft>
                <a:spcPts val="600"/>
              </a:spcAft>
            </a:pPr>
            <a:r>
              <a:rPr lang="en-US" sz="1600" dirty="0"/>
              <a:t>A taxpayer may elect to apply the amendments retroactively to tax years beginning on or after January 1, 2012, if those years are open under the statute of limitations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106</a:t>
            </a:fld>
            <a:endParaRPr lang="en-GB" dirty="0"/>
          </a:p>
        </p:txBody>
      </p:sp>
    </p:spTree>
    <p:extLst>
      <p:ext uri="{BB962C8B-B14F-4D97-AF65-F5344CB8AC3E}">
        <p14:creationId xmlns:p14="http://schemas.microsoft.com/office/powerpoint/2010/main" val="90361794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Questions?</a:t>
            </a:r>
            <a:endParaRPr lang="en-GB" dirty="0"/>
          </a:p>
        </p:txBody>
      </p:sp>
      <p:sp>
        <p:nvSpPr>
          <p:cNvPr id="5" name="Slide Number Placeholder 4"/>
          <p:cNvSpPr>
            <a:spLocks noGrp="1"/>
          </p:cNvSpPr>
          <p:nvPr>
            <p:ph type="sldNum" sz="quarter" idx="15"/>
          </p:nvPr>
        </p:nvSpPr>
        <p:spPr/>
        <p:txBody>
          <a:bodyPr/>
          <a:lstStyle/>
          <a:p>
            <a:fld id="{03F1EFBE-6FC5-4E3B-A532-A391AE8323A1}" type="slidenum">
              <a:rPr lang="en-GB" smtClean="0"/>
              <a:pPr/>
              <a:t>107</a:t>
            </a:fld>
            <a:endParaRPr lang="en-GB" dirty="0"/>
          </a:p>
        </p:txBody>
      </p:sp>
    </p:spTree>
    <p:extLst>
      <p:ext uri="{BB962C8B-B14F-4D97-AF65-F5344CB8AC3E}">
        <p14:creationId xmlns:p14="http://schemas.microsoft.com/office/powerpoint/2010/main" val="9368679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p:txBody>
          <a:bodyPr>
            <a:noAutofit/>
          </a:bodyPr>
          <a:lstStyle/>
          <a:p>
            <a:r>
              <a:rPr lang="en-GB" sz="1600" b="1" dirty="0" smtClean="0"/>
              <a:t>Be sure to also submit your pet </a:t>
            </a:r>
          </a:p>
          <a:p>
            <a:r>
              <a:rPr lang="en-GB" sz="1600" b="1" dirty="0" smtClean="0"/>
              <a:t>through our app to be featured  as </a:t>
            </a:r>
          </a:p>
          <a:p>
            <a:r>
              <a:rPr lang="en-GB" sz="1600" b="1" dirty="0" smtClean="0"/>
              <a:t>Pet of the Month!</a:t>
            </a:r>
            <a:endParaRPr lang="en-GB" sz="1600" b="1" dirty="0"/>
          </a:p>
        </p:txBody>
      </p:sp>
      <p:sp>
        <p:nvSpPr>
          <p:cNvPr id="12" name="Text Placeholder 11"/>
          <p:cNvSpPr>
            <a:spLocks noGrp="1"/>
          </p:cNvSpPr>
          <p:nvPr>
            <p:ph type="body" sz="quarter" idx="10"/>
          </p:nvPr>
        </p:nvSpPr>
        <p:spPr/>
        <p:txBody>
          <a:bodyPr>
            <a:normAutofit fontScale="92500" lnSpcReduction="10000"/>
          </a:bodyPr>
          <a:lstStyle/>
          <a:p>
            <a:r>
              <a:rPr lang="en-GB" dirty="0" smtClean="0"/>
              <a:t>Download the Eversheds Sutherland SALT Shaker app today</a:t>
            </a:r>
            <a:endParaRPr lang="en-GB" dirty="0"/>
          </a:p>
        </p:txBody>
      </p:sp>
      <p:sp>
        <p:nvSpPr>
          <p:cNvPr id="11" name="Title 10"/>
          <p:cNvSpPr>
            <a:spLocks noGrp="1"/>
          </p:cNvSpPr>
          <p:nvPr>
            <p:ph type="title"/>
          </p:nvPr>
        </p:nvSpPr>
        <p:spPr/>
        <p:txBody>
          <a:bodyPr/>
          <a:lstStyle/>
          <a:p>
            <a:r>
              <a:rPr lang="en-GB" dirty="0" smtClean="0"/>
              <a:t>Connect with us!</a:t>
            </a:r>
            <a:endParaRPr lang="en-GB" dirty="0"/>
          </a:p>
        </p:txBody>
      </p:sp>
      <p:sp>
        <p:nvSpPr>
          <p:cNvPr id="14" name="Content Placeholder 13"/>
          <p:cNvSpPr>
            <a:spLocks noGrp="1"/>
          </p:cNvSpPr>
          <p:nvPr>
            <p:ph sz="quarter" idx="14"/>
          </p:nvPr>
        </p:nvSpPr>
        <p:spPr>
          <a:xfrm>
            <a:off x="429768" y="3467101"/>
            <a:ext cx="8280400" cy="2336800"/>
          </a:xfrm>
        </p:spPr>
        <p:txBody>
          <a:bodyPr/>
          <a:lstStyle/>
          <a:p>
            <a:r>
              <a:rPr lang="en-US" dirty="0"/>
              <a:t>Apple App Store</a:t>
            </a:r>
          </a:p>
          <a:p>
            <a:r>
              <a:rPr lang="en-US" dirty="0"/>
              <a:t>Google Play</a:t>
            </a:r>
          </a:p>
          <a:p>
            <a:r>
              <a:rPr lang="en-US" dirty="0" smtClean="0"/>
              <a:t>Amazon </a:t>
            </a:r>
            <a:r>
              <a:rPr lang="en-US" dirty="0"/>
              <a:t>Appstore</a:t>
            </a:r>
          </a:p>
          <a:p>
            <a:endParaRPr lang="en-GB" dirty="0"/>
          </a:p>
        </p:txBody>
      </p:sp>
      <p:sp>
        <p:nvSpPr>
          <p:cNvPr id="4" name="Slide Number Placeholder 3"/>
          <p:cNvSpPr>
            <a:spLocks noGrp="1"/>
          </p:cNvSpPr>
          <p:nvPr>
            <p:ph type="sldNum" sz="quarter" idx="16"/>
          </p:nvPr>
        </p:nvSpPr>
        <p:spPr/>
        <p:txBody>
          <a:bodyPr/>
          <a:lstStyle/>
          <a:p>
            <a:fld id="{03F1EFBE-6FC5-4E3B-A532-A391AE8323A1}" type="slidenum">
              <a:rPr lang="en-GB" smtClean="0"/>
              <a:pPr/>
              <a:t>108</a:t>
            </a:fld>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00" y="1431260"/>
            <a:ext cx="3039364" cy="4920264"/>
          </a:xfrm>
          <a:prstGeom prst="rect">
            <a:avLst/>
          </a:prstGeom>
        </p:spPr>
      </p:pic>
      <p:sp>
        <p:nvSpPr>
          <p:cNvPr id="9" name="Rectangle 8"/>
          <p:cNvSpPr/>
          <p:nvPr/>
        </p:nvSpPr>
        <p:spPr>
          <a:xfrm>
            <a:off x="823258" y="5554769"/>
            <a:ext cx="1522020" cy="369332"/>
          </a:xfrm>
          <a:prstGeom prst="rect">
            <a:avLst/>
          </a:prstGeom>
        </p:spPr>
        <p:txBody>
          <a:bodyPr wrap="none">
            <a:spAutoFit/>
          </a:bodyPr>
          <a:lstStyle/>
          <a:p>
            <a:r>
              <a:rPr lang="en-US" dirty="0" smtClean="0"/>
              <a:t>@ESsaltlaw</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5554769"/>
            <a:ext cx="495785" cy="43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0645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us</a:t>
            </a:r>
            <a:endParaRPr lang="en-GB" dirty="0"/>
          </a:p>
        </p:txBody>
      </p:sp>
      <p:sp>
        <p:nvSpPr>
          <p:cNvPr id="6" name="TextBox 5"/>
          <p:cNvSpPr txBox="1"/>
          <p:nvPr/>
        </p:nvSpPr>
        <p:spPr>
          <a:xfrm>
            <a:off x="7620000" y="6477000"/>
            <a:ext cx="1905000" cy="169277"/>
          </a:xfrm>
          <a:prstGeom prst="rect">
            <a:avLst/>
          </a:prstGeom>
          <a:noFill/>
        </p:spPr>
        <p:txBody>
          <a:bodyPr vert="horz" rtlCol="0">
            <a:spAutoFit/>
          </a:bodyPr>
          <a:lstStyle/>
          <a:p>
            <a:endParaRPr lang="en-GB" sz="500" dirty="0">
              <a:solidFill>
                <a:srgbClr val="FFFFFF"/>
              </a:solidFill>
            </a:endParaRPr>
          </a:p>
        </p:txBody>
      </p:sp>
      <p:sp>
        <p:nvSpPr>
          <p:cNvPr id="7" name="Rectangle 6"/>
          <p:cNvSpPr/>
          <p:nvPr/>
        </p:nvSpPr>
        <p:spPr>
          <a:xfrm>
            <a:off x="5499100" y="4018755"/>
            <a:ext cx="3073400" cy="369332"/>
          </a:xfrm>
          <a:prstGeom prst="rect">
            <a:avLst/>
          </a:prstGeom>
        </p:spPr>
        <p:txBody>
          <a:bodyPr wrap="square">
            <a:spAutoFit/>
          </a:bodyPr>
          <a:lstStyle/>
          <a:p>
            <a:r>
              <a:rPr lang="en-US" dirty="0" smtClean="0">
                <a:solidFill>
                  <a:schemeClr val="bg1"/>
                </a:solidFill>
              </a:rPr>
              <a:t>stateandlocaltax.com</a:t>
            </a:r>
            <a:endParaRPr lang="en-US" dirty="0">
              <a:solidFill>
                <a:schemeClr val="bg1"/>
              </a:solidFill>
            </a:endParaRPr>
          </a:p>
        </p:txBody>
      </p:sp>
      <p:sp>
        <p:nvSpPr>
          <p:cNvPr id="8" name="Text Placeholder 2"/>
          <p:cNvSpPr txBox="1">
            <a:spLocks/>
          </p:cNvSpPr>
          <p:nvPr/>
        </p:nvSpPr>
        <p:spPr>
          <a:xfrm>
            <a:off x="5541012" y="2328788"/>
            <a:ext cx="3957842" cy="237758"/>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1" kern="120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Marc Simonetti</a:t>
            </a:r>
            <a:endParaRPr lang="en-GB" dirty="0"/>
          </a:p>
          <a:p>
            <a:endParaRPr lang="en-GB" dirty="0"/>
          </a:p>
        </p:txBody>
      </p:sp>
      <p:sp>
        <p:nvSpPr>
          <p:cNvPr id="9" name="Text Placeholder 3"/>
          <p:cNvSpPr txBox="1">
            <a:spLocks/>
          </p:cNvSpPr>
          <p:nvPr/>
        </p:nvSpPr>
        <p:spPr>
          <a:xfrm>
            <a:off x="5541012" y="2573324"/>
            <a:ext cx="3480158" cy="568263"/>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0"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Partner </a:t>
            </a:r>
          </a:p>
          <a:p>
            <a:r>
              <a:rPr lang="en-GB" dirty="0"/>
              <a:t>Eversheds Sutherland (US) LLP</a:t>
            </a:r>
          </a:p>
          <a:p>
            <a:r>
              <a:rPr lang="en-US" dirty="0"/>
              <a:t>212.389.5015</a:t>
            </a:r>
            <a:endParaRPr lang="en-GB" dirty="0"/>
          </a:p>
          <a:p>
            <a:r>
              <a:rPr lang="en-GB" dirty="0"/>
              <a:t>MarcSimonetti@eversheds-sutherland.com</a:t>
            </a:r>
          </a:p>
          <a:p>
            <a:endParaRPr lang="en-GB" dirty="0"/>
          </a:p>
          <a:p>
            <a:endParaRPr lang="en-GB" dirty="0"/>
          </a:p>
        </p:txBody>
      </p:sp>
      <p:sp>
        <p:nvSpPr>
          <p:cNvPr id="15" name="Text Placeholder 2"/>
          <p:cNvSpPr txBox="1">
            <a:spLocks/>
          </p:cNvSpPr>
          <p:nvPr/>
        </p:nvSpPr>
        <p:spPr>
          <a:xfrm>
            <a:off x="5541012" y="868452"/>
            <a:ext cx="3386732" cy="237758"/>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1" kern="120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Jeff Friedman</a:t>
            </a:r>
            <a:endParaRPr lang="en-GB" dirty="0"/>
          </a:p>
          <a:p>
            <a:endParaRPr lang="en-GB" dirty="0"/>
          </a:p>
        </p:txBody>
      </p:sp>
      <p:sp>
        <p:nvSpPr>
          <p:cNvPr id="16" name="Text Placeholder 3"/>
          <p:cNvSpPr txBox="1">
            <a:spLocks/>
          </p:cNvSpPr>
          <p:nvPr/>
        </p:nvSpPr>
        <p:spPr>
          <a:xfrm>
            <a:off x="5541012" y="1112988"/>
            <a:ext cx="3480158" cy="568263"/>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0"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Partner </a:t>
            </a:r>
          </a:p>
          <a:p>
            <a:r>
              <a:rPr lang="en-GB" dirty="0" smtClean="0"/>
              <a:t>Eversheds Sutherland (US) LLP</a:t>
            </a:r>
          </a:p>
          <a:p>
            <a:r>
              <a:rPr lang="en-US" dirty="0"/>
              <a:t>202.383.0718 </a:t>
            </a:r>
            <a:endParaRPr lang="en-US" dirty="0" smtClean="0"/>
          </a:p>
          <a:p>
            <a:r>
              <a:rPr lang="en-US" dirty="0" err="1" smtClean="0"/>
              <a:t>JeffFriedman</a:t>
            </a:r>
            <a:r>
              <a:rPr lang="en-GB" dirty="0" smtClean="0"/>
              <a:t>@eversheds-sutherland.com</a:t>
            </a:r>
            <a:endParaRPr lang="en-GB" dirty="0"/>
          </a:p>
        </p:txBody>
      </p:sp>
    </p:spTree>
    <p:extLst>
      <p:ext uri="{BB962C8B-B14F-4D97-AF65-F5344CB8AC3E}">
        <p14:creationId xmlns:p14="http://schemas.microsoft.com/office/powerpoint/2010/main" val="3938710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pPr>
              <a:lnSpc>
                <a:spcPct val="90000"/>
              </a:lnSpc>
            </a:pPr>
            <a:r>
              <a:rPr lang="en-US" sz="2400" dirty="0"/>
              <a:t>Statutory and Regulatory Challenges </a:t>
            </a:r>
          </a:p>
          <a:p>
            <a:endParaRPr lang="en-US" dirty="0"/>
          </a:p>
        </p:txBody>
      </p:sp>
      <p:sp>
        <p:nvSpPr>
          <p:cNvPr id="4" name="Title 3"/>
          <p:cNvSpPr>
            <a:spLocks noGrp="1"/>
          </p:cNvSpPr>
          <p:nvPr>
            <p:ph type="title"/>
          </p:nvPr>
        </p:nvSpPr>
        <p:spPr/>
        <p:txBody>
          <a:bodyPr/>
          <a:lstStyle/>
          <a:p>
            <a:r>
              <a:rPr lang="en-US" dirty="0">
                <a:solidFill>
                  <a:srgbClr val="0066B2"/>
                </a:solidFill>
              </a:rPr>
              <a:t>Physical Presence Under Fire</a:t>
            </a:r>
          </a:p>
        </p:txBody>
      </p:sp>
      <p:sp>
        <p:nvSpPr>
          <p:cNvPr id="5" name="Content Placeholder 4"/>
          <p:cNvSpPr>
            <a:spLocks noGrp="1"/>
          </p:cNvSpPr>
          <p:nvPr>
            <p:ph sz="quarter" idx="14"/>
          </p:nvPr>
        </p:nvSpPr>
        <p:spPr/>
        <p:txBody>
          <a:bodyPr>
            <a:normAutofit lnSpcReduction="10000"/>
          </a:bodyPr>
          <a:lstStyle/>
          <a:p>
            <a:r>
              <a:rPr lang="en-US" b="1" dirty="0" smtClean="0"/>
              <a:t>Tennessee’s Regulatory Challenge</a:t>
            </a:r>
          </a:p>
          <a:p>
            <a:pPr lvl="1"/>
            <a:r>
              <a:rPr lang="en-US" dirty="0" smtClean="0"/>
              <a:t>Tenn. Comp. Regs. 1320-05-010.129 requires out-of-state sellers without a physical presence to collect and remit sales tax if they have over $500,000 of sales into TN.</a:t>
            </a:r>
          </a:p>
          <a:p>
            <a:pPr lvl="1"/>
            <a:r>
              <a:rPr lang="en-US" dirty="0" smtClean="0"/>
              <a:t>The Department offered a prospective amnesty period for registration to collect tax.</a:t>
            </a:r>
          </a:p>
          <a:p>
            <a:pPr lvl="1"/>
            <a:r>
              <a:rPr lang="en-US" b="1" i="1" dirty="0">
                <a:solidFill>
                  <a:schemeClr val="accent2"/>
                </a:solidFill>
              </a:rPr>
              <a:t>Am. Catalog Mailers </a:t>
            </a:r>
            <a:r>
              <a:rPr lang="en-US" b="1" i="1" dirty="0" err="1">
                <a:solidFill>
                  <a:schemeClr val="accent2"/>
                </a:solidFill>
              </a:rPr>
              <a:t>Ass’n</a:t>
            </a:r>
            <a:r>
              <a:rPr lang="en-US" b="1" i="1" dirty="0">
                <a:solidFill>
                  <a:schemeClr val="accent2"/>
                </a:solidFill>
              </a:rPr>
              <a:t> v. </a:t>
            </a:r>
            <a:r>
              <a:rPr lang="en-US" b="1" i="1" dirty="0" err="1">
                <a:solidFill>
                  <a:schemeClr val="accent2"/>
                </a:solidFill>
              </a:rPr>
              <a:t>Gerlach</a:t>
            </a:r>
            <a:r>
              <a:rPr lang="en-US" dirty="0"/>
              <a:t>, No. </a:t>
            </a:r>
            <a:r>
              <a:rPr lang="en-US" dirty="0" smtClean="0"/>
              <a:t>7-0307-IV (Tenn. Ch. Ct)</a:t>
            </a:r>
          </a:p>
          <a:p>
            <a:pPr lvl="1"/>
            <a:r>
              <a:rPr lang="en-US" dirty="0" smtClean="0"/>
              <a:t>Tennessee Department of Revenue not pursuing taxpayers while law is being challenged. </a:t>
            </a:r>
          </a:p>
          <a:p>
            <a:r>
              <a:rPr lang="en-US" b="1" dirty="0"/>
              <a:t>Wyoming’s Statutory Challenge</a:t>
            </a:r>
          </a:p>
          <a:p>
            <a:pPr lvl="1"/>
            <a:r>
              <a:rPr lang="en-US" dirty="0"/>
              <a:t>Gov. Matt Mead (R) signed </a:t>
            </a:r>
            <a:r>
              <a:rPr lang="en-US" dirty="0" err="1"/>
              <a:t>H.B</a:t>
            </a:r>
            <a:r>
              <a:rPr lang="en-US" dirty="0"/>
              <a:t>. 19 into law on March 1st.</a:t>
            </a:r>
          </a:p>
          <a:p>
            <a:pPr lvl="1"/>
            <a:r>
              <a:rPr lang="en-US" dirty="0" err="1"/>
              <a:t>H.B</a:t>
            </a:r>
            <a:r>
              <a:rPr lang="en-US" dirty="0"/>
              <a:t>. 19 requires out-of-state businesses with no physical presence in the state to collect and remit sales tax if they make over 200 sales per year into Wyoming or their in-state annual sales exceed $100,000.</a:t>
            </a:r>
          </a:p>
          <a:p>
            <a:pPr lvl="1"/>
            <a:r>
              <a:rPr lang="en-US" dirty="0"/>
              <a:t>The Department of Revenue may seek a declaratory judgment on the law’s legality. </a:t>
            </a:r>
          </a:p>
        </p:txBody>
      </p:sp>
      <p:sp>
        <p:nvSpPr>
          <p:cNvPr id="6" name="Slide Number Placeholder 5"/>
          <p:cNvSpPr>
            <a:spLocks noGrp="1"/>
          </p:cNvSpPr>
          <p:nvPr>
            <p:ph type="sldNum" sz="quarter" idx="16"/>
          </p:nvPr>
        </p:nvSpPr>
        <p:spPr/>
        <p:txBody>
          <a:bodyPr/>
          <a:lstStyle/>
          <a:p>
            <a:fld id="{03F1EFBE-6FC5-4E3B-A532-A391AE8323A1}" type="slidenum">
              <a:rPr lang="en-GB" smtClean="0"/>
              <a:pPr/>
              <a:t>11</a:t>
            </a:fld>
            <a:endParaRPr lang="en-GB" dirty="0"/>
          </a:p>
        </p:txBody>
      </p:sp>
    </p:spTree>
    <p:extLst>
      <p:ext uri="{BB962C8B-B14F-4D97-AF65-F5344CB8AC3E}">
        <p14:creationId xmlns:p14="http://schemas.microsoft.com/office/powerpoint/2010/main" val="42489506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60363" y="2160588"/>
            <a:ext cx="8423275" cy="1039812"/>
          </a:xfrm>
        </p:spPr>
        <p:txBody>
          <a:bodyPr/>
          <a:lstStyle/>
          <a:p>
            <a:r>
              <a:rPr lang="en-US" dirty="0"/>
              <a:t>ASC 450:  The Ins and Outs of Loss Contingencies and Accruals</a:t>
            </a:r>
            <a:br>
              <a:rPr lang="en-US" dirty="0"/>
            </a:br>
            <a:endParaRPr lang="en-US" dirty="0"/>
          </a:p>
        </p:txBody>
      </p:sp>
      <p:sp>
        <p:nvSpPr>
          <p:cNvPr id="4" name="Rectangle 2"/>
          <p:cNvSpPr txBox="1">
            <a:spLocks noChangeArrowheads="1"/>
          </p:cNvSpPr>
          <p:nvPr/>
        </p:nvSpPr>
        <p:spPr bwMode="auto">
          <a:xfrm>
            <a:off x="360363" y="3609975"/>
            <a:ext cx="8423275" cy="2507045"/>
          </a:xfrm>
          <a:prstGeom prst="rect">
            <a:avLst/>
          </a:prstGeom>
          <a:noFill/>
          <a:ln w="9525">
            <a:noFill/>
            <a:miter lim="800000"/>
            <a:headEnd/>
            <a:tailEnd/>
          </a:ln>
        </p:spPr>
        <p:txBody>
          <a:bodyPr lIns="0" tIns="0" rIns="0" bIns="0"/>
          <a:lstStyle/>
          <a:p>
            <a:pPr>
              <a:defRPr/>
            </a:pPr>
            <a:r>
              <a:rPr lang="en-US" sz="2400" kern="0" dirty="0" smtClean="0">
                <a:solidFill>
                  <a:srgbClr val="FFFFFF"/>
                </a:solidFill>
                <a:latin typeface="Arial"/>
              </a:rPr>
              <a:t>Denver TEI</a:t>
            </a:r>
          </a:p>
          <a:p>
            <a:pPr>
              <a:defRPr/>
            </a:pPr>
            <a:r>
              <a:rPr lang="en-US" sz="2400" kern="0" dirty="0" smtClean="0">
                <a:solidFill>
                  <a:srgbClr val="FFFFFF"/>
                </a:solidFill>
                <a:latin typeface="Arial"/>
              </a:rPr>
              <a:t>May 24, 2017</a:t>
            </a:r>
            <a:r>
              <a:rPr lang="en-US" sz="2400" kern="0" dirty="0">
                <a:solidFill>
                  <a:srgbClr val="FFFFFF"/>
                </a:solidFill>
                <a:latin typeface="Arial"/>
              </a:rPr>
              <a:t/>
            </a:r>
            <a:br>
              <a:rPr lang="en-US" sz="2400" kern="0" dirty="0">
                <a:solidFill>
                  <a:srgbClr val="FFFFFF"/>
                </a:solidFill>
                <a:latin typeface="Arial"/>
              </a:rPr>
            </a:br>
            <a:r>
              <a:rPr lang="en-US" sz="2400" kern="0" dirty="0">
                <a:solidFill>
                  <a:srgbClr val="FFFFFF"/>
                </a:solidFill>
                <a:latin typeface="Arial"/>
              </a:rPr>
              <a:t/>
            </a:r>
            <a:br>
              <a:rPr lang="en-US" sz="2400" kern="0" dirty="0">
                <a:solidFill>
                  <a:srgbClr val="FFFFFF"/>
                </a:solidFill>
                <a:latin typeface="Arial"/>
              </a:rPr>
            </a:br>
            <a:r>
              <a:rPr lang="en-US" sz="2000" kern="0" dirty="0" smtClean="0">
                <a:solidFill>
                  <a:srgbClr val="FFFFFF"/>
                </a:solidFill>
                <a:latin typeface="Arial"/>
              </a:rPr>
              <a:t>Saylor Sims, Managing Director, State and Local Tax, Phoenix, AZ</a:t>
            </a:r>
          </a:p>
          <a:p>
            <a:pPr>
              <a:defRPr/>
            </a:pPr>
            <a:r>
              <a:rPr lang="en-US" sz="2000" kern="0" dirty="0" smtClean="0">
                <a:solidFill>
                  <a:srgbClr val="FFFFFF"/>
                </a:solidFill>
                <a:latin typeface="Arial"/>
                <a:hlinkClick r:id="rId4"/>
              </a:rPr>
              <a:t>Saylor.Sims@us.gt.com</a:t>
            </a:r>
            <a:endParaRPr lang="en-US" sz="2000" kern="0" dirty="0" smtClean="0">
              <a:solidFill>
                <a:srgbClr val="FFFFFF"/>
              </a:solidFill>
              <a:latin typeface="Arial"/>
            </a:endParaRPr>
          </a:p>
          <a:p>
            <a:pPr>
              <a:defRPr/>
            </a:pPr>
            <a:r>
              <a:rPr lang="en-US" sz="2000" kern="0" dirty="0" smtClean="0">
                <a:solidFill>
                  <a:srgbClr val="FFFFFF"/>
                </a:solidFill>
                <a:latin typeface="Arial"/>
              </a:rPr>
              <a:t>Metisse Lutz, Manager, Indirect State and Local Tax, Denver, CO</a:t>
            </a:r>
          </a:p>
          <a:p>
            <a:pPr>
              <a:defRPr/>
            </a:pPr>
            <a:r>
              <a:rPr lang="en-US" sz="2000" kern="0" dirty="0" smtClean="0">
                <a:solidFill>
                  <a:srgbClr val="FFFFFF"/>
                </a:solidFill>
                <a:latin typeface="Arial"/>
                <a:hlinkClick r:id="rId5"/>
              </a:rPr>
              <a:t>Metisse.Lutz@us.gt.com</a:t>
            </a:r>
            <a:r>
              <a:rPr lang="en-US" sz="2000" kern="0" dirty="0" smtClean="0">
                <a:solidFill>
                  <a:srgbClr val="FFFFFF"/>
                </a:solidFill>
                <a:latin typeface="Arial"/>
              </a:rPr>
              <a:t>  </a:t>
            </a:r>
            <a:endParaRPr lang="en-US" sz="2000" kern="0" dirty="0">
              <a:solidFill>
                <a:srgbClr val="FFFFFF"/>
              </a:solidFill>
              <a:latin typeface="Arial"/>
            </a:endParaRPr>
          </a:p>
          <a:p>
            <a:pPr>
              <a:defRPr/>
            </a:pPr>
            <a:r>
              <a:rPr lang="en-US" sz="2800" b="1" kern="0" dirty="0">
                <a:solidFill>
                  <a:srgbClr val="FFFFFF"/>
                </a:solidFill>
                <a:latin typeface="Arial"/>
              </a:rPr>
              <a:t/>
            </a:r>
            <a:br>
              <a:rPr lang="en-US" sz="2800" b="1" kern="0" dirty="0">
                <a:solidFill>
                  <a:srgbClr val="FFFFFF"/>
                </a:solidFill>
                <a:latin typeface="Arial"/>
              </a:rPr>
            </a:br>
            <a:r>
              <a:rPr lang="en-US" sz="2800" kern="0" dirty="0">
                <a:solidFill>
                  <a:srgbClr val="FFFFFF"/>
                </a:solidFill>
                <a:latin typeface="Arial"/>
              </a:rPr>
              <a:t/>
            </a:r>
            <a:br>
              <a:rPr lang="en-US" sz="2800" kern="0" dirty="0">
                <a:solidFill>
                  <a:srgbClr val="FFFFFF"/>
                </a:solidFill>
                <a:latin typeface="Arial"/>
              </a:rPr>
            </a:br>
            <a:r>
              <a:rPr lang="en-US" sz="2800" kern="0" dirty="0">
                <a:solidFill>
                  <a:srgbClr val="FFFFFF"/>
                </a:solidFill>
                <a:latin typeface="Arial"/>
              </a:rPr>
              <a:t/>
            </a:r>
            <a:br>
              <a:rPr lang="en-US" sz="2800" kern="0" dirty="0">
                <a:solidFill>
                  <a:srgbClr val="FFFFFF"/>
                </a:solidFill>
                <a:latin typeface="Arial"/>
              </a:rPr>
            </a:br>
            <a:endParaRPr lang="en-US" sz="1800" kern="0" dirty="0">
              <a:solidFill>
                <a:srgbClr val="FFFFFF"/>
              </a:solidFill>
              <a:latin typeface="Arial"/>
            </a:endParaRPr>
          </a:p>
        </p:txBody>
      </p:sp>
    </p:spTree>
    <p:custDataLst>
      <p:tags r:id="rId1"/>
    </p:custDataLst>
    <p:extLst>
      <p:ext uri="{BB962C8B-B14F-4D97-AF65-F5344CB8AC3E}">
        <p14:creationId xmlns:p14="http://schemas.microsoft.com/office/powerpoint/2010/main" val="32349643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39000" y="4953000"/>
            <a:ext cx="1905000" cy="1905000"/>
            <a:chOff x="-1955800" y="2420620"/>
            <a:chExt cx="2880360" cy="2880360"/>
          </a:xfrm>
        </p:grpSpPr>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955800" y="2420620"/>
              <a:ext cx="2880360" cy="2880360"/>
            </a:xfrm>
            <a:prstGeom prst="rect">
              <a:avLst/>
            </a:prstGeom>
          </p:spPr>
        </p:pic>
        <p:sp>
          <p:nvSpPr>
            <p:cNvPr id="7" name="Rectangle 6"/>
            <p:cNvSpPr>
              <a:spLocks/>
            </p:cNvSpPr>
            <p:nvPr/>
          </p:nvSpPr>
          <p:spPr bwMode="auto">
            <a:xfrm>
              <a:off x="-1955800" y="2420620"/>
              <a:ext cx="2880360" cy="2880360"/>
            </a:xfrm>
            <a:prstGeom prst="rect">
              <a:avLst/>
            </a:prstGeom>
            <a:solidFill>
              <a:srgbClr val="FFFFFF">
                <a:alpha val="6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sp>
        <p:nvSpPr>
          <p:cNvPr id="11266" name="Title 3"/>
          <p:cNvSpPr>
            <a:spLocks noGrp="1"/>
          </p:cNvSpPr>
          <p:nvPr>
            <p:ph type="title"/>
          </p:nvPr>
        </p:nvSpPr>
        <p:spPr/>
        <p:txBody>
          <a:bodyPr/>
          <a:lstStyle/>
          <a:p>
            <a:r>
              <a:rPr lang="en-US" smtClean="0"/>
              <a:t>Learning objectives</a:t>
            </a:r>
          </a:p>
        </p:txBody>
      </p:sp>
      <p:sp>
        <p:nvSpPr>
          <p:cNvPr id="11267" name="Text Placeholder 5"/>
          <p:cNvSpPr>
            <a:spLocks noGrp="1"/>
          </p:cNvSpPr>
          <p:nvPr>
            <p:ph type="body" idx="1"/>
          </p:nvPr>
        </p:nvSpPr>
        <p:spPr>
          <a:xfrm>
            <a:off x="360363" y="2057400"/>
            <a:ext cx="7945437" cy="4273463"/>
          </a:xfrm>
        </p:spPr>
        <p:txBody>
          <a:bodyPr/>
          <a:lstStyle/>
          <a:p>
            <a:pPr lvl="0">
              <a:spcAft>
                <a:spcPts val="1200"/>
              </a:spcAft>
            </a:pPr>
            <a:r>
              <a:rPr lang="en-US" dirty="0" smtClean="0"/>
              <a:t>Summarize </a:t>
            </a:r>
            <a:r>
              <a:rPr lang="en-US" dirty="0"/>
              <a:t>the application of ASC 450 to taxes imposed by state and local governments  </a:t>
            </a:r>
            <a:endParaRPr lang="en-US" dirty="0" smtClean="0"/>
          </a:p>
          <a:p>
            <a:pPr lvl="0">
              <a:spcAft>
                <a:spcPts val="1200"/>
              </a:spcAft>
            </a:pPr>
            <a:r>
              <a:rPr lang="en-US" dirty="0" smtClean="0"/>
              <a:t>Recognize </a:t>
            </a:r>
            <a:r>
              <a:rPr lang="en-US" dirty="0"/>
              <a:t>the thresholds contained in ASC 450 that are to be applied to determine if an accrual must be established for the potential exposure or if a disclosure is </a:t>
            </a:r>
            <a:r>
              <a:rPr lang="en-US" dirty="0" smtClean="0"/>
              <a:t>sufficient.</a:t>
            </a:r>
          </a:p>
          <a:p>
            <a:pPr lvl="0">
              <a:spcAft>
                <a:spcPts val="1200"/>
              </a:spcAft>
            </a:pPr>
            <a:r>
              <a:rPr lang="en-US" dirty="0" smtClean="0"/>
              <a:t>Identify </a:t>
            </a:r>
            <a:r>
              <a:rPr lang="en-US" dirty="0"/>
              <a:t>typical state and local tax exposure areas that must be considered for ASC 450 purposes.</a:t>
            </a:r>
            <a:br>
              <a:rPr lang="en-US" dirty="0"/>
            </a:br>
            <a:r>
              <a:rPr lang="en-US" dirty="0"/>
              <a:t> </a:t>
            </a:r>
          </a:p>
        </p:txBody>
      </p:sp>
    </p:spTree>
    <p:custDataLst>
      <p:tags r:id="rId1"/>
    </p:custDataLst>
    <p:extLst>
      <p:ext uri="{BB962C8B-B14F-4D97-AF65-F5344CB8AC3E}">
        <p14:creationId xmlns:p14="http://schemas.microsoft.com/office/powerpoint/2010/main" val="69808575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19800" y="3905497"/>
            <a:ext cx="2743200" cy="2743200"/>
            <a:chOff x="7391400" y="2533897"/>
            <a:chExt cx="2743200" cy="274320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533897"/>
              <a:ext cx="2743200" cy="2743200"/>
            </a:xfrm>
            <a:prstGeom prst="rect">
              <a:avLst/>
            </a:prstGeom>
          </p:spPr>
        </p:pic>
        <p:sp>
          <p:nvSpPr>
            <p:cNvPr id="5" name="Rectangle 4"/>
            <p:cNvSpPr>
              <a:spLocks/>
            </p:cNvSpPr>
            <p:nvPr/>
          </p:nvSpPr>
          <p:spPr bwMode="auto">
            <a:xfrm>
              <a:off x="7391400" y="2533897"/>
              <a:ext cx="2743200" cy="2743200"/>
            </a:xfrm>
            <a:prstGeom prst="rect">
              <a:avLst/>
            </a:prstGeom>
            <a:solidFill>
              <a:srgbClr val="FFFFFF">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sp>
        <p:nvSpPr>
          <p:cNvPr id="12290" name="Rectangle 4"/>
          <p:cNvSpPr>
            <a:spLocks noGrp="1" noChangeArrowheads="1"/>
          </p:cNvSpPr>
          <p:nvPr>
            <p:ph type="title"/>
          </p:nvPr>
        </p:nvSpPr>
        <p:spPr/>
        <p:txBody>
          <a:bodyPr/>
          <a:lstStyle/>
          <a:p>
            <a:r>
              <a:rPr lang="en-US" smtClean="0"/>
              <a:t>Agenda</a:t>
            </a:r>
          </a:p>
        </p:txBody>
      </p:sp>
      <p:sp>
        <p:nvSpPr>
          <p:cNvPr id="12291" name="Rectangle 5"/>
          <p:cNvSpPr>
            <a:spLocks noGrp="1" noChangeArrowheads="1"/>
          </p:cNvSpPr>
          <p:nvPr>
            <p:ph idx="1"/>
          </p:nvPr>
        </p:nvSpPr>
        <p:spPr/>
        <p:txBody>
          <a:bodyPr/>
          <a:lstStyle/>
          <a:p>
            <a:pPr>
              <a:spcBef>
                <a:spcPts val="600"/>
              </a:spcBef>
              <a:spcAft>
                <a:spcPts val="1200"/>
              </a:spcAft>
            </a:pPr>
            <a:r>
              <a:rPr lang="en-US" sz="2800" dirty="0" smtClean="0">
                <a:solidFill>
                  <a:schemeClr val="bg1"/>
                </a:solidFill>
              </a:rPr>
              <a:t>Overview of ASC 450</a:t>
            </a:r>
          </a:p>
          <a:p>
            <a:pPr marL="346075" indent="-346075">
              <a:spcBef>
                <a:spcPts val="600"/>
              </a:spcBef>
              <a:spcAft>
                <a:spcPts val="1200"/>
              </a:spcAft>
            </a:pPr>
            <a:r>
              <a:rPr lang="en-US" sz="2800" dirty="0"/>
              <a:t>Accrual and Disclosure </a:t>
            </a:r>
            <a:r>
              <a:rPr lang="en-US" sz="2800" dirty="0" smtClean="0"/>
              <a:t>Requirements</a:t>
            </a:r>
          </a:p>
          <a:p>
            <a:pPr marL="346075" indent="-346075">
              <a:spcBef>
                <a:spcPts val="600"/>
              </a:spcBef>
              <a:spcAft>
                <a:spcPts val="1200"/>
              </a:spcAft>
            </a:pPr>
            <a:r>
              <a:rPr lang="en-US" sz="2800" dirty="0"/>
              <a:t>Threshold Comparison of ASC 450 Disclosures and </a:t>
            </a:r>
            <a:r>
              <a:rPr lang="en-US" sz="2800" dirty="0" smtClean="0"/>
              <a:t>Accruals</a:t>
            </a:r>
            <a:endParaRPr lang="en-US" sz="2800" dirty="0"/>
          </a:p>
          <a:p>
            <a:pPr marL="346075" indent="-346075">
              <a:spcBef>
                <a:spcPts val="600"/>
              </a:spcBef>
              <a:spcAft>
                <a:spcPts val="1200"/>
              </a:spcAft>
            </a:pPr>
            <a:r>
              <a:rPr lang="en-US" sz="2800" dirty="0"/>
              <a:t>Loss </a:t>
            </a:r>
            <a:r>
              <a:rPr lang="en-US" sz="2800" dirty="0" smtClean="0"/>
              <a:t>Contingencies </a:t>
            </a:r>
            <a:r>
              <a:rPr lang="en-US" sz="2800" dirty="0"/>
              <a:t>and Establishing Reserves</a:t>
            </a:r>
          </a:p>
          <a:p>
            <a:pPr marL="0" indent="0">
              <a:spcBef>
                <a:spcPts val="600"/>
              </a:spcBef>
              <a:spcAft>
                <a:spcPts val="1200"/>
              </a:spcAft>
              <a:buNone/>
            </a:pPr>
            <a:endParaRPr lang="en-US" sz="2800" dirty="0" smtClean="0">
              <a:solidFill>
                <a:srgbClr val="000000"/>
              </a:solidFill>
            </a:endParaRPr>
          </a:p>
          <a:p>
            <a:pPr marL="346075" indent="-346075">
              <a:spcBef>
                <a:spcPts val="600"/>
              </a:spcBef>
              <a:spcAft>
                <a:spcPts val="1200"/>
              </a:spcAft>
            </a:pPr>
            <a:endParaRPr lang="en-US" sz="2800" dirty="0">
              <a:solidFill>
                <a:srgbClr val="000000"/>
              </a:solidFill>
            </a:endParaRPr>
          </a:p>
        </p:txBody>
      </p:sp>
    </p:spTree>
    <p:custDataLst>
      <p:tags r:id="rId1"/>
    </p:custDataLst>
    <p:extLst>
      <p:ext uri="{BB962C8B-B14F-4D97-AF65-F5344CB8AC3E}">
        <p14:creationId xmlns:p14="http://schemas.microsoft.com/office/powerpoint/2010/main" val="2492760765"/>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423275" cy="4197370"/>
          </a:xfrm>
        </p:spPr>
        <p:txBody>
          <a:bodyPr/>
          <a:lstStyle/>
          <a:p>
            <a:r>
              <a:rPr lang="en-US" b="1" dirty="0" smtClean="0">
                <a:solidFill>
                  <a:schemeClr val="bg1"/>
                </a:solidFill>
              </a:rPr>
              <a:t>ASC 450 (formerly FAS 5) determines whether a loss contingency must be: </a:t>
            </a:r>
          </a:p>
          <a:p>
            <a:pPr marL="0" indent="0">
              <a:buNone/>
            </a:pPr>
            <a:endParaRPr lang="en-US" b="1" dirty="0" smtClean="0">
              <a:solidFill>
                <a:schemeClr val="bg1"/>
              </a:solidFill>
            </a:endParaRPr>
          </a:p>
          <a:p>
            <a:pPr lvl="1"/>
            <a:r>
              <a:rPr lang="en-US" dirty="0" smtClean="0"/>
              <a:t>Accrued</a:t>
            </a:r>
          </a:p>
          <a:p>
            <a:pPr marL="457200" lvl="1" indent="0">
              <a:buNone/>
            </a:pPr>
            <a:endParaRPr lang="en-US" dirty="0" smtClean="0"/>
          </a:p>
          <a:p>
            <a:pPr lvl="1"/>
            <a:r>
              <a:rPr lang="en-US" dirty="0" smtClean="0"/>
              <a:t>Disclosed</a:t>
            </a:r>
          </a:p>
        </p:txBody>
      </p:sp>
    </p:spTree>
    <p:custDataLst>
      <p:tags r:id="rId1"/>
    </p:custDataLst>
    <p:extLst>
      <p:ext uri="{BB962C8B-B14F-4D97-AF65-F5344CB8AC3E}">
        <p14:creationId xmlns:p14="http://schemas.microsoft.com/office/powerpoint/2010/main" val="2012791319"/>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423275" cy="4197370"/>
          </a:xfrm>
        </p:spPr>
        <p:txBody>
          <a:bodyPr/>
          <a:lstStyle/>
          <a:p>
            <a:r>
              <a:rPr lang="en-US" b="1" dirty="0" smtClean="0">
                <a:solidFill>
                  <a:schemeClr val="bg1"/>
                </a:solidFill>
              </a:rPr>
              <a:t>Governs non-income tax exposures</a:t>
            </a:r>
          </a:p>
          <a:p>
            <a:pPr lvl="1"/>
            <a:r>
              <a:rPr lang="en-US" dirty="0" smtClean="0"/>
              <a:t>Sales and use tax </a:t>
            </a:r>
          </a:p>
          <a:p>
            <a:pPr lvl="1"/>
            <a:r>
              <a:rPr lang="en-US" dirty="0" smtClean="0"/>
              <a:t>Property tax </a:t>
            </a:r>
          </a:p>
          <a:p>
            <a:pPr lvl="1"/>
            <a:r>
              <a:rPr lang="en-US" dirty="0" smtClean="0"/>
              <a:t>Excise tax</a:t>
            </a:r>
          </a:p>
          <a:p>
            <a:pPr lvl="1"/>
            <a:r>
              <a:rPr lang="en-US" dirty="0" smtClean="0"/>
              <a:t>Gross receipts tax</a:t>
            </a:r>
          </a:p>
          <a:p>
            <a:pPr lvl="1"/>
            <a:r>
              <a:rPr lang="en-US" dirty="0" smtClean="0"/>
              <a:t>Employment tax </a:t>
            </a:r>
          </a:p>
          <a:p>
            <a:pPr lvl="1"/>
            <a:r>
              <a:rPr lang="en-US" dirty="0" smtClean="0"/>
              <a:t>Franchise taxes not based on income</a:t>
            </a:r>
          </a:p>
          <a:p>
            <a:pPr lvl="1"/>
            <a:r>
              <a:rPr lang="en-US" dirty="0" smtClean="0"/>
              <a:t>Value added tax</a:t>
            </a:r>
          </a:p>
          <a:p>
            <a:pPr lvl="1"/>
            <a:r>
              <a:rPr lang="en-US" dirty="0" smtClean="0"/>
              <a:t>Unclaimed property</a:t>
            </a:r>
          </a:p>
        </p:txBody>
      </p:sp>
    </p:spTree>
    <p:custDataLst>
      <p:tags r:id="rId1"/>
    </p:custDataLst>
    <p:extLst>
      <p:ext uri="{BB962C8B-B14F-4D97-AF65-F5344CB8AC3E}">
        <p14:creationId xmlns:p14="http://schemas.microsoft.com/office/powerpoint/2010/main" val="3962609346"/>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423275" cy="4197370"/>
          </a:xfrm>
        </p:spPr>
        <p:txBody>
          <a:bodyPr/>
          <a:lstStyle/>
          <a:p>
            <a:r>
              <a:rPr lang="en-US" b="1" dirty="0" smtClean="0">
                <a:solidFill>
                  <a:schemeClr val="bg1"/>
                </a:solidFill>
              </a:rPr>
              <a:t>What is considered to be a "contingency"?</a:t>
            </a:r>
          </a:p>
          <a:p>
            <a:pPr lvl="1"/>
            <a:r>
              <a:rPr lang="en-US" dirty="0" smtClean="0"/>
              <a:t>An </a:t>
            </a:r>
            <a:r>
              <a:rPr lang="en-US" b="1" u="sng" dirty="0" smtClean="0">
                <a:solidFill>
                  <a:schemeClr val="bg1"/>
                </a:solidFill>
              </a:rPr>
              <a:t>existing</a:t>
            </a:r>
            <a:r>
              <a:rPr lang="en-US" dirty="0" smtClean="0"/>
              <a:t> condition, situation, or set of circumstances involving uncertainty as to possible gain or loss that will ultimately be resolved </a:t>
            </a:r>
            <a:r>
              <a:rPr lang="en-US" b="1" dirty="0" smtClean="0">
                <a:solidFill>
                  <a:schemeClr val="bg1"/>
                </a:solidFill>
              </a:rPr>
              <a:t>when</a:t>
            </a:r>
            <a:r>
              <a:rPr lang="en-US" dirty="0" smtClean="0"/>
              <a:t> one or more </a:t>
            </a:r>
            <a:r>
              <a:rPr lang="en-US" u="sng" dirty="0" smtClean="0">
                <a:solidFill>
                  <a:schemeClr val="bg1"/>
                </a:solidFill>
              </a:rPr>
              <a:t>future events occur or fail to occur</a:t>
            </a:r>
          </a:p>
        </p:txBody>
      </p:sp>
    </p:spTree>
    <p:custDataLst>
      <p:tags r:id="rId1"/>
    </p:custDataLst>
    <p:extLst>
      <p:ext uri="{BB962C8B-B14F-4D97-AF65-F5344CB8AC3E}">
        <p14:creationId xmlns:p14="http://schemas.microsoft.com/office/powerpoint/2010/main" val="1207700194"/>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423275" cy="4197370"/>
          </a:xfrm>
        </p:spPr>
        <p:txBody>
          <a:bodyPr/>
          <a:lstStyle/>
          <a:p>
            <a:r>
              <a:rPr lang="en-US" b="1" dirty="0" smtClean="0">
                <a:solidFill>
                  <a:schemeClr val="bg1"/>
                </a:solidFill>
              </a:rPr>
              <a:t>What is </a:t>
            </a:r>
            <a:r>
              <a:rPr lang="en-US" b="1" u="sng" dirty="0" smtClean="0">
                <a:solidFill>
                  <a:schemeClr val="bg1"/>
                </a:solidFill>
              </a:rPr>
              <a:t>not</a:t>
            </a:r>
            <a:r>
              <a:rPr lang="en-US" b="1" dirty="0" smtClean="0">
                <a:solidFill>
                  <a:schemeClr val="bg1"/>
                </a:solidFill>
              </a:rPr>
              <a:t> considered to be a "contingency"?</a:t>
            </a:r>
          </a:p>
          <a:p>
            <a:pPr lvl="1"/>
            <a:r>
              <a:rPr lang="en-US" dirty="0" smtClean="0"/>
              <a:t>Liabilities</a:t>
            </a:r>
          </a:p>
          <a:p>
            <a:pPr lvl="2"/>
            <a:r>
              <a:rPr lang="en-US" dirty="0"/>
              <a:t>Mistakes or known exposures are liabilities and</a:t>
            </a:r>
            <a:r>
              <a:rPr lang="en-US" dirty="0">
                <a:solidFill>
                  <a:schemeClr val="bg1"/>
                </a:solidFill>
              </a:rPr>
              <a:t> </a:t>
            </a:r>
            <a:r>
              <a:rPr lang="en-US" b="1" u="sng" dirty="0">
                <a:solidFill>
                  <a:schemeClr val="bg1"/>
                </a:solidFill>
              </a:rPr>
              <a:t>not </a:t>
            </a:r>
            <a:r>
              <a:rPr lang="en-US" dirty="0"/>
              <a:t>ASC 450 contingencies</a:t>
            </a:r>
          </a:p>
          <a:p>
            <a:pPr lvl="3"/>
            <a:r>
              <a:rPr lang="en-US" dirty="0"/>
              <a:t>No "uncertainty" exists</a:t>
            </a:r>
          </a:p>
          <a:p>
            <a:pPr marL="457200" lvl="1" indent="0">
              <a:buNone/>
            </a:pPr>
            <a:endParaRPr lang="en-US" dirty="0" smtClean="0"/>
          </a:p>
          <a:p>
            <a:pPr marL="457200" lvl="1" indent="0">
              <a:buNone/>
            </a:pPr>
            <a:r>
              <a:rPr lang="en-US" dirty="0" smtClean="0"/>
              <a:t>NOTE:  Indirect taxes are not contingencies if the laws of the taxing jurisdiction(s) clearly apply to the transaction(s)</a:t>
            </a:r>
          </a:p>
        </p:txBody>
      </p:sp>
    </p:spTree>
    <p:custDataLst>
      <p:tags r:id="rId1"/>
    </p:custDataLst>
    <p:extLst>
      <p:ext uri="{BB962C8B-B14F-4D97-AF65-F5344CB8AC3E}">
        <p14:creationId xmlns:p14="http://schemas.microsoft.com/office/powerpoint/2010/main" val="3235867228"/>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423275" cy="4197370"/>
          </a:xfrm>
        </p:spPr>
        <p:txBody>
          <a:bodyPr/>
          <a:lstStyle/>
          <a:p>
            <a:r>
              <a:rPr lang="en-US" b="1" dirty="0" smtClean="0">
                <a:solidFill>
                  <a:schemeClr val="bg1"/>
                </a:solidFill>
              </a:rPr>
              <a:t>Potential Basis for Contingencies</a:t>
            </a:r>
          </a:p>
          <a:p>
            <a:pPr lvl="1"/>
            <a:r>
              <a:rPr lang="en-US" dirty="0" smtClean="0"/>
              <a:t>Nexus</a:t>
            </a:r>
          </a:p>
          <a:p>
            <a:pPr lvl="2"/>
            <a:r>
              <a:rPr lang="en-US" dirty="0" smtClean="0"/>
              <a:t>Change in business activities</a:t>
            </a:r>
          </a:p>
          <a:p>
            <a:pPr lvl="3"/>
            <a:r>
              <a:rPr lang="en-US" dirty="0" smtClean="0"/>
              <a:t>Expansion of </a:t>
            </a:r>
            <a:r>
              <a:rPr lang="en-US" dirty="0"/>
              <a:t>market</a:t>
            </a:r>
          </a:p>
          <a:p>
            <a:pPr lvl="3"/>
            <a:r>
              <a:rPr lang="en-US" dirty="0"/>
              <a:t>New hires</a:t>
            </a:r>
          </a:p>
          <a:p>
            <a:pPr lvl="3"/>
            <a:r>
              <a:rPr lang="en-US" dirty="0"/>
              <a:t>New </a:t>
            </a:r>
            <a:r>
              <a:rPr lang="en-US" dirty="0" smtClean="0"/>
              <a:t>products</a:t>
            </a:r>
          </a:p>
          <a:p>
            <a:pPr lvl="2"/>
            <a:r>
              <a:rPr lang="en-US" dirty="0" smtClean="0"/>
              <a:t>Change in state laws</a:t>
            </a:r>
          </a:p>
          <a:p>
            <a:pPr lvl="3"/>
            <a:r>
              <a:rPr lang="en-US" dirty="0" smtClean="0"/>
              <a:t>Click-Through/Affiliate Nexus</a:t>
            </a:r>
          </a:p>
          <a:p>
            <a:pPr lvl="3"/>
            <a:r>
              <a:rPr lang="en-US" dirty="0" smtClean="0"/>
              <a:t>Economic Nexus</a:t>
            </a:r>
          </a:p>
          <a:p>
            <a:pPr lvl="3"/>
            <a:endParaRPr lang="en-US" dirty="0" smtClean="0">
              <a:solidFill>
                <a:schemeClr val="bg1"/>
              </a:solidFill>
            </a:endParaRPr>
          </a:p>
        </p:txBody>
      </p:sp>
    </p:spTree>
    <p:custDataLst>
      <p:tags r:id="rId1"/>
    </p:custDataLst>
    <p:extLst>
      <p:ext uri="{BB962C8B-B14F-4D97-AF65-F5344CB8AC3E}">
        <p14:creationId xmlns:p14="http://schemas.microsoft.com/office/powerpoint/2010/main" val="3583758606"/>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631238" cy="4197370"/>
          </a:xfrm>
        </p:spPr>
        <p:txBody>
          <a:bodyPr/>
          <a:lstStyle/>
          <a:p>
            <a:r>
              <a:rPr lang="en-US" b="1" dirty="0" smtClean="0">
                <a:solidFill>
                  <a:schemeClr val="bg1"/>
                </a:solidFill>
              </a:rPr>
              <a:t>Potential Basis for Contingencies (Cont'd)</a:t>
            </a:r>
          </a:p>
          <a:p>
            <a:pPr lvl="1"/>
            <a:r>
              <a:rPr lang="en-US" dirty="0" smtClean="0"/>
              <a:t>Business Acquisition/Reorganization</a:t>
            </a:r>
          </a:p>
          <a:p>
            <a:pPr lvl="2"/>
            <a:r>
              <a:rPr lang="en-US" dirty="0"/>
              <a:t>Existing/legacy sales and use tax liabilities of the target</a:t>
            </a:r>
          </a:p>
          <a:p>
            <a:pPr lvl="2"/>
            <a:r>
              <a:rPr lang="en-US" dirty="0"/>
              <a:t>Timing of discovering liabilities will </a:t>
            </a:r>
            <a:r>
              <a:rPr lang="en-US" dirty="0" smtClean="0"/>
              <a:t>affect </a:t>
            </a:r>
            <a:r>
              <a:rPr lang="en-US" dirty="0"/>
              <a:t>disclosure and reserve decision </a:t>
            </a:r>
            <a:r>
              <a:rPr lang="en-US" dirty="0" smtClean="0"/>
              <a:t>process</a:t>
            </a:r>
          </a:p>
          <a:p>
            <a:pPr lvl="1"/>
            <a:r>
              <a:rPr lang="en-US" dirty="0" smtClean="0"/>
              <a:t>Taxability of Specific Items</a:t>
            </a:r>
          </a:p>
          <a:p>
            <a:pPr lvl="2"/>
            <a:r>
              <a:rPr lang="en-US" dirty="0" smtClean="0"/>
              <a:t>Advertising and promotional items – taxation/sourcing/use may be uncertain</a:t>
            </a:r>
          </a:p>
          <a:p>
            <a:pPr lvl="2"/>
            <a:r>
              <a:rPr lang="en-US" dirty="0" smtClean="0"/>
              <a:t>Software purchased for use in multiple locations/locations uncertain at time of purchase/license</a:t>
            </a:r>
          </a:p>
          <a:p>
            <a:pPr lvl="3"/>
            <a:endParaRPr lang="en-US" dirty="0" smtClean="0">
              <a:solidFill>
                <a:schemeClr val="bg1"/>
              </a:solidFill>
            </a:endParaRPr>
          </a:p>
        </p:txBody>
      </p:sp>
    </p:spTree>
    <p:custDataLst>
      <p:tags r:id="rId1"/>
    </p:custDataLst>
    <p:extLst>
      <p:ext uri="{BB962C8B-B14F-4D97-AF65-F5344CB8AC3E}">
        <p14:creationId xmlns:p14="http://schemas.microsoft.com/office/powerpoint/2010/main" val="3170728925"/>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631238" cy="4197370"/>
          </a:xfrm>
        </p:spPr>
        <p:txBody>
          <a:bodyPr/>
          <a:lstStyle/>
          <a:p>
            <a:r>
              <a:rPr lang="en-US" b="1" dirty="0" smtClean="0">
                <a:solidFill>
                  <a:schemeClr val="bg1"/>
                </a:solidFill>
              </a:rPr>
              <a:t>Potential Basis for Contingencies (Cont'd)</a:t>
            </a:r>
          </a:p>
          <a:p>
            <a:pPr lvl="1"/>
            <a:r>
              <a:rPr lang="en-US" dirty="0" smtClean="0"/>
              <a:t>Exemptions</a:t>
            </a:r>
          </a:p>
          <a:p>
            <a:pPr lvl="2"/>
            <a:r>
              <a:rPr lang="en-US" dirty="0" smtClean="0"/>
              <a:t>Are administrative requirements followed?</a:t>
            </a:r>
          </a:p>
          <a:p>
            <a:pPr lvl="2"/>
            <a:r>
              <a:rPr lang="en-US" dirty="0" smtClean="0"/>
              <a:t>Qualification for exemption is not clear or exemption is subsequently disallowed</a:t>
            </a:r>
          </a:p>
          <a:p>
            <a:pPr lvl="3"/>
            <a:endParaRPr lang="en-US" dirty="0" smtClean="0">
              <a:solidFill>
                <a:schemeClr val="bg1"/>
              </a:solidFill>
            </a:endParaRPr>
          </a:p>
        </p:txBody>
      </p:sp>
    </p:spTree>
    <p:custDataLst>
      <p:tags r:id="rId1"/>
    </p:custDataLst>
    <p:extLst>
      <p:ext uri="{BB962C8B-B14F-4D97-AF65-F5344CB8AC3E}">
        <p14:creationId xmlns:p14="http://schemas.microsoft.com/office/powerpoint/2010/main" val="142724900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pPr>
              <a:lnSpc>
                <a:spcPct val="90000"/>
              </a:lnSpc>
            </a:pPr>
            <a:r>
              <a:rPr lang="en-US" sz="2400" dirty="0"/>
              <a:t>Statutory and Regulatory Challenges </a:t>
            </a:r>
          </a:p>
          <a:p>
            <a:endParaRPr lang="en-US" dirty="0"/>
          </a:p>
        </p:txBody>
      </p:sp>
      <p:sp>
        <p:nvSpPr>
          <p:cNvPr id="4" name="Title 3"/>
          <p:cNvSpPr>
            <a:spLocks noGrp="1"/>
          </p:cNvSpPr>
          <p:nvPr>
            <p:ph type="title"/>
          </p:nvPr>
        </p:nvSpPr>
        <p:spPr/>
        <p:txBody>
          <a:bodyPr/>
          <a:lstStyle/>
          <a:p>
            <a:r>
              <a:rPr lang="en-US" dirty="0">
                <a:solidFill>
                  <a:srgbClr val="0066B2"/>
                </a:solidFill>
              </a:rPr>
              <a:t>Physical Presence Under Fire</a:t>
            </a:r>
          </a:p>
        </p:txBody>
      </p:sp>
      <p:sp>
        <p:nvSpPr>
          <p:cNvPr id="5" name="Content Placeholder 4"/>
          <p:cNvSpPr>
            <a:spLocks noGrp="1"/>
          </p:cNvSpPr>
          <p:nvPr>
            <p:ph sz="quarter" idx="14"/>
          </p:nvPr>
        </p:nvSpPr>
        <p:spPr/>
        <p:txBody>
          <a:bodyPr>
            <a:normAutofit/>
          </a:bodyPr>
          <a:lstStyle/>
          <a:p>
            <a:r>
              <a:rPr lang="en-US" dirty="0"/>
              <a:t>Several state legislatures </a:t>
            </a:r>
            <a:r>
              <a:rPr lang="en-US" dirty="0" smtClean="0"/>
              <a:t>are </a:t>
            </a:r>
            <a:r>
              <a:rPr lang="en-US" dirty="0"/>
              <a:t>considering </a:t>
            </a:r>
            <a:r>
              <a:rPr lang="en-US" dirty="0" smtClean="0"/>
              <a:t>(or have considered) similar actions in </a:t>
            </a:r>
            <a:r>
              <a:rPr lang="en-US" dirty="0"/>
              <a:t>the 2017 session.</a:t>
            </a:r>
          </a:p>
          <a:p>
            <a:pPr lvl="1"/>
            <a:r>
              <a:rPr lang="en-US" dirty="0"/>
              <a:t>Arkansas, </a:t>
            </a:r>
            <a:r>
              <a:rPr lang="en-US" dirty="0" smtClean="0"/>
              <a:t>Florida, Georgia</a:t>
            </a:r>
            <a:r>
              <a:rPr lang="en-US" dirty="0"/>
              <a:t>, </a:t>
            </a:r>
            <a:r>
              <a:rPr lang="en-US" dirty="0" smtClean="0"/>
              <a:t>Hawaii, Kansas, Maine, Maryland, Massachusetts</a:t>
            </a:r>
            <a:r>
              <a:rPr lang="en-US" dirty="0"/>
              <a:t>, Mississippi, Nebraska, New Mexico, N</a:t>
            </a:r>
            <a:r>
              <a:rPr lang="en-US" dirty="0" smtClean="0"/>
              <a:t>orth Carolina, Rhode Island, Texas, Utah and Washington.</a:t>
            </a:r>
          </a:p>
          <a:p>
            <a:pPr lvl="1"/>
            <a:r>
              <a:rPr lang="en-US" dirty="0" smtClean="0"/>
              <a:t>Economic </a:t>
            </a:r>
            <a:r>
              <a:rPr lang="en-US" dirty="0"/>
              <a:t>nexus thresholds vary and many of the bills are coupled with other nexus expanding provisions and/or use tax reporting requirements</a:t>
            </a:r>
            <a:r>
              <a:rPr lang="en-US" dirty="0" smtClean="0"/>
              <a:t>.</a:t>
            </a:r>
          </a:p>
          <a:p>
            <a:r>
              <a:rPr lang="en-US" dirty="0" smtClean="0"/>
              <a:t>Indiana: Enacted </a:t>
            </a:r>
            <a:r>
              <a:rPr lang="en-US" dirty="0" err="1" smtClean="0"/>
              <a:t>H.B</a:t>
            </a:r>
            <a:r>
              <a:rPr lang="en-US" dirty="0" smtClean="0"/>
              <a:t> 1129 on </a:t>
            </a:r>
            <a:r>
              <a:rPr lang="en-US" dirty="0"/>
              <a:t>April 28, </a:t>
            </a:r>
            <a:r>
              <a:rPr lang="en-US" dirty="0" smtClean="0"/>
              <a:t>2017</a:t>
            </a:r>
          </a:p>
          <a:p>
            <a:r>
              <a:rPr lang="en-US" dirty="0" smtClean="0"/>
              <a:t>North Dakota</a:t>
            </a:r>
            <a:r>
              <a:rPr lang="en-US" dirty="0"/>
              <a:t>: Enacted </a:t>
            </a:r>
            <a:r>
              <a:rPr lang="en-US" dirty="0" err="1" smtClean="0"/>
              <a:t>S.B</a:t>
            </a:r>
            <a:r>
              <a:rPr lang="en-US" dirty="0" smtClean="0"/>
              <a:t>. 2298 on April 10, 2017</a:t>
            </a:r>
          </a:p>
          <a:p>
            <a:r>
              <a:rPr lang="en-US" dirty="0" smtClean="0"/>
              <a:t>Vermont: Enacted </a:t>
            </a:r>
            <a:r>
              <a:rPr lang="en-US" dirty="0" err="1" smtClean="0"/>
              <a:t>H.B</a:t>
            </a:r>
            <a:r>
              <a:rPr lang="en-US" dirty="0" smtClean="0"/>
              <a:t>. 873 on </a:t>
            </a:r>
            <a:r>
              <a:rPr lang="en-US" dirty="0"/>
              <a:t>May 25, 2016</a:t>
            </a:r>
          </a:p>
          <a:p>
            <a:endParaRPr lang="en-US" dirty="0" smtClean="0"/>
          </a:p>
          <a:p>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12</a:t>
            </a:fld>
            <a:endParaRPr lang="en-GB" dirty="0"/>
          </a:p>
        </p:txBody>
      </p:sp>
    </p:spTree>
    <p:extLst>
      <p:ext uri="{BB962C8B-B14F-4D97-AF65-F5344CB8AC3E}">
        <p14:creationId xmlns:p14="http://schemas.microsoft.com/office/powerpoint/2010/main" val="226881359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555038" cy="4197370"/>
          </a:xfrm>
        </p:spPr>
        <p:txBody>
          <a:bodyPr/>
          <a:lstStyle/>
          <a:p>
            <a:r>
              <a:rPr lang="en-US" b="1" dirty="0" smtClean="0">
                <a:solidFill>
                  <a:schemeClr val="bg1"/>
                </a:solidFill>
              </a:rPr>
              <a:t>Potential Basis for Contingencies</a:t>
            </a:r>
          </a:p>
          <a:p>
            <a:pPr lvl="1"/>
            <a:r>
              <a:rPr lang="en-US" dirty="0" smtClean="0"/>
              <a:t>Frequently encountered examples of tax positions &amp; audit assessments creating contingencies</a:t>
            </a:r>
          </a:p>
          <a:p>
            <a:pPr marL="457200" lvl="1" indent="0">
              <a:buNone/>
            </a:pPr>
            <a:r>
              <a:rPr lang="en-US" dirty="0" smtClean="0"/>
              <a:t>	     Colorado:		Home rule taxability of 						sales/services</a:t>
            </a:r>
          </a:p>
          <a:p>
            <a:pPr marL="457200" lvl="1" indent="0">
              <a:buNone/>
            </a:pPr>
            <a:r>
              <a:rPr lang="en-US" dirty="0"/>
              <a:t>	 </a:t>
            </a:r>
            <a:r>
              <a:rPr lang="en-US" dirty="0" smtClean="0"/>
              <a:t>    </a:t>
            </a:r>
          </a:p>
          <a:p>
            <a:pPr marL="457200" lvl="1" indent="0">
              <a:buNone/>
            </a:pPr>
            <a:r>
              <a:rPr lang="en-US" dirty="0"/>
              <a:t>	 </a:t>
            </a:r>
            <a:r>
              <a:rPr lang="en-US" dirty="0" smtClean="0"/>
              <a:t>    Pennsylvania:</a:t>
            </a:r>
            <a:r>
              <a:rPr lang="en-US" dirty="0"/>
              <a:t>	</a:t>
            </a:r>
            <a:r>
              <a:rPr lang="en-US" dirty="0" smtClean="0"/>
              <a:t>Taxation of cleaning/waste 					removal services</a:t>
            </a:r>
            <a:endParaRPr lang="en-US" dirty="0"/>
          </a:p>
          <a:p>
            <a:pPr marL="457200" lvl="1" indent="0">
              <a:buNone/>
            </a:pPr>
            <a:r>
              <a:rPr lang="en-US" dirty="0" smtClean="0"/>
              <a:t>	     </a:t>
            </a:r>
          </a:p>
          <a:p>
            <a:pPr marL="457200" lvl="1" indent="0">
              <a:buNone/>
            </a:pPr>
            <a:r>
              <a:rPr lang="en-US" dirty="0"/>
              <a:t>	 </a:t>
            </a:r>
            <a:r>
              <a:rPr lang="en-US" dirty="0" smtClean="0"/>
              <a:t>    Florida:</a:t>
            </a:r>
            <a:r>
              <a:rPr lang="en-US" dirty="0"/>
              <a:t>	</a:t>
            </a:r>
            <a:r>
              <a:rPr lang="en-US" dirty="0" smtClean="0"/>
              <a:t>	Commercial Rent/License to use 					Real Property</a:t>
            </a:r>
            <a:endParaRPr lang="en-US" dirty="0"/>
          </a:p>
          <a:p>
            <a:pPr marL="457200" lvl="1" indent="0">
              <a:buNone/>
            </a:pPr>
            <a:endParaRPr lang="en-US" b="1" dirty="0" smtClean="0">
              <a:solidFill>
                <a:schemeClr val="bg1"/>
              </a:solidFill>
            </a:endParaRPr>
          </a:p>
          <a:p>
            <a:pPr lvl="3"/>
            <a:endParaRPr lang="en-US" dirty="0" smtClean="0">
              <a:solidFill>
                <a:schemeClr val="bg1"/>
              </a:solidFill>
            </a:endParaRPr>
          </a:p>
        </p:txBody>
      </p:sp>
    </p:spTree>
    <p:custDataLst>
      <p:tags r:id="rId1"/>
    </p:custDataLst>
    <p:extLst>
      <p:ext uri="{BB962C8B-B14F-4D97-AF65-F5344CB8AC3E}">
        <p14:creationId xmlns:p14="http://schemas.microsoft.com/office/powerpoint/2010/main" val="4238493563"/>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423275" cy="4197370"/>
          </a:xfrm>
        </p:spPr>
        <p:txBody>
          <a:bodyPr/>
          <a:lstStyle/>
          <a:p>
            <a:r>
              <a:rPr lang="en-US" b="1" dirty="0" smtClean="0">
                <a:solidFill>
                  <a:schemeClr val="bg1"/>
                </a:solidFill>
              </a:rPr>
              <a:t>Potential Basis for Contingencies</a:t>
            </a:r>
          </a:p>
          <a:p>
            <a:pPr lvl="1"/>
            <a:r>
              <a:rPr lang="en-US" dirty="0" smtClean="0"/>
              <a:t>Frequently encountered examples of tax positions &amp; audit assessments creating contingencies</a:t>
            </a:r>
          </a:p>
          <a:p>
            <a:pPr marL="457200" lvl="1" indent="0">
              <a:buNone/>
            </a:pPr>
            <a:r>
              <a:rPr lang="en-US" dirty="0" smtClean="0"/>
              <a:t>	     Illinois:		Chicago – Software Purchases</a:t>
            </a:r>
          </a:p>
          <a:p>
            <a:pPr marL="457200" lvl="1" indent="0">
              <a:buNone/>
            </a:pPr>
            <a:r>
              <a:rPr lang="en-US" dirty="0"/>
              <a:t>	 </a:t>
            </a:r>
            <a:r>
              <a:rPr lang="en-US" dirty="0" smtClean="0"/>
              <a:t>    </a:t>
            </a:r>
          </a:p>
          <a:p>
            <a:pPr marL="457200" lvl="1" indent="0">
              <a:buNone/>
            </a:pPr>
            <a:r>
              <a:rPr lang="en-US" dirty="0"/>
              <a:t>	 </a:t>
            </a:r>
            <a:r>
              <a:rPr lang="en-US" dirty="0" smtClean="0"/>
              <a:t>    Arizona:</a:t>
            </a:r>
            <a:r>
              <a:rPr lang="en-US" dirty="0"/>
              <a:t>	</a:t>
            </a:r>
            <a:r>
              <a:rPr lang="en-US" dirty="0" smtClean="0"/>
              <a:t>	Taxation of Construction/MMRA 					Contracts</a:t>
            </a:r>
          </a:p>
          <a:p>
            <a:pPr marL="457200" lvl="1" indent="0">
              <a:buNone/>
            </a:pPr>
            <a:endParaRPr lang="en-US" dirty="0"/>
          </a:p>
          <a:p>
            <a:pPr marL="457200" lvl="1" indent="0">
              <a:buNone/>
            </a:pPr>
            <a:r>
              <a:rPr lang="en-US" dirty="0" smtClean="0">
                <a:solidFill>
                  <a:schemeClr val="bg1"/>
                </a:solidFill>
              </a:rPr>
              <a:t>	     </a:t>
            </a:r>
            <a:r>
              <a:rPr lang="en-US" dirty="0" smtClean="0"/>
              <a:t>California:</a:t>
            </a:r>
            <a:r>
              <a:rPr lang="en-US" dirty="0"/>
              <a:t>		</a:t>
            </a:r>
            <a:r>
              <a:rPr lang="en-US" dirty="0" smtClean="0"/>
              <a:t>Occasional Sale Exemption</a:t>
            </a:r>
            <a:endParaRPr lang="en-US" dirty="0"/>
          </a:p>
          <a:p>
            <a:pPr marL="457200" lvl="1" indent="0">
              <a:buNone/>
            </a:pPr>
            <a:endParaRPr lang="en-US" dirty="0" smtClean="0">
              <a:solidFill>
                <a:schemeClr val="bg1"/>
              </a:solidFill>
            </a:endParaRPr>
          </a:p>
          <a:p>
            <a:pPr marL="457200" lvl="1" indent="0">
              <a:buNone/>
            </a:pPr>
            <a:r>
              <a:rPr lang="en-US" dirty="0">
                <a:solidFill>
                  <a:schemeClr val="bg1"/>
                </a:solidFill>
              </a:rPr>
              <a:t>	</a:t>
            </a:r>
          </a:p>
          <a:p>
            <a:pPr marL="457200" lvl="1" indent="0">
              <a:buNone/>
            </a:pPr>
            <a:endParaRPr lang="en-US" b="1" dirty="0" smtClean="0">
              <a:solidFill>
                <a:schemeClr val="bg1"/>
              </a:solidFill>
            </a:endParaRPr>
          </a:p>
          <a:p>
            <a:pPr lvl="3"/>
            <a:endParaRPr lang="en-US" dirty="0" smtClean="0">
              <a:solidFill>
                <a:schemeClr val="bg1"/>
              </a:solidFill>
            </a:endParaRPr>
          </a:p>
        </p:txBody>
      </p:sp>
    </p:spTree>
    <p:custDataLst>
      <p:tags r:id="rId1"/>
    </p:custDataLst>
    <p:extLst>
      <p:ext uri="{BB962C8B-B14F-4D97-AF65-F5344CB8AC3E}">
        <p14:creationId xmlns:p14="http://schemas.microsoft.com/office/powerpoint/2010/main" val="2244972633"/>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631238" cy="4197370"/>
          </a:xfrm>
        </p:spPr>
        <p:txBody>
          <a:bodyPr/>
          <a:lstStyle/>
          <a:p>
            <a:r>
              <a:rPr lang="en-US" b="1" dirty="0" smtClean="0">
                <a:solidFill>
                  <a:schemeClr val="bg1"/>
                </a:solidFill>
              </a:rPr>
              <a:t>Compare to ASC 740</a:t>
            </a:r>
          </a:p>
          <a:p>
            <a:pPr lvl="1"/>
            <a:r>
              <a:rPr lang="en-US" dirty="0" smtClean="0"/>
              <a:t>Addresses effects of income taxes that result from a company's activities during the current and preceding years.</a:t>
            </a:r>
          </a:p>
          <a:p>
            <a:pPr lvl="2"/>
            <a:r>
              <a:rPr lang="en-US" dirty="0" smtClean="0"/>
              <a:t>Nexus Issues</a:t>
            </a:r>
          </a:p>
          <a:p>
            <a:pPr lvl="2"/>
            <a:r>
              <a:rPr lang="en-US" dirty="0" smtClean="0"/>
              <a:t>Apportionment/Sourcing</a:t>
            </a:r>
          </a:p>
          <a:p>
            <a:pPr lvl="2"/>
            <a:r>
              <a:rPr lang="en-US" dirty="0" smtClean="0"/>
              <a:t>Net Operating Losses</a:t>
            </a:r>
          </a:p>
          <a:p>
            <a:pPr lvl="2"/>
            <a:r>
              <a:rPr lang="en-US" dirty="0" smtClean="0"/>
              <a:t>Related Party Expense Addback</a:t>
            </a:r>
          </a:p>
          <a:p>
            <a:pPr lvl="2"/>
            <a:r>
              <a:rPr lang="en-US" dirty="0" smtClean="0"/>
              <a:t>Legislative &amp; Regulatory Changes</a:t>
            </a:r>
          </a:p>
          <a:p>
            <a:pPr lvl="2"/>
            <a:r>
              <a:rPr lang="en-US" dirty="0" smtClean="0"/>
              <a:t>Federal vs. State Differences (State Adjustments) </a:t>
            </a:r>
          </a:p>
          <a:p>
            <a:pPr lvl="3"/>
            <a:endParaRPr lang="en-US" dirty="0" smtClean="0">
              <a:solidFill>
                <a:schemeClr val="bg1"/>
              </a:solidFill>
            </a:endParaRPr>
          </a:p>
        </p:txBody>
      </p:sp>
    </p:spTree>
    <p:custDataLst>
      <p:tags r:id="rId1"/>
    </p:custDataLst>
    <p:extLst>
      <p:ext uri="{BB962C8B-B14F-4D97-AF65-F5344CB8AC3E}">
        <p14:creationId xmlns:p14="http://schemas.microsoft.com/office/powerpoint/2010/main" val="2674277994"/>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631238" cy="4197370"/>
          </a:xfrm>
        </p:spPr>
        <p:txBody>
          <a:bodyPr/>
          <a:lstStyle/>
          <a:p>
            <a:r>
              <a:rPr lang="en-US" b="1" dirty="0" smtClean="0">
                <a:solidFill>
                  <a:schemeClr val="bg1"/>
                </a:solidFill>
              </a:rPr>
              <a:t>Compare to ASC 740 (Cont'd)</a:t>
            </a:r>
          </a:p>
          <a:p>
            <a:pPr lvl="1"/>
            <a:r>
              <a:rPr lang="en-US" dirty="0" smtClean="0"/>
              <a:t>Objectives of ASC 740 are to recognize:</a:t>
            </a:r>
          </a:p>
          <a:p>
            <a:pPr lvl="2"/>
            <a:r>
              <a:rPr lang="en-US" dirty="0" smtClean="0">
                <a:solidFill>
                  <a:srgbClr val="000000"/>
                </a:solidFill>
              </a:rPr>
              <a:t>The </a:t>
            </a:r>
            <a:r>
              <a:rPr lang="en-US" dirty="0">
                <a:solidFill>
                  <a:srgbClr val="000000"/>
                </a:solidFill>
              </a:rPr>
              <a:t>amount of income taxes payable or refundable for the current year; </a:t>
            </a:r>
            <a:r>
              <a:rPr lang="en-US" dirty="0" smtClean="0">
                <a:solidFill>
                  <a:srgbClr val="000000"/>
                </a:solidFill>
              </a:rPr>
              <a:t>and</a:t>
            </a:r>
          </a:p>
          <a:p>
            <a:pPr lvl="2"/>
            <a:r>
              <a:rPr lang="en-US" dirty="0" smtClean="0">
                <a:solidFill>
                  <a:srgbClr val="000000"/>
                </a:solidFill>
              </a:rPr>
              <a:t>Deferred </a:t>
            </a:r>
            <a:r>
              <a:rPr lang="en-US" dirty="0">
                <a:solidFill>
                  <a:srgbClr val="000000"/>
                </a:solidFill>
              </a:rPr>
              <a:t>tax liabilities and assets for future tax consequences of events that have been recognized in an enterprise’s financial statements or tax returns.</a:t>
            </a:r>
          </a:p>
          <a:p>
            <a:pPr lvl="2"/>
            <a:endParaRPr lang="en-US" dirty="0" smtClean="0"/>
          </a:p>
          <a:p>
            <a:pPr lvl="3"/>
            <a:endParaRPr lang="en-US" dirty="0" smtClean="0">
              <a:solidFill>
                <a:schemeClr val="bg1"/>
              </a:solidFill>
            </a:endParaRPr>
          </a:p>
        </p:txBody>
      </p:sp>
    </p:spTree>
    <p:custDataLst>
      <p:tags r:id="rId1"/>
    </p:custDataLst>
    <p:extLst>
      <p:ext uri="{BB962C8B-B14F-4D97-AF65-F5344CB8AC3E}">
        <p14:creationId xmlns:p14="http://schemas.microsoft.com/office/powerpoint/2010/main" val="2242145565"/>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p:cNvSpPr>
            <a:spLocks noGrp="1" noChangeArrowheads="1"/>
          </p:cNvSpPr>
          <p:nvPr>
            <p:ph type="title"/>
          </p:nvPr>
        </p:nvSpPr>
        <p:spPr/>
        <p:txBody>
          <a:bodyPr/>
          <a:lstStyle/>
          <a:p>
            <a:r>
              <a:rPr lang="en-US" dirty="0" smtClean="0"/>
              <a:t>ASC 450: Overview</a:t>
            </a:r>
          </a:p>
        </p:txBody>
      </p:sp>
      <p:sp>
        <p:nvSpPr>
          <p:cNvPr id="143363" name="Rectangle 5"/>
          <p:cNvSpPr>
            <a:spLocks noGrp="1" noChangeArrowheads="1"/>
          </p:cNvSpPr>
          <p:nvPr>
            <p:ph idx="1"/>
          </p:nvPr>
        </p:nvSpPr>
        <p:spPr>
          <a:xfrm>
            <a:off x="360362" y="1981200"/>
            <a:ext cx="8631238" cy="4197370"/>
          </a:xfrm>
        </p:spPr>
        <p:txBody>
          <a:bodyPr>
            <a:normAutofit lnSpcReduction="10000"/>
          </a:bodyPr>
          <a:lstStyle/>
          <a:p>
            <a:pPr marL="0" indent="0">
              <a:buNone/>
            </a:pPr>
            <a:r>
              <a:rPr lang="en-US" sz="2200" dirty="0">
                <a:solidFill>
                  <a:schemeClr val="bg1"/>
                </a:solidFill>
              </a:rPr>
              <a:t>Tax Uncertain Positions and Loss </a:t>
            </a:r>
            <a:r>
              <a:rPr lang="en-US" sz="2200" dirty="0" smtClean="0">
                <a:solidFill>
                  <a:schemeClr val="bg1"/>
                </a:solidFill>
              </a:rPr>
              <a:t>Contingencies: ASC </a:t>
            </a:r>
            <a:r>
              <a:rPr lang="en-US" sz="2200" dirty="0">
                <a:solidFill>
                  <a:schemeClr val="bg1"/>
                </a:solidFill>
              </a:rPr>
              <a:t>740.10 </a:t>
            </a:r>
            <a:r>
              <a:rPr lang="en-US" sz="2200" dirty="0" smtClean="0">
                <a:solidFill>
                  <a:schemeClr val="bg1"/>
                </a:solidFill>
              </a:rPr>
              <a:t>and </a:t>
            </a:r>
            <a:r>
              <a:rPr lang="en-US" sz="2200" dirty="0">
                <a:solidFill>
                  <a:schemeClr val="bg1"/>
                </a:solidFill>
              </a:rPr>
              <a:t>ASC 450 </a:t>
            </a:r>
          </a:p>
          <a:p>
            <a:pPr marL="347472" lvl="0" indent="-347472">
              <a:spcBef>
                <a:spcPts val="0"/>
              </a:spcBef>
              <a:buClr>
                <a:srgbClr val="000000"/>
              </a:buClr>
              <a:defRPr/>
            </a:pPr>
            <a:r>
              <a:rPr lang="en-US" sz="1800" dirty="0">
                <a:solidFill>
                  <a:srgbClr val="000000"/>
                </a:solidFill>
              </a:rPr>
              <a:t>The evaluation of the adequacy of a client’s tax exposure reserves represents one of the most sensitive and judgmental areas of </a:t>
            </a:r>
            <a:r>
              <a:rPr lang="en-US" sz="1800" dirty="0" smtClean="0">
                <a:solidFill>
                  <a:srgbClr val="000000"/>
                </a:solidFill>
              </a:rPr>
              <a:t>tax</a:t>
            </a:r>
          </a:p>
          <a:p>
            <a:pPr marL="347472" lvl="0" indent="-347472">
              <a:spcBef>
                <a:spcPts val="0"/>
              </a:spcBef>
              <a:buClr>
                <a:srgbClr val="000000"/>
              </a:buClr>
              <a:defRPr/>
            </a:pPr>
            <a:r>
              <a:rPr lang="en-US" sz="1800" dirty="0" smtClean="0">
                <a:solidFill>
                  <a:srgbClr val="000000"/>
                </a:solidFill>
              </a:rPr>
              <a:t>ASC </a:t>
            </a:r>
            <a:r>
              <a:rPr lang="en-US" sz="1800" dirty="0">
                <a:solidFill>
                  <a:srgbClr val="000000"/>
                </a:solidFill>
              </a:rPr>
              <a:t>740.10 establishes specific “ground rules” and methodologies for the identification and analysis of </a:t>
            </a:r>
            <a:r>
              <a:rPr lang="en-US" sz="1800" u="sng" dirty="0">
                <a:solidFill>
                  <a:srgbClr val="000000"/>
                </a:solidFill>
              </a:rPr>
              <a:t>income tax positions, including contingent </a:t>
            </a:r>
            <a:r>
              <a:rPr lang="en-US" sz="1800" u="sng" dirty="0" smtClean="0">
                <a:solidFill>
                  <a:srgbClr val="000000"/>
                </a:solidFill>
              </a:rPr>
              <a:t>gains</a:t>
            </a:r>
            <a:endParaRPr lang="en-US" sz="1800" dirty="0">
              <a:solidFill>
                <a:srgbClr val="000000"/>
              </a:solidFill>
            </a:endParaRPr>
          </a:p>
          <a:p>
            <a:pPr lvl="0">
              <a:buClr>
                <a:srgbClr val="000000"/>
              </a:buClr>
              <a:defRPr/>
            </a:pPr>
            <a:r>
              <a:rPr lang="en-US" sz="1800" dirty="0">
                <a:solidFill>
                  <a:srgbClr val="000000"/>
                </a:solidFill>
              </a:rPr>
              <a:t>ASC 450  establishes specific “ground rules” and methodologies for the identification and analysis of </a:t>
            </a:r>
            <a:r>
              <a:rPr lang="en-US" sz="1800" u="sng" dirty="0">
                <a:solidFill>
                  <a:srgbClr val="000000"/>
                </a:solidFill>
              </a:rPr>
              <a:t>non-income tax positions, including contingent </a:t>
            </a:r>
            <a:r>
              <a:rPr lang="en-US" sz="1800" u="sng" dirty="0" smtClean="0">
                <a:solidFill>
                  <a:srgbClr val="000000"/>
                </a:solidFill>
              </a:rPr>
              <a:t>gains</a:t>
            </a:r>
            <a:endParaRPr lang="en-US" sz="1800" u="sng" dirty="0">
              <a:solidFill>
                <a:srgbClr val="000000"/>
              </a:solidFill>
            </a:endParaRPr>
          </a:p>
          <a:p>
            <a:pPr lvl="0">
              <a:buClr>
                <a:srgbClr val="000000"/>
              </a:buClr>
              <a:defRPr/>
            </a:pPr>
            <a:r>
              <a:rPr lang="en-US" sz="1800" dirty="0">
                <a:solidFill>
                  <a:schemeClr val="bg1"/>
                </a:solidFill>
              </a:rPr>
              <a:t>ASC 740.10 assumes all income tax returns are examined by the relevant taxing authorities and those authorities have full knowledge of all relevant information.</a:t>
            </a:r>
          </a:p>
          <a:p>
            <a:pPr lvl="1">
              <a:buClr>
                <a:srgbClr val="000000"/>
              </a:buClr>
              <a:defRPr/>
            </a:pPr>
            <a:r>
              <a:rPr lang="en-US" sz="1800" dirty="0" smtClean="0">
                <a:solidFill>
                  <a:srgbClr val="000000"/>
                </a:solidFill>
              </a:rPr>
              <a:t>Detection </a:t>
            </a:r>
            <a:r>
              <a:rPr lang="en-US" sz="1800" dirty="0">
                <a:solidFill>
                  <a:srgbClr val="000000"/>
                </a:solidFill>
              </a:rPr>
              <a:t>risk is not to be considered</a:t>
            </a:r>
          </a:p>
          <a:p>
            <a:pPr marL="0" indent="0">
              <a:buNone/>
            </a:pPr>
            <a:endParaRPr lang="en-US" sz="1800" dirty="0" smtClean="0"/>
          </a:p>
          <a:p>
            <a:pPr lvl="3"/>
            <a:endParaRPr lang="en-US" sz="1800" dirty="0" smtClean="0">
              <a:solidFill>
                <a:schemeClr val="bg1"/>
              </a:solidFill>
            </a:endParaRPr>
          </a:p>
        </p:txBody>
      </p:sp>
    </p:spTree>
    <p:custDataLst>
      <p:tags r:id="rId1"/>
    </p:custDataLst>
    <p:extLst>
      <p:ext uri="{BB962C8B-B14F-4D97-AF65-F5344CB8AC3E}">
        <p14:creationId xmlns:p14="http://schemas.microsoft.com/office/powerpoint/2010/main" val="695095463"/>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19800" y="3905497"/>
            <a:ext cx="2743200" cy="2743200"/>
            <a:chOff x="7391400" y="2533897"/>
            <a:chExt cx="2743200" cy="274320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533897"/>
              <a:ext cx="2743200" cy="2743200"/>
            </a:xfrm>
            <a:prstGeom prst="rect">
              <a:avLst/>
            </a:prstGeom>
          </p:spPr>
        </p:pic>
        <p:sp>
          <p:nvSpPr>
            <p:cNvPr id="5" name="Rectangle 4"/>
            <p:cNvSpPr>
              <a:spLocks/>
            </p:cNvSpPr>
            <p:nvPr/>
          </p:nvSpPr>
          <p:spPr bwMode="auto">
            <a:xfrm>
              <a:off x="7391400" y="2533897"/>
              <a:ext cx="2743200" cy="2743200"/>
            </a:xfrm>
            <a:prstGeom prst="rect">
              <a:avLst/>
            </a:prstGeom>
            <a:solidFill>
              <a:srgbClr val="FFFFFF">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sz="2000" dirty="0" smtClean="0">
                <a:solidFill>
                  <a:srgbClr val="000000"/>
                </a:solidFill>
              </a:endParaRPr>
            </a:p>
          </p:txBody>
        </p:sp>
      </p:grpSp>
      <p:sp>
        <p:nvSpPr>
          <p:cNvPr id="12290" name="Rectangle 4"/>
          <p:cNvSpPr>
            <a:spLocks noGrp="1" noChangeArrowheads="1"/>
          </p:cNvSpPr>
          <p:nvPr>
            <p:ph type="title"/>
          </p:nvPr>
        </p:nvSpPr>
        <p:spPr/>
        <p:txBody>
          <a:bodyPr/>
          <a:lstStyle/>
          <a:p>
            <a:r>
              <a:rPr lang="en-US" smtClean="0"/>
              <a:t>Agenda</a:t>
            </a:r>
          </a:p>
        </p:txBody>
      </p:sp>
      <p:sp>
        <p:nvSpPr>
          <p:cNvPr id="12291" name="Rectangle 5"/>
          <p:cNvSpPr>
            <a:spLocks noGrp="1" noChangeArrowheads="1"/>
          </p:cNvSpPr>
          <p:nvPr>
            <p:ph idx="1"/>
          </p:nvPr>
        </p:nvSpPr>
        <p:spPr/>
        <p:txBody>
          <a:bodyPr/>
          <a:lstStyle/>
          <a:p>
            <a:pPr>
              <a:spcBef>
                <a:spcPts val="600"/>
              </a:spcBef>
              <a:spcAft>
                <a:spcPts val="1200"/>
              </a:spcAft>
            </a:pPr>
            <a:r>
              <a:rPr lang="en-US" sz="2800" dirty="0" smtClean="0">
                <a:solidFill>
                  <a:srgbClr val="000000"/>
                </a:solidFill>
              </a:rPr>
              <a:t>Overview of ASC 450</a:t>
            </a:r>
          </a:p>
          <a:p>
            <a:pPr marL="346075" indent="-346075">
              <a:spcBef>
                <a:spcPts val="600"/>
              </a:spcBef>
              <a:spcAft>
                <a:spcPts val="1200"/>
              </a:spcAft>
            </a:pPr>
            <a:r>
              <a:rPr lang="en-US" sz="2800" dirty="0">
                <a:solidFill>
                  <a:schemeClr val="bg1"/>
                </a:solidFill>
              </a:rPr>
              <a:t>Accrual and Disclosure Requirements</a:t>
            </a:r>
          </a:p>
          <a:p>
            <a:pPr marL="346075" indent="-346075">
              <a:spcBef>
                <a:spcPts val="600"/>
              </a:spcBef>
              <a:spcAft>
                <a:spcPts val="1200"/>
              </a:spcAft>
            </a:pPr>
            <a:r>
              <a:rPr lang="en-US" sz="2800" dirty="0"/>
              <a:t>Threshold Comparison of ASC 450 Disclosures and </a:t>
            </a:r>
            <a:r>
              <a:rPr lang="en-US" sz="2800" dirty="0" smtClean="0"/>
              <a:t>Accruals</a:t>
            </a:r>
          </a:p>
          <a:p>
            <a:pPr marL="346075" indent="-346075">
              <a:spcBef>
                <a:spcPts val="600"/>
              </a:spcBef>
              <a:spcAft>
                <a:spcPts val="1200"/>
              </a:spcAft>
            </a:pPr>
            <a:r>
              <a:rPr lang="en-US" sz="2800" dirty="0" smtClean="0"/>
              <a:t>Loss </a:t>
            </a:r>
            <a:r>
              <a:rPr lang="en-US" sz="2800" dirty="0"/>
              <a:t>contingencies and Establishing Reserves</a:t>
            </a:r>
          </a:p>
          <a:p>
            <a:pPr marL="0" indent="0">
              <a:spcBef>
                <a:spcPts val="600"/>
              </a:spcBef>
              <a:spcAft>
                <a:spcPts val="1200"/>
              </a:spcAft>
              <a:buNone/>
            </a:pPr>
            <a:endParaRPr lang="en-US" sz="2800" dirty="0" smtClean="0">
              <a:solidFill>
                <a:srgbClr val="000000"/>
              </a:solidFill>
            </a:endParaRPr>
          </a:p>
          <a:p>
            <a:pPr marL="346075" indent="-346075">
              <a:spcBef>
                <a:spcPts val="600"/>
              </a:spcBef>
              <a:spcAft>
                <a:spcPts val="1200"/>
              </a:spcAft>
            </a:pPr>
            <a:endParaRPr lang="en-US" sz="2800" dirty="0">
              <a:solidFill>
                <a:srgbClr val="000000"/>
              </a:solidFill>
            </a:endParaRPr>
          </a:p>
        </p:txBody>
      </p:sp>
    </p:spTree>
    <p:custDataLst>
      <p:tags r:id="rId1"/>
    </p:custDataLst>
    <p:extLst>
      <p:ext uri="{BB962C8B-B14F-4D97-AF65-F5344CB8AC3E}">
        <p14:creationId xmlns:p14="http://schemas.microsoft.com/office/powerpoint/2010/main" val="1928534243"/>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eaLnBrk="1" hangingPunct="1"/>
            <a:r>
              <a:rPr lang="en-US" dirty="0" smtClean="0"/>
              <a:t>ASC 450:  Accrual &amp; Disclosure Requirements</a:t>
            </a:r>
          </a:p>
        </p:txBody>
      </p:sp>
      <p:sp>
        <p:nvSpPr>
          <p:cNvPr id="171011" name="Rectangle 3"/>
          <p:cNvSpPr>
            <a:spLocks noGrp="1" noChangeArrowheads="1"/>
          </p:cNvSpPr>
          <p:nvPr>
            <p:ph idx="1"/>
          </p:nvPr>
        </p:nvSpPr>
        <p:spPr/>
        <p:txBody>
          <a:bodyPr/>
          <a:lstStyle/>
          <a:p>
            <a:pPr marL="0" indent="0" eaLnBrk="1" hangingPunct="1">
              <a:buClr>
                <a:schemeClr val="tx1"/>
              </a:buClr>
              <a:buNone/>
            </a:pPr>
            <a:r>
              <a:rPr lang="en-US" dirty="0" smtClean="0"/>
              <a:t>ASC 450 requires a loss contingency be </a:t>
            </a:r>
            <a:r>
              <a:rPr lang="en-US" b="1" u="sng" dirty="0" smtClean="0"/>
              <a:t>accrued</a:t>
            </a:r>
            <a:r>
              <a:rPr lang="en-US" dirty="0" smtClean="0"/>
              <a:t> only when it is:</a:t>
            </a:r>
          </a:p>
          <a:p>
            <a:pPr lvl="1">
              <a:buClr>
                <a:schemeClr val="tx1"/>
              </a:buClr>
            </a:pPr>
            <a:r>
              <a:rPr lang="en-US" b="1" dirty="0">
                <a:solidFill>
                  <a:schemeClr val="bg1"/>
                </a:solidFill>
              </a:rPr>
              <a:t>P</a:t>
            </a:r>
            <a:r>
              <a:rPr lang="en-US" b="1" dirty="0" smtClean="0">
                <a:solidFill>
                  <a:schemeClr val="bg1"/>
                </a:solidFill>
              </a:rPr>
              <a:t>robable</a:t>
            </a:r>
            <a:r>
              <a:rPr lang="en-US" dirty="0" smtClean="0"/>
              <a:t> the liability has been incurred, </a:t>
            </a:r>
            <a:r>
              <a:rPr lang="en-US" u="sng" dirty="0" smtClean="0"/>
              <a:t>and </a:t>
            </a:r>
          </a:p>
          <a:p>
            <a:pPr marL="457200" lvl="1" indent="0">
              <a:buClr>
                <a:schemeClr val="tx1"/>
              </a:buClr>
              <a:buNone/>
            </a:pPr>
            <a:endParaRPr lang="en-US" u="sng" dirty="0" smtClean="0"/>
          </a:p>
          <a:p>
            <a:pPr lvl="1">
              <a:buClr>
                <a:schemeClr val="tx1"/>
              </a:buClr>
            </a:pPr>
            <a:r>
              <a:rPr lang="en-US" dirty="0"/>
              <a:t>T</a:t>
            </a:r>
            <a:r>
              <a:rPr lang="en-US" dirty="0" smtClean="0"/>
              <a:t>he amount of the loss can be </a:t>
            </a:r>
            <a:r>
              <a:rPr lang="en-US" b="1" dirty="0" smtClean="0">
                <a:solidFill>
                  <a:schemeClr val="bg1"/>
                </a:solidFill>
              </a:rPr>
              <a:t>reasonably estimated</a:t>
            </a:r>
            <a:r>
              <a:rPr lang="en-US" dirty="0" smtClean="0">
                <a:solidFill>
                  <a:schemeClr val="bg1"/>
                </a:solidFill>
              </a:rPr>
              <a:t>.</a:t>
            </a:r>
          </a:p>
        </p:txBody>
      </p:sp>
    </p:spTree>
    <p:custDataLst>
      <p:tags r:id="rId1"/>
    </p:custDataLst>
    <p:extLst>
      <p:ext uri="{BB962C8B-B14F-4D97-AF65-F5344CB8AC3E}">
        <p14:creationId xmlns:p14="http://schemas.microsoft.com/office/powerpoint/2010/main" val="1116621286"/>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eaLnBrk="1" hangingPunct="1"/>
            <a:r>
              <a:rPr lang="en-US" dirty="0" smtClean="0"/>
              <a:t>ASC 450:  Accrual &amp; Disclosure Requirements</a:t>
            </a:r>
          </a:p>
        </p:txBody>
      </p:sp>
      <p:sp>
        <p:nvSpPr>
          <p:cNvPr id="171011" name="Rectangle 3"/>
          <p:cNvSpPr>
            <a:spLocks noGrp="1" noChangeArrowheads="1"/>
          </p:cNvSpPr>
          <p:nvPr>
            <p:ph idx="1"/>
          </p:nvPr>
        </p:nvSpPr>
        <p:spPr/>
        <p:txBody>
          <a:bodyPr/>
          <a:lstStyle/>
          <a:p>
            <a:pPr eaLnBrk="1" hangingPunct="1"/>
            <a:r>
              <a:rPr lang="en-US" dirty="0" smtClean="0"/>
              <a:t>If the reasonable estimate of the loss is a range, and some amount within the range appears to be a better estimate than any other amount within the range, that amount should be accrued.</a:t>
            </a:r>
          </a:p>
          <a:p>
            <a:pPr eaLnBrk="1" hangingPunct="1"/>
            <a:r>
              <a:rPr lang="en-US" dirty="0" smtClean="0"/>
              <a:t>When no amount within the range appears to be a better estimate than any other amount within the range, the minimum amount should be accrued.</a:t>
            </a:r>
          </a:p>
        </p:txBody>
      </p:sp>
    </p:spTree>
    <p:custDataLst>
      <p:tags r:id="rId1"/>
    </p:custDataLst>
    <p:extLst>
      <p:ext uri="{BB962C8B-B14F-4D97-AF65-F5344CB8AC3E}">
        <p14:creationId xmlns:p14="http://schemas.microsoft.com/office/powerpoint/2010/main" val="3160508033"/>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dirty="0"/>
              <a:t>ASC 450:  Accrual &amp; Disclosure Requirements</a:t>
            </a:r>
            <a:endParaRPr lang="en-US" dirty="0" smtClean="0"/>
          </a:p>
        </p:txBody>
      </p:sp>
      <p:sp>
        <p:nvSpPr>
          <p:cNvPr id="171011" name="Rectangle 3"/>
          <p:cNvSpPr>
            <a:spLocks noGrp="1" noChangeArrowheads="1"/>
          </p:cNvSpPr>
          <p:nvPr>
            <p:ph idx="1"/>
          </p:nvPr>
        </p:nvSpPr>
        <p:spPr/>
        <p:txBody>
          <a:bodyPr/>
          <a:lstStyle/>
          <a:p>
            <a:pPr marL="0" indent="0">
              <a:buNone/>
            </a:pPr>
            <a:r>
              <a:rPr lang="en-US" dirty="0"/>
              <a:t>ASC 450 requires a loss contingency be </a:t>
            </a:r>
            <a:r>
              <a:rPr lang="en-US" b="1" u="sng" dirty="0" smtClean="0"/>
              <a:t>disclosed </a:t>
            </a:r>
            <a:r>
              <a:rPr lang="en-US" dirty="0" smtClean="0"/>
              <a:t>only when:</a:t>
            </a:r>
            <a:endParaRPr lang="en-US" dirty="0"/>
          </a:p>
          <a:p>
            <a:pPr lvl="1"/>
            <a:r>
              <a:rPr lang="en-US" dirty="0"/>
              <a:t>The loss is </a:t>
            </a:r>
            <a:r>
              <a:rPr lang="en-US" b="1" dirty="0">
                <a:solidFill>
                  <a:schemeClr val="bg1"/>
                </a:solidFill>
              </a:rPr>
              <a:t>probable</a:t>
            </a:r>
            <a:r>
              <a:rPr lang="en-US" dirty="0"/>
              <a:t> </a:t>
            </a:r>
            <a:r>
              <a:rPr lang="en-US" dirty="0" smtClean="0"/>
              <a:t>as of the balance sheet date, </a:t>
            </a:r>
            <a:r>
              <a:rPr lang="en-US" b="1" u="sng" dirty="0" smtClean="0">
                <a:solidFill>
                  <a:schemeClr val="bg1"/>
                </a:solidFill>
              </a:rPr>
              <a:t>or</a:t>
            </a:r>
          </a:p>
          <a:p>
            <a:pPr lvl="1"/>
            <a:endParaRPr lang="en-US" b="1" u="sng" dirty="0">
              <a:solidFill>
                <a:schemeClr val="bg1"/>
              </a:solidFill>
            </a:endParaRPr>
          </a:p>
          <a:p>
            <a:pPr lvl="1"/>
            <a:r>
              <a:rPr lang="en-US" dirty="0"/>
              <a:t>The loss is </a:t>
            </a:r>
            <a:r>
              <a:rPr lang="en-US" b="1" dirty="0">
                <a:solidFill>
                  <a:schemeClr val="bg1"/>
                </a:solidFill>
              </a:rPr>
              <a:t>reasonably possible </a:t>
            </a:r>
            <a:r>
              <a:rPr lang="en-US" dirty="0"/>
              <a:t>and </a:t>
            </a:r>
            <a:r>
              <a:rPr lang="en-US" b="1" dirty="0">
                <a:solidFill>
                  <a:schemeClr val="bg1"/>
                </a:solidFill>
              </a:rPr>
              <a:t>material</a:t>
            </a:r>
            <a:r>
              <a:rPr lang="en-US" dirty="0">
                <a:solidFill>
                  <a:schemeClr val="bg1"/>
                </a:solidFill>
              </a:rPr>
              <a:t> </a:t>
            </a:r>
            <a:r>
              <a:rPr lang="en-US" dirty="0"/>
              <a:t>to the financial statements.</a:t>
            </a:r>
          </a:p>
        </p:txBody>
      </p:sp>
    </p:spTree>
    <p:custDataLst>
      <p:tags r:id="rId1"/>
    </p:custDataLst>
    <p:extLst>
      <p:ext uri="{BB962C8B-B14F-4D97-AF65-F5344CB8AC3E}">
        <p14:creationId xmlns:p14="http://schemas.microsoft.com/office/powerpoint/2010/main" val="2145312946"/>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ASC 450:  Accrual &amp; Disclosure Requirements</a:t>
            </a:r>
          </a:p>
        </p:txBody>
      </p:sp>
      <p:sp>
        <p:nvSpPr>
          <p:cNvPr id="5" name="Text Placeholder 4"/>
          <p:cNvSpPr>
            <a:spLocks noGrp="1"/>
          </p:cNvSpPr>
          <p:nvPr>
            <p:ph type="body" idx="1"/>
          </p:nvPr>
        </p:nvSpPr>
        <p:spPr>
          <a:xfrm>
            <a:off x="228600" y="1981200"/>
            <a:ext cx="8686800" cy="4197370"/>
          </a:xfrm>
        </p:spPr>
        <p:txBody>
          <a:bodyPr>
            <a:normAutofit fontScale="92500"/>
          </a:bodyPr>
          <a:lstStyle/>
          <a:p>
            <a:r>
              <a:rPr lang="en-US" sz="2300" dirty="0" smtClean="0"/>
              <a:t>Disclosure of the nature of the accrual against income, and in some cases the amount accrued, may be necessary in order for the financial statements not to be misleading.</a:t>
            </a:r>
          </a:p>
          <a:p>
            <a:pPr>
              <a:spcBef>
                <a:spcPts val="1200"/>
              </a:spcBef>
              <a:spcAft>
                <a:spcPts val="600"/>
              </a:spcAft>
            </a:pPr>
            <a:r>
              <a:rPr lang="en-US" sz="2300" dirty="0" smtClean="0"/>
              <a:t>In some cases, losses arising after the financial statement date but prior to the issuance of the financial statements, should be disclosed in order for the financial statements not to be misleading.</a:t>
            </a:r>
          </a:p>
          <a:p>
            <a:r>
              <a:rPr lang="en-US" sz="2300" dirty="0" smtClean="0"/>
              <a:t>Even if ASC 450 accrual/disclosure is not required, you should consider the need to address non-income taxes as a risk factor in Management's Discussion and Analysis (MD&amp;A).</a:t>
            </a:r>
            <a:endParaRPr lang="en-US" sz="2300" dirty="0"/>
          </a:p>
        </p:txBody>
      </p:sp>
    </p:spTree>
    <p:custDataLst>
      <p:tags r:id="rId1"/>
    </p:custDataLst>
    <p:extLst>
      <p:ext uri="{BB962C8B-B14F-4D97-AF65-F5344CB8AC3E}">
        <p14:creationId xmlns:p14="http://schemas.microsoft.com/office/powerpoint/2010/main" val="1418550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a:lnSpc>
                <a:spcPct val="90000"/>
              </a:lnSpc>
            </a:pPr>
            <a:r>
              <a:rPr lang="en-US" sz="2200" dirty="0"/>
              <a:t>Enforcement Efforts</a:t>
            </a:r>
          </a:p>
        </p:txBody>
      </p:sp>
      <p:sp>
        <p:nvSpPr>
          <p:cNvPr id="4" name="Title 3"/>
          <p:cNvSpPr>
            <a:spLocks noGrp="1"/>
          </p:cNvSpPr>
          <p:nvPr>
            <p:ph type="title"/>
          </p:nvPr>
        </p:nvSpPr>
        <p:spPr/>
        <p:txBody>
          <a:bodyPr/>
          <a:lstStyle/>
          <a:p>
            <a:r>
              <a:rPr lang="en-US" dirty="0">
                <a:solidFill>
                  <a:srgbClr val="0066B2"/>
                </a:solidFill>
              </a:rPr>
              <a:t>Physical Presence Under Fire</a:t>
            </a:r>
          </a:p>
        </p:txBody>
      </p:sp>
      <p:sp>
        <p:nvSpPr>
          <p:cNvPr id="5" name="Content Placeholder 4"/>
          <p:cNvSpPr>
            <a:spLocks noGrp="1"/>
          </p:cNvSpPr>
          <p:nvPr>
            <p:ph sz="quarter" idx="14"/>
          </p:nvPr>
        </p:nvSpPr>
        <p:spPr/>
        <p:txBody>
          <a:bodyPr>
            <a:normAutofit/>
          </a:bodyPr>
          <a:lstStyle/>
          <a:p>
            <a:r>
              <a:rPr lang="en-US" dirty="0" smtClean="0"/>
              <a:t>Certain states have declined to formally enact tax increases by expanding their sales tax collection requirements to remote sellers.</a:t>
            </a:r>
          </a:p>
          <a:p>
            <a:r>
              <a:rPr lang="en-US" dirty="0" smtClean="0"/>
              <a:t>Instead, these states have increased enforcement efforts through: </a:t>
            </a:r>
          </a:p>
          <a:p>
            <a:pPr lvl="1"/>
            <a:r>
              <a:rPr lang="en-US" dirty="0" smtClean="0"/>
              <a:t>Creating a nexus task force;</a:t>
            </a:r>
          </a:p>
          <a:p>
            <a:pPr lvl="1"/>
            <a:r>
              <a:rPr lang="en-US" dirty="0" smtClean="0"/>
              <a:t>Hiring nexus auditors; and</a:t>
            </a:r>
          </a:p>
          <a:p>
            <a:pPr lvl="1"/>
            <a:r>
              <a:rPr lang="en-US" dirty="0" smtClean="0"/>
              <a:t>More aggressive nexus positions. </a:t>
            </a:r>
          </a:p>
          <a:p>
            <a:pPr lvl="2"/>
            <a:r>
              <a:rPr lang="en-US" dirty="0" smtClean="0"/>
              <a:t>E.g., Directive 17-1, Mass. Dep’t of Revenue (Apr. 4, 2017) (distinguishing remote Internet vendors from mail order vendors through: (1) in-state software and “cookies” placed on customers’ computers; (2) use of content </a:t>
            </a:r>
            <a:r>
              <a:rPr lang="en-US" dirty="0"/>
              <a:t>distribution </a:t>
            </a:r>
            <a:r>
              <a:rPr lang="en-US" dirty="0" smtClean="0"/>
              <a:t>networks; and (3) other representative in-state contacts.)</a:t>
            </a:r>
            <a:endParaRPr lang="en-US" dirty="0"/>
          </a:p>
          <a:p>
            <a:pPr lvl="2"/>
            <a:endParaRPr lang="en-US" dirty="0" smtClean="0"/>
          </a:p>
          <a:p>
            <a:pPr marL="0" indent="0">
              <a:buNone/>
            </a:pPr>
            <a:endParaRPr lang="en-US" dirty="0" smtClean="0"/>
          </a:p>
          <a:p>
            <a:endParaRPr lang="en-US" dirty="0" smtClean="0"/>
          </a:p>
        </p:txBody>
      </p:sp>
      <p:sp>
        <p:nvSpPr>
          <p:cNvPr id="6" name="Slide Number Placeholder 5"/>
          <p:cNvSpPr>
            <a:spLocks noGrp="1"/>
          </p:cNvSpPr>
          <p:nvPr>
            <p:ph type="sldNum" sz="quarter" idx="16"/>
          </p:nvPr>
        </p:nvSpPr>
        <p:spPr/>
        <p:txBody>
          <a:bodyPr/>
          <a:lstStyle/>
          <a:p>
            <a:fld id="{03F1EFBE-6FC5-4E3B-A532-A391AE8323A1}" type="slidenum">
              <a:rPr lang="en-GB" smtClean="0"/>
              <a:pPr/>
              <a:t>13</a:t>
            </a:fld>
            <a:endParaRPr lang="en-GB" dirty="0"/>
          </a:p>
        </p:txBody>
      </p:sp>
    </p:spTree>
    <p:extLst>
      <p:ext uri="{BB962C8B-B14F-4D97-AF65-F5344CB8AC3E}">
        <p14:creationId xmlns:p14="http://schemas.microsoft.com/office/powerpoint/2010/main" val="29489085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ASC 450:  Accrual &amp; Disclosure Requirements</a:t>
            </a:r>
          </a:p>
        </p:txBody>
      </p:sp>
      <p:sp>
        <p:nvSpPr>
          <p:cNvPr id="6" name="Title 1"/>
          <p:cNvSpPr txBox="1">
            <a:spLocks/>
          </p:cNvSpPr>
          <p:nvPr/>
        </p:nvSpPr>
        <p:spPr bwMode="auto">
          <a:xfrm>
            <a:off x="357314" y="1981200"/>
            <a:ext cx="8423275"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kern="0" dirty="0" smtClean="0"/>
              <a:t/>
            </a:r>
            <a:br>
              <a:rPr lang="en-US" kern="0" dirty="0" smtClean="0"/>
            </a:br>
            <a:r>
              <a:rPr lang="en-US" kern="0" dirty="0" smtClean="0"/>
              <a:t>Booking a liability under ASC 450</a:t>
            </a:r>
            <a:endParaRPr lang="en-US" kern="0" dirty="0"/>
          </a:p>
        </p:txBody>
      </p:sp>
      <p:sp>
        <p:nvSpPr>
          <p:cNvPr id="7" name="Text Placeholder 2"/>
          <p:cNvSpPr txBox="1">
            <a:spLocks/>
          </p:cNvSpPr>
          <p:nvPr/>
        </p:nvSpPr>
        <p:spPr bwMode="auto">
          <a:xfrm>
            <a:off x="228600" y="1990725"/>
            <a:ext cx="8423275" cy="121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a:lstStyle>
          <a:p>
            <a:pPr marL="0" indent="0">
              <a:buFontTx/>
              <a:buNone/>
            </a:pPr>
            <a:r>
              <a:rPr lang="en-US" sz="2000" kern="0" dirty="0" smtClean="0"/>
              <a:t>If an item is a "contingency," when is it booked?</a:t>
            </a:r>
          </a:p>
          <a:p>
            <a:pPr marL="0" indent="0">
              <a:spcBef>
                <a:spcPts val="1200"/>
              </a:spcBef>
              <a:buFontTx/>
              <a:buNone/>
            </a:pPr>
            <a:r>
              <a:rPr lang="en-US" sz="2000" kern="0" dirty="0" smtClean="0"/>
              <a:t>The likelihood that the future event or events will confirm the incurrence of the liability can range from probable to remote:</a:t>
            </a:r>
          </a:p>
          <a:p>
            <a:pPr marL="0" indent="0">
              <a:buFontTx/>
              <a:buNone/>
            </a:pPr>
            <a:endParaRPr lang="en-US" sz="2000" kern="0" dirty="0" smtClean="0"/>
          </a:p>
          <a:p>
            <a:pPr marL="0" indent="0">
              <a:buFontTx/>
              <a:buNone/>
            </a:pPr>
            <a:endParaRPr lang="en-US" sz="2000" kern="0" dirty="0" smtClean="0"/>
          </a:p>
          <a:p>
            <a:pPr marL="0" indent="0">
              <a:buFontTx/>
              <a:buNone/>
            </a:pPr>
            <a:endParaRPr lang="en-US" sz="2000" kern="0" dirty="0"/>
          </a:p>
        </p:txBody>
      </p:sp>
      <p:sp>
        <p:nvSpPr>
          <p:cNvPr id="9" name="Left-Right Arrow 8"/>
          <p:cNvSpPr>
            <a:spLocks/>
          </p:cNvSpPr>
          <p:nvPr/>
        </p:nvSpPr>
        <p:spPr bwMode="auto">
          <a:xfrm>
            <a:off x="326834" y="3276600"/>
            <a:ext cx="8423275" cy="838200"/>
          </a:xfrm>
          <a:prstGeom prst="leftRightArrow">
            <a:avLst/>
          </a:prstGeom>
          <a:gradFill flip="none" rotWithShape="1">
            <a:gsLst>
              <a:gs pos="0">
                <a:srgbClr val="4F2D7F"/>
              </a:gs>
              <a:gs pos="100000">
                <a:srgbClr val="DDD1E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1" name="Rectangle 10"/>
          <p:cNvSpPr/>
          <p:nvPr/>
        </p:nvSpPr>
        <p:spPr>
          <a:xfrm>
            <a:off x="228599" y="4243714"/>
            <a:ext cx="8686801" cy="3170099"/>
          </a:xfrm>
          <a:prstGeom prst="rect">
            <a:avLst/>
          </a:prstGeom>
        </p:spPr>
        <p:txBody>
          <a:bodyPr wrap="square">
            <a:spAutoFit/>
          </a:bodyPr>
          <a:lstStyle/>
          <a:p>
            <a:r>
              <a:rPr lang="en-US" sz="2000" dirty="0"/>
              <a:t> </a:t>
            </a:r>
            <a:r>
              <a:rPr lang="en-US" sz="2000" dirty="0" smtClean="0"/>
              <a:t>        </a:t>
            </a:r>
            <a:r>
              <a:rPr lang="en-US" sz="2000" b="1" dirty="0" smtClean="0"/>
              <a:t>Probable		          Reasonably</a:t>
            </a:r>
            <a:r>
              <a:rPr lang="en-US" sz="2000" b="1" dirty="0"/>
              <a:t>	</a:t>
            </a:r>
            <a:r>
              <a:rPr lang="en-US" sz="2000" b="1" dirty="0" smtClean="0"/>
              <a:t>	   Remote</a:t>
            </a:r>
          </a:p>
          <a:p>
            <a:r>
              <a:rPr lang="en-US" sz="2000" b="1" dirty="0"/>
              <a:t>	</a:t>
            </a:r>
            <a:r>
              <a:rPr lang="en-US" sz="2000" b="1" dirty="0" smtClean="0"/>
              <a:t>		</a:t>
            </a:r>
            <a:r>
              <a:rPr lang="en-US" sz="2000" b="1" dirty="0"/>
              <a:t>	</a:t>
            </a:r>
            <a:r>
              <a:rPr lang="en-US" sz="2000" b="1" dirty="0" smtClean="0"/>
              <a:t>Possible</a:t>
            </a:r>
          </a:p>
          <a:p>
            <a:r>
              <a:rPr lang="en-US" sz="2000" dirty="0"/>
              <a:t> </a:t>
            </a:r>
            <a:r>
              <a:rPr lang="en-US" sz="2000" dirty="0" smtClean="0"/>
              <a:t>   Future event or 	     Chance of the future</a:t>
            </a:r>
            <a:r>
              <a:rPr lang="en-US" sz="2000" dirty="0"/>
              <a:t>	 </a:t>
            </a:r>
            <a:r>
              <a:rPr lang="en-US" sz="2000" dirty="0" smtClean="0"/>
              <a:t>         Chance of the future</a:t>
            </a:r>
          </a:p>
          <a:p>
            <a:r>
              <a:rPr lang="en-US" sz="2000" dirty="0"/>
              <a:t> </a:t>
            </a:r>
            <a:r>
              <a:rPr lang="en-US" sz="2000" dirty="0" smtClean="0"/>
              <a:t>   events are likely to          event or events	          event or events</a:t>
            </a:r>
          </a:p>
          <a:p>
            <a:r>
              <a:rPr lang="en-US" sz="2000" dirty="0"/>
              <a:t> </a:t>
            </a:r>
            <a:r>
              <a:rPr lang="en-US" sz="2000" dirty="0" smtClean="0"/>
              <a:t>   occur (higher than	     occurring is more	          occurring is slight</a:t>
            </a:r>
          </a:p>
          <a:p>
            <a:r>
              <a:rPr lang="en-US" sz="2000" dirty="0"/>
              <a:t> </a:t>
            </a:r>
            <a:r>
              <a:rPr lang="en-US" sz="2000" dirty="0" smtClean="0"/>
              <a:t>   more likely than not)	     than remote, but less</a:t>
            </a:r>
            <a:endParaRPr lang="en-US" sz="2000" dirty="0"/>
          </a:p>
          <a:p>
            <a:r>
              <a:rPr lang="en-US" sz="2000" b="1" dirty="0" smtClean="0"/>
              <a:t>			     </a:t>
            </a:r>
            <a:r>
              <a:rPr lang="en-US" sz="2000" dirty="0" smtClean="0"/>
              <a:t>than probable</a:t>
            </a:r>
            <a:endParaRPr lang="en-US" sz="2000" b="1" dirty="0" smtClean="0"/>
          </a:p>
          <a:p>
            <a:endParaRPr lang="en-US" sz="2000" b="1" dirty="0"/>
          </a:p>
          <a:p>
            <a:endParaRPr lang="en-US" sz="2000" b="1" dirty="0" smtClean="0"/>
          </a:p>
          <a:p>
            <a:endParaRPr lang="en-US" sz="2000" b="1" dirty="0"/>
          </a:p>
        </p:txBody>
      </p:sp>
    </p:spTree>
    <p:custDataLst>
      <p:tags r:id="rId1"/>
    </p:custDataLst>
    <p:extLst>
      <p:ext uri="{BB962C8B-B14F-4D97-AF65-F5344CB8AC3E}">
        <p14:creationId xmlns:p14="http://schemas.microsoft.com/office/powerpoint/2010/main" val="100484861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ASC 450:  Accrual &amp; Disclosure </a:t>
            </a:r>
            <a:r>
              <a:rPr lang="en-US" dirty="0" smtClean="0"/>
              <a:t>Requirements</a:t>
            </a:r>
            <a:br>
              <a:rPr lang="en-US" dirty="0" smtClean="0"/>
            </a:br>
            <a:r>
              <a:rPr lang="en-US" dirty="0"/>
              <a:t>	</a:t>
            </a:r>
            <a:r>
              <a:rPr lang="en-US" dirty="0" smtClean="0"/>
              <a:t>ASC 450 Decision Tree</a:t>
            </a:r>
            <a:endParaRPr lang="en-US" dirty="0"/>
          </a:p>
        </p:txBody>
      </p:sp>
      <p:pic>
        <p:nvPicPr>
          <p:cNvPr id="3" name="Picture 2"/>
          <p:cNvPicPr>
            <a:picLocks noChangeAspect="1"/>
          </p:cNvPicPr>
          <p:nvPr/>
        </p:nvPicPr>
        <p:blipFill>
          <a:blip r:embed="rId4"/>
          <a:stretch>
            <a:fillRect/>
          </a:stretch>
        </p:blipFill>
        <p:spPr>
          <a:xfrm>
            <a:off x="1066800" y="1824358"/>
            <a:ext cx="6419850" cy="4721359"/>
          </a:xfrm>
          <a:prstGeom prst="rect">
            <a:avLst/>
          </a:prstGeom>
        </p:spPr>
      </p:pic>
    </p:spTree>
    <p:custDataLst>
      <p:tags r:id="rId1"/>
    </p:custDataLst>
    <p:extLst>
      <p:ext uri="{BB962C8B-B14F-4D97-AF65-F5344CB8AC3E}">
        <p14:creationId xmlns:p14="http://schemas.microsoft.com/office/powerpoint/2010/main" val="131481696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19800" y="3905497"/>
            <a:ext cx="2743200" cy="2743200"/>
            <a:chOff x="7391400" y="2533897"/>
            <a:chExt cx="2743200" cy="274320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533897"/>
              <a:ext cx="2743200" cy="2743200"/>
            </a:xfrm>
            <a:prstGeom prst="rect">
              <a:avLst/>
            </a:prstGeom>
          </p:spPr>
        </p:pic>
        <p:sp>
          <p:nvSpPr>
            <p:cNvPr id="5" name="Rectangle 4"/>
            <p:cNvSpPr>
              <a:spLocks/>
            </p:cNvSpPr>
            <p:nvPr/>
          </p:nvSpPr>
          <p:spPr bwMode="auto">
            <a:xfrm>
              <a:off x="7391400" y="2533897"/>
              <a:ext cx="2743200" cy="2743200"/>
            </a:xfrm>
            <a:prstGeom prst="rect">
              <a:avLst/>
            </a:prstGeom>
            <a:solidFill>
              <a:srgbClr val="FFFFFF">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sz="2000" dirty="0" smtClean="0">
                <a:solidFill>
                  <a:srgbClr val="000000"/>
                </a:solidFill>
              </a:endParaRPr>
            </a:p>
          </p:txBody>
        </p:sp>
      </p:grpSp>
      <p:sp>
        <p:nvSpPr>
          <p:cNvPr id="12290" name="Rectangle 4"/>
          <p:cNvSpPr>
            <a:spLocks noGrp="1" noChangeArrowheads="1"/>
          </p:cNvSpPr>
          <p:nvPr>
            <p:ph type="title"/>
          </p:nvPr>
        </p:nvSpPr>
        <p:spPr/>
        <p:txBody>
          <a:bodyPr/>
          <a:lstStyle/>
          <a:p>
            <a:r>
              <a:rPr lang="en-US" smtClean="0"/>
              <a:t>Agenda</a:t>
            </a:r>
          </a:p>
        </p:txBody>
      </p:sp>
      <p:sp>
        <p:nvSpPr>
          <p:cNvPr id="12291" name="Rectangle 5"/>
          <p:cNvSpPr>
            <a:spLocks noGrp="1" noChangeArrowheads="1"/>
          </p:cNvSpPr>
          <p:nvPr>
            <p:ph idx="1"/>
          </p:nvPr>
        </p:nvSpPr>
        <p:spPr/>
        <p:txBody>
          <a:bodyPr/>
          <a:lstStyle/>
          <a:p>
            <a:pPr>
              <a:spcBef>
                <a:spcPts val="600"/>
              </a:spcBef>
              <a:spcAft>
                <a:spcPts val="1200"/>
              </a:spcAft>
            </a:pPr>
            <a:r>
              <a:rPr lang="en-US" sz="2800" dirty="0" smtClean="0"/>
              <a:t>Overview of ASC 450</a:t>
            </a:r>
          </a:p>
          <a:p>
            <a:pPr marL="346075" indent="-346075">
              <a:spcBef>
                <a:spcPts val="600"/>
              </a:spcBef>
              <a:spcAft>
                <a:spcPts val="1200"/>
              </a:spcAft>
            </a:pPr>
            <a:r>
              <a:rPr lang="en-US" sz="2800" dirty="0" smtClean="0"/>
              <a:t>Accrual and Disclosure Requirements</a:t>
            </a:r>
          </a:p>
          <a:p>
            <a:pPr marL="346075" indent="-346075">
              <a:spcBef>
                <a:spcPts val="600"/>
              </a:spcBef>
              <a:spcAft>
                <a:spcPts val="1200"/>
              </a:spcAft>
            </a:pPr>
            <a:r>
              <a:rPr lang="en-US" sz="2800" dirty="0" smtClean="0">
                <a:solidFill>
                  <a:schemeClr val="bg1"/>
                </a:solidFill>
              </a:rPr>
              <a:t>Threshold Comparison of ASC 450 Disclosures and Accruals</a:t>
            </a:r>
          </a:p>
          <a:p>
            <a:pPr marL="346075" indent="-346075">
              <a:spcBef>
                <a:spcPts val="600"/>
              </a:spcBef>
              <a:spcAft>
                <a:spcPts val="1200"/>
              </a:spcAft>
            </a:pPr>
            <a:r>
              <a:rPr lang="en-US" sz="2800" dirty="0" smtClean="0"/>
              <a:t>Loss contingencies and Establishing Reserves</a:t>
            </a:r>
          </a:p>
          <a:p>
            <a:pPr marL="0" indent="0">
              <a:spcBef>
                <a:spcPts val="600"/>
              </a:spcBef>
              <a:spcAft>
                <a:spcPts val="1200"/>
              </a:spcAft>
              <a:buNone/>
            </a:pPr>
            <a:endParaRPr lang="en-US" sz="2800" dirty="0" smtClean="0">
              <a:solidFill>
                <a:srgbClr val="000000"/>
              </a:solidFill>
            </a:endParaRPr>
          </a:p>
          <a:p>
            <a:pPr marL="346075" indent="-346075">
              <a:spcBef>
                <a:spcPts val="600"/>
              </a:spcBef>
              <a:spcAft>
                <a:spcPts val="1200"/>
              </a:spcAft>
            </a:pPr>
            <a:endParaRPr lang="en-US" sz="2800" dirty="0">
              <a:solidFill>
                <a:srgbClr val="000000"/>
              </a:solidFill>
            </a:endParaRPr>
          </a:p>
        </p:txBody>
      </p:sp>
    </p:spTree>
    <p:custDataLst>
      <p:tags r:id="rId1"/>
    </p:custDataLst>
    <p:extLst>
      <p:ext uri="{BB962C8B-B14F-4D97-AF65-F5344CB8AC3E}">
        <p14:creationId xmlns:p14="http://schemas.microsoft.com/office/powerpoint/2010/main" val="2406534505"/>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hangingPunct="1"/>
            <a:r>
              <a:rPr lang="en-US" dirty="0" smtClean="0"/>
              <a:t>ASC 450:  Threshold Comparison</a:t>
            </a:r>
            <a:br>
              <a:rPr lang="en-US" dirty="0" smtClean="0"/>
            </a:br>
            <a:r>
              <a:rPr lang="en-US" dirty="0" smtClean="0"/>
              <a:t> </a:t>
            </a:r>
          </a:p>
        </p:txBody>
      </p:sp>
      <p:sp>
        <p:nvSpPr>
          <p:cNvPr id="173059" name="Rectangle 3"/>
          <p:cNvSpPr>
            <a:spLocks noGrp="1" noChangeArrowheads="1"/>
          </p:cNvSpPr>
          <p:nvPr>
            <p:ph idx="1"/>
          </p:nvPr>
        </p:nvSpPr>
        <p:spPr>
          <a:xfrm>
            <a:off x="360363" y="2149475"/>
            <a:ext cx="8423275" cy="4491038"/>
          </a:xfrm>
        </p:spPr>
        <p:txBody>
          <a:bodyPr/>
          <a:lstStyle/>
          <a:p>
            <a:pPr marL="0" indent="0" eaLnBrk="1" hangingPunct="1">
              <a:buNone/>
            </a:pPr>
            <a:r>
              <a:rPr lang="en-US" dirty="0" smtClean="0">
                <a:solidFill>
                  <a:schemeClr val="bg1"/>
                </a:solidFill>
              </a:rPr>
              <a:t>Putting the standards into perspective with ASC 740-10: "Probable" and "Reasonably Possible" </a:t>
            </a:r>
          </a:p>
          <a:p>
            <a:pPr lvl="1"/>
            <a:r>
              <a:rPr lang="en-US" dirty="0" smtClean="0"/>
              <a:t>ASC 740-10 establishes "ground rules" for income tax positions</a:t>
            </a:r>
          </a:p>
          <a:p>
            <a:pPr lvl="2"/>
            <a:r>
              <a:rPr lang="en-US" dirty="0" smtClean="0"/>
              <a:t>Determines if the treatment of a "unit of account" will be sustained upon examination</a:t>
            </a:r>
          </a:p>
          <a:p>
            <a:pPr lvl="2"/>
            <a:r>
              <a:rPr lang="en-US" dirty="0" smtClean="0"/>
              <a:t>If not "more likely than not" that position will be sustained, derecognize the full tax benefit as a liability</a:t>
            </a:r>
          </a:p>
          <a:p>
            <a:pPr lvl="3"/>
            <a:r>
              <a:rPr lang="en-US" dirty="0" smtClean="0"/>
              <a:t>Chance of detection is not considered</a:t>
            </a:r>
          </a:p>
        </p:txBody>
      </p:sp>
    </p:spTree>
    <p:custDataLst>
      <p:tags r:id="rId1"/>
    </p:custDataLst>
    <p:extLst>
      <p:ext uri="{BB962C8B-B14F-4D97-AF65-F5344CB8AC3E}">
        <p14:creationId xmlns:p14="http://schemas.microsoft.com/office/powerpoint/2010/main" val="342549803"/>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hangingPunct="1"/>
            <a:r>
              <a:rPr lang="en-US" dirty="0" smtClean="0"/>
              <a:t>ASC 450:  Threshold Comparison</a:t>
            </a:r>
            <a:br>
              <a:rPr lang="en-US" dirty="0" smtClean="0"/>
            </a:br>
            <a:r>
              <a:rPr lang="en-US" dirty="0" smtClean="0"/>
              <a:t> </a:t>
            </a:r>
          </a:p>
        </p:txBody>
      </p:sp>
      <p:graphicFrame>
        <p:nvGraphicFramePr>
          <p:cNvPr id="2" name="Content Placeholder 1"/>
          <p:cNvGraphicFramePr>
            <a:graphicFrameLocks noGrp="1"/>
          </p:cNvGraphicFramePr>
          <p:nvPr>
            <p:ph idx="1"/>
            <p:extLst/>
          </p:nvPr>
        </p:nvGraphicFramePr>
        <p:xfrm>
          <a:off x="1413271" y="2514600"/>
          <a:ext cx="6317457" cy="3001645"/>
        </p:xfrm>
        <a:graphic>
          <a:graphicData uri="http://schemas.openxmlformats.org/drawingml/2006/table">
            <a:tbl>
              <a:tblPr firstRow="1" bandRow="1">
                <a:tableStyleId>{5C22544A-7EE6-4342-B048-85BDC9FD1C3A}</a:tableStyleId>
              </a:tblPr>
              <a:tblGrid>
                <a:gridCol w="2105819"/>
                <a:gridCol w="2105819"/>
                <a:gridCol w="2105819"/>
              </a:tblGrid>
              <a:tr h="692846">
                <a:tc>
                  <a:txBody>
                    <a:bodyPr/>
                    <a:lstStyle/>
                    <a:p>
                      <a:pPr algn="ctr"/>
                      <a:r>
                        <a:rPr lang="en-US" dirty="0" smtClean="0"/>
                        <a:t>ASC 450 Accrual</a:t>
                      </a:r>
                      <a:endParaRPr lang="en-US" dirty="0"/>
                    </a:p>
                  </a:txBody>
                  <a:tcPr/>
                </a:tc>
                <a:tc>
                  <a:txBody>
                    <a:bodyPr/>
                    <a:lstStyle/>
                    <a:p>
                      <a:pPr algn="ctr"/>
                      <a:r>
                        <a:rPr lang="en-US" dirty="0" smtClean="0"/>
                        <a:t>ASC 450 Disclosure</a:t>
                      </a:r>
                      <a:endParaRPr lang="en-US" dirty="0"/>
                    </a:p>
                  </a:txBody>
                  <a:tcPr/>
                </a:tc>
                <a:tc>
                  <a:txBody>
                    <a:bodyPr/>
                    <a:lstStyle/>
                    <a:p>
                      <a:pPr algn="ctr"/>
                      <a:r>
                        <a:rPr lang="en-US" dirty="0" smtClean="0"/>
                        <a:t>ASC 740-10 Recognition</a:t>
                      </a:r>
                      <a:endParaRPr lang="en-US" dirty="0"/>
                    </a:p>
                  </a:txBody>
                  <a:tcPr/>
                </a:tc>
              </a:tr>
              <a:tr h="1022085">
                <a:tc>
                  <a:txBody>
                    <a:bodyPr/>
                    <a:lstStyle/>
                    <a:p>
                      <a:r>
                        <a:rPr lang="en-US" dirty="0" smtClean="0"/>
                        <a:t>Probable</a:t>
                      </a:r>
                      <a:endParaRPr lang="en-US" dirty="0"/>
                    </a:p>
                  </a:txBody>
                  <a:tcPr/>
                </a:tc>
                <a:tc>
                  <a:txBody>
                    <a:bodyPr/>
                    <a:lstStyle/>
                    <a:p>
                      <a:r>
                        <a:rPr lang="en-US" dirty="0" smtClean="0"/>
                        <a:t>Reasonably</a:t>
                      </a:r>
                      <a:r>
                        <a:rPr lang="en-US" baseline="0" dirty="0" smtClean="0"/>
                        <a:t> Possible</a:t>
                      </a:r>
                      <a:endParaRPr lang="en-US" dirty="0"/>
                    </a:p>
                  </a:txBody>
                  <a:tcPr/>
                </a:tc>
                <a:tc>
                  <a:txBody>
                    <a:bodyPr/>
                    <a:lstStyle/>
                    <a:p>
                      <a:r>
                        <a:rPr lang="en-US" dirty="0" smtClean="0"/>
                        <a:t>More Likely Than Not</a:t>
                      </a:r>
                      <a:endParaRPr lang="en-US" dirty="0"/>
                    </a:p>
                  </a:txBody>
                  <a:tcPr/>
                </a:tc>
              </a:tr>
              <a:tr h="1286714">
                <a:tc>
                  <a:txBody>
                    <a:bodyPr/>
                    <a:lstStyle/>
                    <a:p>
                      <a:r>
                        <a:rPr lang="en-US" dirty="0" smtClean="0"/>
                        <a:t>65% to 75% chance of occurring</a:t>
                      </a:r>
                      <a:endParaRPr lang="en-US" dirty="0"/>
                    </a:p>
                  </a:txBody>
                  <a:tcPr/>
                </a:tc>
                <a:tc>
                  <a:txBody>
                    <a:bodyPr/>
                    <a:lstStyle/>
                    <a:p>
                      <a:r>
                        <a:rPr lang="en-US" dirty="0" smtClean="0"/>
                        <a:t>Greater likelihood than "remote,"</a:t>
                      </a:r>
                      <a:r>
                        <a:rPr lang="en-US" baseline="0" dirty="0" smtClean="0"/>
                        <a:t> not as likely as "probable"</a:t>
                      </a:r>
                      <a:endParaRPr lang="en-US" dirty="0"/>
                    </a:p>
                  </a:txBody>
                  <a:tcPr/>
                </a:tc>
                <a:tc>
                  <a:txBody>
                    <a:bodyPr/>
                    <a:lstStyle/>
                    <a:p>
                      <a:r>
                        <a:rPr lang="en-US" dirty="0" smtClean="0"/>
                        <a:t>Greater than 50% likelihood</a:t>
                      </a:r>
                      <a:endParaRPr lang="en-US" dirty="0"/>
                    </a:p>
                  </a:txBody>
                  <a:tcPr/>
                </a:tc>
              </a:tr>
            </a:tbl>
          </a:graphicData>
        </a:graphic>
      </p:graphicFrame>
    </p:spTree>
    <p:custDataLst>
      <p:tags r:id="rId1"/>
    </p:custDataLst>
    <p:extLst>
      <p:ext uri="{BB962C8B-B14F-4D97-AF65-F5344CB8AC3E}">
        <p14:creationId xmlns:p14="http://schemas.microsoft.com/office/powerpoint/2010/main" val="794447129"/>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19800" y="3905497"/>
            <a:ext cx="2743200" cy="2743200"/>
            <a:chOff x="7391400" y="2533897"/>
            <a:chExt cx="2743200" cy="274320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533897"/>
              <a:ext cx="2743200" cy="2743200"/>
            </a:xfrm>
            <a:prstGeom prst="rect">
              <a:avLst/>
            </a:prstGeom>
          </p:spPr>
        </p:pic>
        <p:sp>
          <p:nvSpPr>
            <p:cNvPr id="5" name="Rectangle 4"/>
            <p:cNvSpPr>
              <a:spLocks/>
            </p:cNvSpPr>
            <p:nvPr/>
          </p:nvSpPr>
          <p:spPr bwMode="auto">
            <a:xfrm>
              <a:off x="7391400" y="2533897"/>
              <a:ext cx="2743200" cy="2743200"/>
            </a:xfrm>
            <a:prstGeom prst="rect">
              <a:avLst/>
            </a:prstGeom>
            <a:solidFill>
              <a:srgbClr val="FFFFFF">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sz="2000" dirty="0" smtClean="0">
                <a:solidFill>
                  <a:srgbClr val="000000"/>
                </a:solidFill>
              </a:endParaRPr>
            </a:p>
          </p:txBody>
        </p:sp>
      </p:grpSp>
      <p:sp>
        <p:nvSpPr>
          <p:cNvPr id="12290" name="Rectangle 4"/>
          <p:cNvSpPr>
            <a:spLocks noGrp="1" noChangeArrowheads="1"/>
          </p:cNvSpPr>
          <p:nvPr>
            <p:ph type="title"/>
          </p:nvPr>
        </p:nvSpPr>
        <p:spPr/>
        <p:txBody>
          <a:bodyPr/>
          <a:lstStyle/>
          <a:p>
            <a:r>
              <a:rPr lang="en-US" smtClean="0"/>
              <a:t>Agenda</a:t>
            </a:r>
          </a:p>
        </p:txBody>
      </p:sp>
      <p:sp>
        <p:nvSpPr>
          <p:cNvPr id="12291" name="Rectangle 5"/>
          <p:cNvSpPr>
            <a:spLocks noGrp="1" noChangeArrowheads="1"/>
          </p:cNvSpPr>
          <p:nvPr>
            <p:ph idx="1"/>
          </p:nvPr>
        </p:nvSpPr>
        <p:spPr/>
        <p:txBody>
          <a:bodyPr/>
          <a:lstStyle/>
          <a:p>
            <a:pPr>
              <a:spcBef>
                <a:spcPts val="600"/>
              </a:spcBef>
              <a:spcAft>
                <a:spcPts val="1200"/>
              </a:spcAft>
            </a:pPr>
            <a:r>
              <a:rPr lang="en-US" sz="2800" dirty="0" smtClean="0"/>
              <a:t>Overview of ASC 450</a:t>
            </a:r>
          </a:p>
          <a:p>
            <a:pPr marL="346075" indent="-346075">
              <a:spcBef>
                <a:spcPts val="600"/>
              </a:spcBef>
              <a:spcAft>
                <a:spcPts val="1200"/>
              </a:spcAft>
            </a:pPr>
            <a:r>
              <a:rPr lang="en-US" sz="2800" dirty="0" smtClean="0"/>
              <a:t>Accrual and Disclosure Requirements</a:t>
            </a:r>
          </a:p>
          <a:p>
            <a:pPr marL="346075" indent="-346075">
              <a:spcBef>
                <a:spcPts val="600"/>
              </a:spcBef>
              <a:spcAft>
                <a:spcPts val="1200"/>
              </a:spcAft>
            </a:pPr>
            <a:r>
              <a:rPr lang="en-US" sz="2800" dirty="0"/>
              <a:t>Threshold Comparison of ASC 450 Disclosures and </a:t>
            </a:r>
            <a:r>
              <a:rPr lang="en-US" sz="2800" dirty="0" smtClean="0"/>
              <a:t>Accruals</a:t>
            </a:r>
          </a:p>
          <a:p>
            <a:pPr marL="346075" indent="-346075">
              <a:spcBef>
                <a:spcPts val="600"/>
              </a:spcBef>
              <a:spcAft>
                <a:spcPts val="1200"/>
              </a:spcAft>
            </a:pPr>
            <a:r>
              <a:rPr lang="en-US" sz="2800" dirty="0" smtClean="0">
                <a:solidFill>
                  <a:schemeClr val="bg1"/>
                </a:solidFill>
              </a:rPr>
              <a:t>Loss contingencies and Establishing Reserves</a:t>
            </a:r>
          </a:p>
          <a:p>
            <a:pPr marL="0" indent="0">
              <a:spcBef>
                <a:spcPts val="600"/>
              </a:spcBef>
              <a:spcAft>
                <a:spcPts val="1200"/>
              </a:spcAft>
              <a:buNone/>
            </a:pPr>
            <a:endParaRPr lang="en-US" sz="2800" dirty="0" smtClean="0">
              <a:solidFill>
                <a:srgbClr val="000000"/>
              </a:solidFill>
            </a:endParaRPr>
          </a:p>
          <a:p>
            <a:pPr marL="346075" indent="-346075">
              <a:spcBef>
                <a:spcPts val="600"/>
              </a:spcBef>
              <a:spcAft>
                <a:spcPts val="1200"/>
              </a:spcAft>
            </a:pPr>
            <a:endParaRPr lang="en-US" sz="2800" dirty="0">
              <a:solidFill>
                <a:srgbClr val="000000"/>
              </a:solidFill>
            </a:endParaRPr>
          </a:p>
        </p:txBody>
      </p:sp>
    </p:spTree>
    <p:custDataLst>
      <p:tags r:id="rId1"/>
    </p:custDataLst>
    <p:extLst>
      <p:ext uri="{BB962C8B-B14F-4D97-AF65-F5344CB8AC3E}">
        <p14:creationId xmlns:p14="http://schemas.microsoft.com/office/powerpoint/2010/main" val="3688517036"/>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hangingPunct="1"/>
            <a:r>
              <a:rPr lang="en-US" dirty="0" smtClean="0"/>
              <a:t>ASC 450:  Loss contingencies  </a:t>
            </a:r>
            <a:br>
              <a:rPr lang="en-US" dirty="0" smtClean="0"/>
            </a:br>
            <a:r>
              <a:rPr lang="en-US" dirty="0" smtClean="0"/>
              <a:t> </a:t>
            </a:r>
          </a:p>
        </p:txBody>
      </p:sp>
      <p:sp>
        <p:nvSpPr>
          <p:cNvPr id="173059" name="Rectangle 3"/>
          <p:cNvSpPr>
            <a:spLocks noGrp="1" noChangeArrowheads="1"/>
          </p:cNvSpPr>
          <p:nvPr>
            <p:ph idx="1"/>
          </p:nvPr>
        </p:nvSpPr>
        <p:spPr>
          <a:xfrm>
            <a:off x="360363" y="2149475"/>
            <a:ext cx="8423275" cy="4491038"/>
          </a:xfrm>
        </p:spPr>
        <p:txBody>
          <a:bodyPr/>
          <a:lstStyle/>
          <a:p>
            <a:pPr eaLnBrk="1" hangingPunct="1"/>
            <a:r>
              <a:rPr lang="en-US" dirty="0" smtClean="0"/>
              <a:t>W</a:t>
            </a:r>
            <a:r>
              <a:rPr lang="en-US" sz="2200" dirty="0" smtClean="0"/>
              <a:t>hat about </a:t>
            </a:r>
            <a:r>
              <a:rPr lang="en-US" sz="2200" dirty="0" err="1" smtClean="0"/>
              <a:t>unasserted</a:t>
            </a:r>
            <a:r>
              <a:rPr lang="en-US" sz="2200" dirty="0" smtClean="0"/>
              <a:t> claims?</a:t>
            </a:r>
          </a:p>
          <a:p>
            <a:pPr lvl="1"/>
            <a:r>
              <a:rPr lang="en-US" sz="2200" dirty="0" err="1"/>
              <a:t>Unasserted</a:t>
            </a:r>
            <a:r>
              <a:rPr lang="en-US" sz="2200" dirty="0"/>
              <a:t> claims meet the definition of a contingency.</a:t>
            </a:r>
          </a:p>
          <a:p>
            <a:pPr lvl="1"/>
            <a:r>
              <a:rPr lang="en-US" sz="2200" dirty="0" err="1"/>
              <a:t>Unasserted</a:t>
            </a:r>
            <a:r>
              <a:rPr lang="en-US" sz="2200" dirty="0"/>
              <a:t> claims are essentially “potential claims.”</a:t>
            </a:r>
          </a:p>
          <a:p>
            <a:pPr lvl="2"/>
            <a:r>
              <a:rPr lang="en-US" sz="2200" dirty="0"/>
              <a:t>They are potential because the claim has yet to be made, but the entity has a risk of loss due to their prior actions. </a:t>
            </a:r>
          </a:p>
          <a:p>
            <a:pPr lvl="2"/>
            <a:r>
              <a:rPr lang="en-US" sz="2200" dirty="0" err="1"/>
              <a:t>Unasserted</a:t>
            </a:r>
            <a:r>
              <a:rPr lang="en-US" sz="2200" dirty="0"/>
              <a:t> claims or assessments are those claims where the claimant has not yet notified the company of their claim</a:t>
            </a:r>
            <a:r>
              <a:rPr lang="en-US" sz="2200" dirty="0" smtClean="0"/>
              <a:t>.</a:t>
            </a:r>
          </a:p>
          <a:p>
            <a:r>
              <a:rPr lang="en-US" sz="2200" dirty="0"/>
              <a:t>A</a:t>
            </a:r>
            <a:r>
              <a:rPr lang="en-US" sz="2200" dirty="0" smtClean="0"/>
              <a:t> </a:t>
            </a:r>
            <a:r>
              <a:rPr lang="en-US" sz="2200" dirty="0"/>
              <a:t>judgment must first be made whether assertion of the claim is probable or reasonably possible.</a:t>
            </a:r>
          </a:p>
          <a:p>
            <a:pPr marL="0" indent="0" eaLnBrk="1" hangingPunct="1">
              <a:buNone/>
            </a:pPr>
            <a:endParaRPr lang="en-US" dirty="0" smtClean="0"/>
          </a:p>
        </p:txBody>
      </p:sp>
    </p:spTree>
    <p:custDataLst>
      <p:tags r:id="rId1"/>
    </p:custDataLst>
    <p:extLst>
      <p:ext uri="{BB962C8B-B14F-4D97-AF65-F5344CB8AC3E}">
        <p14:creationId xmlns:p14="http://schemas.microsoft.com/office/powerpoint/2010/main" val="2688675960"/>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hangingPunct="1"/>
            <a:r>
              <a:rPr lang="en-US" dirty="0" smtClean="0"/>
              <a:t>ASC 450:  Loss contingencies  </a:t>
            </a:r>
            <a:br>
              <a:rPr lang="en-US" dirty="0" smtClean="0"/>
            </a:br>
            <a:r>
              <a:rPr lang="en-US" dirty="0" smtClean="0"/>
              <a:t> </a:t>
            </a:r>
          </a:p>
        </p:txBody>
      </p:sp>
      <p:sp>
        <p:nvSpPr>
          <p:cNvPr id="173059" name="Rectangle 3"/>
          <p:cNvSpPr>
            <a:spLocks noGrp="1" noChangeArrowheads="1"/>
          </p:cNvSpPr>
          <p:nvPr>
            <p:ph idx="1"/>
          </p:nvPr>
        </p:nvSpPr>
        <p:spPr>
          <a:xfrm>
            <a:off x="360363" y="2149475"/>
            <a:ext cx="8423275" cy="4491038"/>
          </a:xfrm>
        </p:spPr>
        <p:txBody>
          <a:bodyPr>
            <a:normAutofit fontScale="85000" lnSpcReduction="20000"/>
          </a:bodyPr>
          <a:lstStyle/>
          <a:p>
            <a:r>
              <a:rPr lang="en-US" dirty="0" smtClean="0"/>
              <a:t>Detection Risk, as defined by International Auditing Standards:  </a:t>
            </a:r>
          </a:p>
          <a:p>
            <a:pPr marL="0" indent="0">
              <a:buNone/>
            </a:pPr>
            <a:r>
              <a:rPr lang="en-US" dirty="0"/>
              <a:t>	</a:t>
            </a:r>
            <a:r>
              <a:rPr lang="en-US" dirty="0" smtClean="0"/>
              <a:t>"The </a:t>
            </a:r>
            <a:r>
              <a:rPr lang="en-US" dirty="0"/>
              <a:t>risk that the procedures performed by the </a:t>
            </a:r>
            <a:r>
              <a:rPr lang="en-US" dirty="0" smtClean="0"/>
              <a:t>	auditor 	to </a:t>
            </a:r>
            <a:r>
              <a:rPr lang="en-US" dirty="0"/>
              <a:t>reduce audit risk to an acceptably low </a:t>
            </a:r>
            <a:r>
              <a:rPr lang="en-US" dirty="0" smtClean="0"/>
              <a:t>level will </a:t>
            </a:r>
            <a:r>
              <a:rPr lang="en-US" dirty="0"/>
              <a:t>not </a:t>
            </a:r>
            <a:r>
              <a:rPr lang="en-US" dirty="0" smtClean="0"/>
              <a:t>	detect </a:t>
            </a:r>
            <a:r>
              <a:rPr lang="en-US" dirty="0"/>
              <a:t>a misstatement that exists and </a:t>
            </a:r>
            <a:r>
              <a:rPr lang="en-US" dirty="0" smtClean="0"/>
              <a:t>that could </a:t>
            </a:r>
            <a:r>
              <a:rPr lang="en-US" dirty="0"/>
              <a:t>be </a:t>
            </a:r>
            <a:r>
              <a:rPr lang="en-US" dirty="0" smtClean="0"/>
              <a:t>	material</a:t>
            </a:r>
            <a:r>
              <a:rPr lang="en-US" dirty="0"/>
              <a:t>, either individually or </a:t>
            </a:r>
            <a:r>
              <a:rPr lang="en-US" dirty="0" smtClean="0"/>
              <a:t>when aggregated </a:t>
            </a:r>
            <a:r>
              <a:rPr lang="en-US" dirty="0"/>
              <a:t>with </a:t>
            </a:r>
            <a:r>
              <a:rPr lang="en-US" dirty="0" smtClean="0"/>
              <a:t>	other misstatements."</a:t>
            </a:r>
          </a:p>
          <a:p>
            <a:endParaRPr lang="en-US" dirty="0" smtClean="0"/>
          </a:p>
          <a:p>
            <a:r>
              <a:rPr lang="en-US" dirty="0" smtClean="0"/>
              <a:t>During </a:t>
            </a:r>
            <a:r>
              <a:rPr lang="en-US" dirty="0"/>
              <a:t>its FIN 48 deliberations, the FASB concluded that detection risk does </a:t>
            </a:r>
            <a:r>
              <a:rPr lang="en-US" b="1" dirty="0">
                <a:solidFill>
                  <a:schemeClr val="bg1"/>
                </a:solidFill>
              </a:rPr>
              <a:t>not</a:t>
            </a:r>
            <a:r>
              <a:rPr lang="en-US" dirty="0"/>
              <a:t> apply to a self-assessment and self-reporting tax system.</a:t>
            </a:r>
          </a:p>
          <a:p>
            <a:endParaRPr lang="en-US" dirty="0"/>
          </a:p>
          <a:p>
            <a:endParaRPr lang="en-US" dirty="0"/>
          </a:p>
          <a:p>
            <a:pPr marL="0" indent="0">
              <a:buNone/>
            </a:pPr>
            <a:endParaRPr lang="en-US" dirty="0"/>
          </a:p>
          <a:p>
            <a:endParaRPr lang="en-US" dirty="0"/>
          </a:p>
          <a:p>
            <a:pPr>
              <a:buNone/>
            </a:pPr>
            <a:r>
              <a:rPr lang="en-US" i="1" dirty="0"/>
              <a:t>	</a:t>
            </a:r>
            <a:endParaRPr lang="en-US" sz="2000" dirty="0">
              <a:solidFill>
                <a:schemeClr val="tx2">
                  <a:lumMod val="50000"/>
                </a:schemeClr>
              </a:solidFill>
            </a:endParaRPr>
          </a:p>
        </p:txBody>
      </p:sp>
    </p:spTree>
    <p:custDataLst>
      <p:tags r:id="rId1"/>
    </p:custDataLst>
    <p:extLst>
      <p:ext uri="{BB962C8B-B14F-4D97-AF65-F5344CB8AC3E}">
        <p14:creationId xmlns:p14="http://schemas.microsoft.com/office/powerpoint/2010/main" val="413476425"/>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 450:  Loss </a:t>
            </a:r>
            <a:r>
              <a:rPr lang="en-US" dirty="0" smtClean="0"/>
              <a:t>contingencies</a:t>
            </a:r>
            <a:br>
              <a:rPr lang="en-US" dirty="0" smtClean="0"/>
            </a:br>
            <a:r>
              <a:rPr lang="en-US" dirty="0"/>
              <a:t/>
            </a:r>
            <a:br>
              <a:rPr lang="en-US" dirty="0"/>
            </a:br>
            <a:endParaRPr lang="en-US" sz="2600" dirty="0"/>
          </a:p>
        </p:txBody>
      </p:sp>
      <p:sp>
        <p:nvSpPr>
          <p:cNvPr id="3" name="Content Placeholder 2"/>
          <p:cNvSpPr>
            <a:spLocks noGrp="1"/>
          </p:cNvSpPr>
          <p:nvPr>
            <p:ph idx="1"/>
          </p:nvPr>
        </p:nvSpPr>
        <p:spPr>
          <a:xfrm>
            <a:off x="360363" y="2057400"/>
            <a:ext cx="8423275" cy="4197370"/>
          </a:xfrm>
        </p:spPr>
        <p:txBody>
          <a:bodyPr/>
          <a:lstStyle/>
          <a:p>
            <a:pPr marL="0" indent="0">
              <a:spcAft>
                <a:spcPts val="1200"/>
              </a:spcAft>
              <a:buNone/>
            </a:pPr>
            <a:r>
              <a:rPr lang="en-US" sz="2800" dirty="0">
                <a:solidFill>
                  <a:schemeClr val="bg1"/>
                </a:solidFill>
              </a:rPr>
              <a:t>Situations that may Drive Loss Contingencies</a:t>
            </a:r>
          </a:p>
          <a:p>
            <a:pPr lvl="1">
              <a:spcBef>
                <a:spcPts val="0"/>
              </a:spcBef>
              <a:spcAft>
                <a:spcPts val="0"/>
              </a:spcAft>
            </a:pPr>
            <a:r>
              <a:rPr lang="en-US" sz="2800" dirty="0" smtClean="0"/>
              <a:t>Audits in Progress/Significant Audit Assessments</a:t>
            </a:r>
          </a:p>
          <a:p>
            <a:pPr lvl="1">
              <a:spcBef>
                <a:spcPts val="0"/>
              </a:spcBef>
              <a:spcAft>
                <a:spcPts val="0"/>
              </a:spcAft>
            </a:pPr>
            <a:r>
              <a:rPr lang="en-US" sz="2800" dirty="0" smtClean="0"/>
              <a:t>Audits in Appeals or Litigation</a:t>
            </a:r>
          </a:p>
          <a:p>
            <a:pPr lvl="1">
              <a:spcBef>
                <a:spcPts val="0"/>
              </a:spcBef>
              <a:spcAft>
                <a:spcPts val="0"/>
              </a:spcAft>
            </a:pPr>
            <a:r>
              <a:rPr lang="en-US" sz="2800" dirty="0" smtClean="0"/>
              <a:t>Under collection (system) errors</a:t>
            </a:r>
          </a:p>
          <a:p>
            <a:pPr lvl="1">
              <a:spcBef>
                <a:spcPts val="0"/>
              </a:spcBef>
              <a:spcAft>
                <a:spcPts val="0"/>
              </a:spcAft>
            </a:pPr>
            <a:r>
              <a:rPr lang="en-US" sz="2800" dirty="0" smtClean="0"/>
              <a:t>Failure to obtain/maintain exemption certificates</a:t>
            </a:r>
          </a:p>
          <a:p>
            <a:pPr lvl="1">
              <a:spcBef>
                <a:spcPts val="0"/>
              </a:spcBef>
              <a:spcAft>
                <a:spcPts val="0"/>
              </a:spcAft>
            </a:pPr>
            <a:r>
              <a:rPr lang="en-US" sz="2800" dirty="0" smtClean="0"/>
              <a:t>Inadequate tax decisions</a:t>
            </a:r>
          </a:p>
        </p:txBody>
      </p:sp>
    </p:spTree>
    <p:custDataLst>
      <p:tags r:id="rId1"/>
    </p:custDataLst>
    <p:extLst>
      <p:ext uri="{BB962C8B-B14F-4D97-AF65-F5344CB8AC3E}">
        <p14:creationId xmlns:p14="http://schemas.microsoft.com/office/powerpoint/2010/main" val="79211130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 450: Loss Contingencies</a:t>
            </a:r>
            <a:endParaRPr lang="en-US" dirty="0"/>
          </a:p>
        </p:txBody>
      </p:sp>
      <p:sp>
        <p:nvSpPr>
          <p:cNvPr id="3" name="Content Placeholder 2"/>
          <p:cNvSpPr>
            <a:spLocks noGrp="1"/>
          </p:cNvSpPr>
          <p:nvPr>
            <p:ph idx="1"/>
          </p:nvPr>
        </p:nvSpPr>
        <p:spPr>
          <a:xfrm>
            <a:off x="360363" y="2057400"/>
            <a:ext cx="8423275" cy="4197370"/>
          </a:xfrm>
        </p:spPr>
        <p:txBody>
          <a:bodyPr/>
          <a:lstStyle/>
          <a:p>
            <a:pPr marL="0" indent="0">
              <a:spcAft>
                <a:spcPts val="1200"/>
              </a:spcAft>
              <a:buNone/>
            </a:pPr>
            <a:r>
              <a:rPr lang="en-US" sz="2800" dirty="0">
                <a:solidFill>
                  <a:schemeClr val="bg1"/>
                </a:solidFill>
              </a:rPr>
              <a:t>Situations that may Drive Loss </a:t>
            </a:r>
            <a:r>
              <a:rPr lang="en-US" sz="2800" dirty="0" smtClean="0">
                <a:solidFill>
                  <a:schemeClr val="bg1"/>
                </a:solidFill>
              </a:rPr>
              <a:t>Contingencies (Cont'd): </a:t>
            </a:r>
            <a:endParaRPr lang="en-US" sz="2800" dirty="0">
              <a:solidFill>
                <a:schemeClr val="bg1"/>
              </a:solidFill>
            </a:endParaRPr>
          </a:p>
          <a:p>
            <a:pPr lvl="1">
              <a:spcBef>
                <a:spcPts val="0"/>
              </a:spcBef>
              <a:spcAft>
                <a:spcPts val="0"/>
              </a:spcAft>
            </a:pPr>
            <a:r>
              <a:rPr lang="en-US" sz="2800" dirty="0" smtClean="0"/>
              <a:t>Non-filing/uncertain nexus positions</a:t>
            </a:r>
          </a:p>
          <a:p>
            <a:pPr lvl="1">
              <a:spcBef>
                <a:spcPts val="0"/>
              </a:spcBef>
              <a:spcAft>
                <a:spcPts val="0"/>
              </a:spcAft>
            </a:pPr>
            <a:r>
              <a:rPr lang="en-US" sz="2800" dirty="0" smtClean="0"/>
              <a:t>Buyer Due Diligence</a:t>
            </a:r>
          </a:p>
          <a:p>
            <a:pPr lvl="1">
              <a:spcBef>
                <a:spcPts val="0"/>
              </a:spcBef>
              <a:spcAft>
                <a:spcPts val="0"/>
              </a:spcAft>
            </a:pPr>
            <a:r>
              <a:rPr lang="en-US" sz="2800" dirty="0" smtClean="0"/>
              <a:t>Business Expansion</a:t>
            </a:r>
          </a:p>
          <a:p>
            <a:pPr lvl="1">
              <a:spcBef>
                <a:spcPts val="0"/>
              </a:spcBef>
              <a:spcAft>
                <a:spcPts val="0"/>
              </a:spcAft>
            </a:pPr>
            <a:r>
              <a:rPr lang="en-US" sz="2800" dirty="0" smtClean="0"/>
              <a:t>Business Acquisitions/Dispositions</a:t>
            </a:r>
          </a:p>
          <a:p>
            <a:pPr lvl="1">
              <a:spcBef>
                <a:spcPts val="0"/>
              </a:spcBef>
              <a:spcAft>
                <a:spcPts val="0"/>
              </a:spcAft>
            </a:pPr>
            <a:r>
              <a:rPr lang="en-US" sz="2800" dirty="0" smtClean="0"/>
              <a:t>Evolution of state laws (nexus, sourcing, product taxability)</a:t>
            </a:r>
            <a:endParaRPr lang="en-US" sz="2800" dirty="0"/>
          </a:p>
        </p:txBody>
      </p:sp>
    </p:spTree>
    <p:custDataLst>
      <p:tags r:id="rId1"/>
    </p:custDataLst>
    <p:extLst>
      <p:ext uri="{BB962C8B-B14F-4D97-AF65-F5344CB8AC3E}">
        <p14:creationId xmlns:p14="http://schemas.microsoft.com/office/powerpoint/2010/main" val="1818018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a:t>
            </a:r>
            <a:r>
              <a:rPr lang="en-US" dirty="0"/>
              <a:t>Nexus Controversies</a:t>
            </a:r>
          </a:p>
        </p:txBody>
      </p:sp>
    </p:spTree>
    <p:extLst>
      <p:ext uri="{BB962C8B-B14F-4D97-AF65-F5344CB8AC3E}">
        <p14:creationId xmlns:p14="http://schemas.microsoft.com/office/powerpoint/2010/main" val="404007512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 450:  Loss Contingencies</a:t>
            </a:r>
            <a:endParaRPr lang="en-US" dirty="0"/>
          </a:p>
        </p:txBody>
      </p:sp>
      <p:sp>
        <p:nvSpPr>
          <p:cNvPr id="3" name="Content Placeholder 2"/>
          <p:cNvSpPr>
            <a:spLocks noGrp="1"/>
          </p:cNvSpPr>
          <p:nvPr>
            <p:ph idx="1"/>
          </p:nvPr>
        </p:nvSpPr>
        <p:spPr>
          <a:xfrm>
            <a:off x="360363" y="1981200"/>
            <a:ext cx="8423275" cy="4197370"/>
          </a:xfrm>
        </p:spPr>
        <p:txBody>
          <a:bodyPr/>
          <a:lstStyle/>
          <a:p>
            <a:pPr marL="0" indent="0">
              <a:spcAft>
                <a:spcPts val="1200"/>
              </a:spcAft>
              <a:buNone/>
            </a:pPr>
            <a:r>
              <a:rPr lang="en-US" sz="2800" dirty="0" smtClean="0">
                <a:solidFill>
                  <a:schemeClr val="bg1"/>
                </a:solidFill>
              </a:rPr>
              <a:t>Considerations:</a:t>
            </a:r>
          </a:p>
          <a:p>
            <a:pPr lvl="1">
              <a:spcBef>
                <a:spcPts val="0"/>
              </a:spcBef>
              <a:spcAft>
                <a:spcPts val="0"/>
              </a:spcAft>
            </a:pPr>
            <a:r>
              <a:rPr lang="en-US" sz="2800" dirty="0" smtClean="0"/>
              <a:t>Materiality</a:t>
            </a:r>
          </a:p>
          <a:p>
            <a:pPr lvl="1">
              <a:spcBef>
                <a:spcPts val="0"/>
              </a:spcBef>
              <a:spcAft>
                <a:spcPts val="0"/>
              </a:spcAft>
            </a:pPr>
            <a:r>
              <a:rPr lang="en-US" sz="2800" dirty="0" smtClean="0"/>
              <a:t>Statute of Limitations</a:t>
            </a:r>
          </a:p>
          <a:p>
            <a:pPr lvl="1">
              <a:spcBef>
                <a:spcPts val="0"/>
              </a:spcBef>
              <a:spcAft>
                <a:spcPts val="0"/>
              </a:spcAft>
            </a:pPr>
            <a:r>
              <a:rPr lang="en-US" sz="2800" dirty="0" smtClean="0"/>
              <a:t>Penalties and Interest</a:t>
            </a:r>
          </a:p>
          <a:p>
            <a:pPr lvl="1">
              <a:spcBef>
                <a:spcPts val="0"/>
              </a:spcBef>
              <a:spcAft>
                <a:spcPts val="0"/>
              </a:spcAft>
            </a:pPr>
            <a:r>
              <a:rPr lang="en-US" sz="2800" dirty="0" smtClean="0"/>
              <a:t>Refund offsets</a:t>
            </a:r>
          </a:p>
          <a:p>
            <a:pPr lvl="1">
              <a:spcBef>
                <a:spcPts val="0"/>
              </a:spcBef>
              <a:spcAft>
                <a:spcPts val="0"/>
              </a:spcAft>
            </a:pPr>
            <a:r>
              <a:rPr lang="en-US" sz="2800" dirty="0" smtClean="0"/>
              <a:t>Supporting Documentation</a:t>
            </a:r>
          </a:p>
          <a:p>
            <a:pPr lvl="1">
              <a:spcBef>
                <a:spcPts val="0"/>
              </a:spcBef>
              <a:spcAft>
                <a:spcPts val="0"/>
              </a:spcAft>
            </a:pPr>
            <a:r>
              <a:rPr lang="en-US" sz="2800" dirty="0" smtClean="0"/>
              <a:t>Customer Indemnifications/Remedial actions</a:t>
            </a:r>
          </a:p>
          <a:p>
            <a:pPr marL="0" indent="0">
              <a:buNone/>
            </a:pPr>
            <a:endParaRPr lang="en-US" dirty="0" smtClean="0"/>
          </a:p>
          <a:p>
            <a:endParaRPr lang="en-US" dirty="0"/>
          </a:p>
        </p:txBody>
      </p:sp>
    </p:spTree>
    <p:custDataLst>
      <p:tags r:id="rId1"/>
    </p:custDataLst>
    <p:extLst>
      <p:ext uri="{BB962C8B-B14F-4D97-AF65-F5344CB8AC3E}">
        <p14:creationId xmlns:p14="http://schemas.microsoft.com/office/powerpoint/2010/main" val="349729974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ASC 450: Releasing reserves</a:t>
            </a:r>
            <a:endParaRPr lang="en-US" dirty="0"/>
          </a:p>
        </p:txBody>
      </p:sp>
      <p:sp>
        <p:nvSpPr>
          <p:cNvPr id="5" name="Text Placeholder 4"/>
          <p:cNvSpPr>
            <a:spLocks noGrp="1"/>
          </p:cNvSpPr>
          <p:nvPr>
            <p:ph type="body" idx="1"/>
          </p:nvPr>
        </p:nvSpPr>
        <p:spPr>
          <a:xfrm>
            <a:off x="228600" y="1981200"/>
            <a:ext cx="8423275" cy="4197370"/>
          </a:xfrm>
        </p:spPr>
        <p:txBody>
          <a:bodyPr/>
          <a:lstStyle/>
          <a:p>
            <a:r>
              <a:rPr lang="en-US" sz="2800" dirty="0" smtClean="0"/>
              <a:t>Generally occurs when there is a change in circumstances, such as:</a:t>
            </a:r>
          </a:p>
          <a:p>
            <a:pPr marL="1263650" lvl="2" indent="-517525">
              <a:buFont typeface="Arial" panose="020B0604020202020204" pitchFamily="34" charset="0"/>
              <a:buChar char="−"/>
            </a:pPr>
            <a:r>
              <a:rPr lang="en-US" sz="2800" dirty="0" smtClean="0"/>
              <a:t>Changes in the applicable laws</a:t>
            </a:r>
          </a:p>
          <a:p>
            <a:pPr marL="1263650" lvl="2" indent="-517525">
              <a:buFont typeface="Arial" panose="020B0604020202020204" pitchFamily="34" charset="0"/>
              <a:buChar char="−"/>
            </a:pPr>
            <a:r>
              <a:rPr lang="en-US" sz="2800" dirty="0"/>
              <a:t>A</a:t>
            </a:r>
            <a:r>
              <a:rPr lang="en-US" sz="2800" dirty="0" smtClean="0"/>
              <a:t>udit adjustments</a:t>
            </a:r>
          </a:p>
          <a:p>
            <a:pPr marL="1263650" lvl="2" indent="-517525">
              <a:buFont typeface="Arial" panose="020B0604020202020204" pitchFamily="34" charset="0"/>
              <a:buChar char="−"/>
            </a:pPr>
            <a:r>
              <a:rPr lang="en-US" sz="2800" dirty="0"/>
              <a:t>S</a:t>
            </a:r>
            <a:r>
              <a:rPr lang="en-US" sz="2800" dirty="0" smtClean="0"/>
              <a:t>tatute of limitations close, if applicable</a:t>
            </a:r>
          </a:p>
          <a:p>
            <a:pPr marL="1263650" lvl="2" indent="-517525">
              <a:buFont typeface="Arial" panose="020B0604020202020204" pitchFamily="34" charset="0"/>
              <a:buChar char="−"/>
            </a:pPr>
            <a:r>
              <a:rPr lang="en-US" sz="2800" dirty="0" smtClean="0"/>
              <a:t>Voluntary Disclosures</a:t>
            </a:r>
          </a:p>
          <a:p>
            <a:pPr marL="1263650" lvl="2" indent="-517525">
              <a:buFont typeface="Arial" panose="020B0604020202020204" pitchFamily="34" charset="0"/>
              <a:buChar char="−"/>
            </a:pPr>
            <a:r>
              <a:rPr lang="en-US" sz="2800" dirty="0" smtClean="0"/>
              <a:t>Confirmation/documentation of customer payments</a:t>
            </a:r>
            <a:endParaRPr lang="en-US" sz="2800" dirty="0"/>
          </a:p>
        </p:txBody>
      </p:sp>
    </p:spTree>
    <p:custDataLst>
      <p:tags r:id="rId1"/>
    </p:custDataLst>
    <p:extLst>
      <p:ext uri="{BB962C8B-B14F-4D97-AF65-F5344CB8AC3E}">
        <p14:creationId xmlns:p14="http://schemas.microsoft.com/office/powerpoint/2010/main" val="259896846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Any </a:t>
            </a:r>
            <a:r>
              <a:rPr lang="en-US" dirty="0" smtClean="0"/>
              <a:t>final questions?</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960" y="2502710"/>
            <a:ext cx="2926080" cy="2926080"/>
          </a:xfrm>
          <a:prstGeom prst="rect">
            <a:avLst/>
          </a:prstGeom>
        </p:spPr>
      </p:pic>
    </p:spTree>
    <p:custDataLst>
      <p:tags r:id="rId1"/>
    </p:custDataLst>
    <p:extLst>
      <p:ext uri="{BB962C8B-B14F-4D97-AF65-F5344CB8AC3E}">
        <p14:creationId xmlns:p14="http://schemas.microsoft.com/office/powerpoint/2010/main" val="121582701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0309" b="10309"/>
          <a:stretch>
            <a:fillRect/>
          </a:stretch>
        </p:blipFill>
        <p:spPr/>
      </p:pic>
      <p:sp>
        <p:nvSpPr>
          <p:cNvPr id="3" name="Title 2"/>
          <p:cNvSpPr>
            <a:spLocks noGrp="1"/>
          </p:cNvSpPr>
          <p:nvPr>
            <p:ph type="ctrTitle"/>
          </p:nvPr>
        </p:nvSpPr>
        <p:spPr>
          <a:xfrm>
            <a:off x="3347604" y="1447800"/>
            <a:ext cx="5643996" cy="845344"/>
          </a:xfrm>
        </p:spPr>
        <p:txBody>
          <a:bodyPr/>
          <a:lstStyle/>
          <a:p>
            <a:r>
              <a:rPr lang="en-US" dirty="0"/>
              <a:t>State Tax Implications of Federal Tax Reform</a:t>
            </a:r>
          </a:p>
        </p:txBody>
      </p:sp>
      <p:sp>
        <p:nvSpPr>
          <p:cNvPr id="2" name="Date Placeholder 1"/>
          <p:cNvSpPr>
            <a:spLocks noGrp="1"/>
          </p:cNvSpPr>
          <p:nvPr>
            <p:ph type="dt" sz="half" idx="10"/>
          </p:nvPr>
        </p:nvSpPr>
        <p:spPr>
          <a:xfrm>
            <a:off x="3276600" y="2474435"/>
            <a:ext cx="5462302" cy="204685"/>
          </a:xfrm>
        </p:spPr>
        <p:txBody>
          <a:bodyPr/>
          <a:lstStyle/>
          <a:p>
            <a:pPr>
              <a:lnSpc>
                <a:spcPct val="90000"/>
              </a:lnSpc>
            </a:pPr>
            <a:r>
              <a:rPr lang="en-US" dirty="0"/>
              <a:t>May 24, 2017</a:t>
            </a:r>
          </a:p>
        </p:txBody>
      </p:sp>
    </p:spTree>
    <p:extLst>
      <p:ext uri="{BB962C8B-B14F-4D97-AF65-F5344CB8AC3E}">
        <p14:creationId xmlns:p14="http://schemas.microsoft.com/office/powerpoint/2010/main" val="263672682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144</a:t>
            </a:fld>
            <a:endParaRPr lang="en-US" dirty="0"/>
          </a:p>
        </p:txBody>
      </p:sp>
      <p:sp>
        <p:nvSpPr>
          <p:cNvPr id="4" name="Content Placeholder 3"/>
          <p:cNvSpPr>
            <a:spLocks noGrp="1"/>
          </p:cNvSpPr>
          <p:nvPr>
            <p:ph sz="quarter" idx="12"/>
          </p:nvPr>
        </p:nvSpPr>
        <p:spPr>
          <a:xfrm>
            <a:off x="323850" y="2078832"/>
            <a:ext cx="8496300" cy="3636168"/>
          </a:xfrm>
        </p:spPr>
        <p:txBody>
          <a:bodyPr>
            <a:normAutofit/>
          </a:bodyPr>
          <a:lstStyle/>
          <a:p>
            <a:pPr lvl="6"/>
            <a:r>
              <a:rPr lang="en-US" sz="1800" dirty="0"/>
              <a:t>The proposals</a:t>
            </a:r>
          </a:p>
          <a:p>
            <a:pPr lvl="6"/>
            <a:r>
              <a:rPr lang="en-US" sz="1800" dirty="0"/>
              <a:t>State tax law conformity </a:t>
            </a:r>
          </a:p>
          <a:p>
            <a:pPr lvl="6"/>
            <a:r>
              <a:rPr lang="en-US" sz="1800" dirty="0"/>
              <a:t>Destination-based tax / border adjustment</a:t>
            </a:r>
          </a:p>
          <a:p>
            <a:pPr lvl="6"/>
            <a:r>
              <a:rPr lang="en-US" sz="1800" dirty="0"/>
              <a:t>Full expensing of capital investments</a:t>
            </a:r>
          </a:p>
          <a:p>
            <a:pPr lvl="6"/>
            <a:r>
              <a:rPr lang="en-US" sz="1800" dirty="0"/>
              <a:t>Elimination of deduction for interest expense</a:t>
            </a:r>
          </a:p>
          <a:p>
            <a:pPr lvl="6"/>
            <a:r>
              <a:rPr lang="en-US" sz="1800" dirty="0"/>
              <a:t>Repatriation</a:t>
            </a:r>
          </a:p>
          <a:p>
            <a:pPr lvl="6"/>
            <a:r>
              <a:rPr lang="en-US" sz="1800" dirty="0"/>
              <a:t>NOL deductions</a:t>
            </a:r>
          </a:p>
          <a:p>
            <a:pPr lvl="6"/>
            <a:r>
              <a:rPr lang="en-US" sz="1800" dirty="0"/>
              <a:t>Other state tax issues</a:t>
            </a:r>
          </a:p>
          <a:p>
            <a:pPr lvl="7"/>
            <a:endParaRPr lang="en-US" sz="1800" dirty="0"/>
          </a:p>
          <a:p>
            <a:pPr lvl="7"/>
            <a:endParaRPr lang="en-US" sz="1800" dirty="0"/>
          </a:p>
          <a:p>
            <a:pPr lvl="6"/>
            <a:endParaRPr lang="en-US" dirty="0"/>
          </a:p>
        </p:txBody>
      </p:sp>
    </p:spTree>
    <p:extLst>
      <p:ext uri="{BB962C8B-B14F-4D97-AF65-F5344CB8AC3E}">
        <p14:creationId xmlns:p14="http://schemas.microsoft.com/office/powerpoint/2010/main" val="16168263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44" y="4367084"/>
            <a:ext cx="2015902" cy="1107000"/>
          </a:xfrm>
        </p:spPr>
        <p:txBody>
          <a:bodyPr/>
          <a:lstStyle/>
          <a:p>
            <a:r>
              <a:rPr lang="en-US" dirty="0"/>
              <a:t>1</a:t>
            </a:r>
          </a:p>
        </p:txBody>
      </p:sp>
      <p:sp>
        <p:nvSpPr>
          <p:cNvPr id="3" name="Title 2"/>
          <p:cNvSpPr>
            <a:spLocks noGrp="1"/>
          </p:cNvSpPr>
          <p:nvPr>
            <p:ph type="title"/>
          </p:nvPr>
        </p:nvSpPr>
        <p:spPr/>
        <p:txBody>
          <a:bodyPr/>
          <a:lstStyle/>
          <a:p>
            <a:r>
              <a:rPr lang="en-US" dirty="0"/>
              <a:t>The Proposals</a:t>
            </a:r>
          </a:p>
        </p:txBody>
      </p:sp>
    </p:spTree>
    <p:extLst>
      <p:ext uri="{BB962C8B-B14F-4D97-AF65-F5344CB8AC3E}">
        <p14:creationId xmlns:p14="http://schemas.microsoft.com/office/powerpoint/2010/main" val="135834962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511D280-0087-4025-85DC-7A4BA4039648}" type="slidenum">
              <a:rPr lang="en-US" smtClean="0"/>
              <a:pPr/>
              <a:t>146</a:t>
            </a:fld>
            <a:endParaRPr lang="en-US" dirty="0"/>
          </a:p>
        </p:txBody>
      </p:sp>
      <p:graphicFrame>
        <p:nvGraphicFramePr>
          <p:cNvPr id="6" name="Content Placeholder 5"/>
          <p:cNvGraphicFramePr>
            <a:graphicFrameLocks noGrp="1"/>
          </p:cNvGraphicFramePr>
          <p:nvPr>
            <p:ph sz="quarter" idx="12"/>
            <p:extLst/>
          </p:nvPr>
        </p:nvGraphicFramePr>
        <p:xfrm>
          <a:off x="323850" y="2060575"/>
          <a:ext cx="8496304" cy="4343400"/>
        </p:xfrm>
        <a:graphic>
          <a:graphicData uri="http://schemas.openxmlformats.org/drawingml/2006/table">
            <a:tbl>
              <a:tblPr firstRow="1" bandRow="1">
                <a:tableStyleId>{5C22544A-7EE6-4342-B048-85BDC9FD1C3A}</a:tableStyleId>
              </a:tblPr>
              <a:tblGrid>
                <a:gridCol w="886866">
                  <a:extLst>
                    <a:ext uri="{9D8B030D-6E8A-4147-A177-3AD203B41FA5}">
                      <a16:colId xmlns="" xmlns:a16="http://schemas.microsoft.com/office/drawing/2014/main" val="20000"/>
                    </a:ext>
                  </a:extLst>
                </a:gridCol>
                <a:gridCol w="830257">
                  <a:extLst>
                    <a:ext uri="{9D8B030D-6E8A-4147-A177-3AD203B41FA5}">
                      <a16:colId xmlns="" xmlns:a16="http://schemas.microsoft.com/office/drawing/2014/main" val="20001"/>
                    </a:ext>
                  </a:extLst>
                </a:gridCol>
                <a:gridCol w="1207647">
                  <a:extLst>
                    <a:ext uri="{9D8B030D-6E8A-4147-A177-3AD203B41FA5}">
                      <a16:colId xmlns="" xmlns:a16="http://schemas.microsoft.com/office/drawing/2014/main" val="20002"/>
                    </a:ext>
                  </a:extLst>
                </a:gridCol>
                <a:gridCol w="1283125">
                  <a:extLst>
                    <a:ext uri="{9D8B030D-6E8A-4147-A177-3AD203B41FA5}">
                      <a16:colId xmlns="" xmlns:a16="http://schemas.microsoft.com/office/drawing/2014/main" val="20003"/>
                    </a:ext>
                  </a:extLst>
                </a:gridCol>
                <a:gridCol w="1514591">
                  <a:extLst>
                    <a:ext uri="{9D8B030D-6E8A-4147-A177-3AD203B41FA5}">
                      <a16:colId xmlns="" xmlns:a16="http://schemas.microsoft.com/office/drawing/2014/main" val="20004"/>
                    </a:ext>
                  </a:extLst>
                </a:gridCol>
                <a:gridCol w="981213">
                  <a:extLst>
                    <a:ext uri="{9D8B030D-6E8A-4147-A177-3AD203B41FA5}">
                      <a16:colId xmlns="" xmlns:a16="http://schemas.microsoft.com/office/drawing/2014/main" val="20005"/>
                    </a:ext>
                  </a:extLst>
                </a:gridCol>
                <a:gridCol w="905735">
                  <a:extLst>
                    <a:ext uri="{9D8B030D-6E8A-4147-A177-3AD203B41FA5}">
                      <a16:colId xmlns="" xmlns:a16="http://schemas.microsoft.com/office/drawing/2014/main" val="20006"/>
                    </a:ext>
                  </a:extLst>
                </a:gridCol>
                <a:gridCol w="886870">
                  <a:extLst>
                    <a:ext uri="{9D8B030D-6E8A-4147-A177-3AD203B41FA5}">
                      <a16:colId xmlns="" xmlns:a16="http://schemas.microsoft.com/office/drawing/2014/main" val="20007"/>
                    </a:ext>
                  </a:extLst>
                </a:gridCol>
              </a:tblGrid>
              <a:tr h="320040">
                <a:tc rowSpan="2">
                  <a:txBody>
                    <a:bodyPr/>
                    <a:lstStyle/>
                    <a:p>
                      <a:endParaRPr lang="en-US" sz="900" dirty="0"/>
                    </a:p>
                  </a:txBody>
                  <a:tcPr>
                    <a:solidFill>
                      <a:schemeClr val="accent6"/>
                    </a:solidFill>
                  </a:tcPr>
                </a:tc>
                <a:tc rowSpan="2">
                  <a:txBody>
                    <a:bodyPr/>
                    <a:lstStyle/>
                    <a:p>
                      <a:r>
                        <a:rPr lang="en-US" sz="900" dirty="0"/>
                        <a:t>Corporate Tax Rate</a:t>
                      </a:r>
                    </a:p>
                  </a:txBody>
                  <a:tcPr>
                    <a:solidFill>
                      <a:schemeClr val="accent6"/>
                    </a:solidFill>
                  </a:tcPr>
                </a:tc>
                <a:tc gridSpan="2">
                  <a:txBody>
                    <a:bodyPr/>
                    <a:lstStyle/>
                    <a:p>
                      <a:r>
                        <a:rPr lang="en-US" sz="900" dirty="0"/>
                        <a:t>Taxation of</a:t>
                      </a:r>
                      <a:r>
                        <a:rPr lang="en-US" sz="900" baseline="0" dirty="0"/>
                        <a:t> Foreign Earnings</a:t>
                      </a:r>
                      <a:endParaRPr lang="en-US" sz="900" dirty="0"/>
                    </a:p>
                  </a:txBody>
                  <a:tcPr>
                    <a:solidFill>
                      <a:schemeClr val="accent6"/>
                    </a:solidFill>
                  </a:tcPr>
                </a:tc>
                <a:tc hMerge="1">
                  <a:txBody>
                    <a:bodyPr/>
                    <a:lstStyle/>
                    <a:p>
                      <a:endParaRPr lang="en-US"/>
                    </a:p>
                  </a:txBody>
                  <a:tcPr/>
                </a:tc>
                <a:tc rowSpan="2">
                  <a:txBody>
                    <a:bodyPr/>
                    <a:lstStyle/>
                    <a:p>
                      <a:r>
                        <a:rPr lang="en-US" sz="900" dirty="0"/>
                        <a:t>Capital Investments</a:t>
                      </a:r>
                      <a:r>
                        <a:rPr lang="en-US" sz="900" baseline="0" dirty="0"/>
                        <a:t> &amp; </a:t>
                      </a:r>
                      <a:r>
                        <a:rPr lang="en-US" sz="900" dirty="0"/>
                        <a:t>Interest</a:t>
                      </a:r>
                      <a:r>
                        <a:rPr lang="en-US" sz="900" baseline="0" dirty="0"/>
                        <a:t> Deduction</a:t>
                      </a:r>
                      <a:endParaRPr lang="en-US" sz="900" dirty="0"/>
                    </a:p>
                  </a:txBody>
                  <a:tcPr>
                    <a:solidFill>
                      <a:schemeClr val="accent6"/>
                    </a:solidFill>
                  </a:tcPr>
                </a:tc>
                <a:tc rowSpan="2">
                  <a:txBody>
                    <a:bodyPr/>
                    <a:lstStyle/>
                    <a:p>
                      <a:r>
                        <a:rPr lang="en-US" sz="900" dirty="0"/>
                        <a:t>Other Material Corporate Tax Benefits</a:t>
                      </a:r>
                    </a:p>
                  </a:txBody>
                  <a:tcPr>
                    <a:solidFill>
                      <a:schemeClr val="accent6"/>
                    </a:solidFill>
                  </a:tcPr>
                </a:tc>
                <a:tc rowSpan="2">
                  <a:txBody>
                    <a:bodyPr/>
                    <a:lstStyle/>
                    <a:p>
                      <a:r>
                        <a:rPr lang="en-US" sz="900" dirty="0"/>
                        <a:t>Import Tax</a:t>
                      </a:r>
                    </a:p>
                  </a:txBody>
                  <a:tcPr>
                    <a:solidFill>
                      <a:schemeClr val="accent6"/>
                    </a:solidFill>
                  </a:tcPr>
                </a:tc>
                <a:tc rowSpan="2">
                  <a:txBody>
                    <a:bodyPr/>
                    <a:lstStyle/>
                    <a:p>
                      <a:r>
                        <a:rPr lang="en-US" sz="900" dirty="0"/>
                        <a:t>Export Tax</a:t>
                      </a:r>
                    </a:p>
                  </a:txBody>
                  <a:tcPr>
                    <a:solidFill>
                      <a:schemeClr val="accent6"/>
                    </a:solidFill>
                  </a:tcPr>
                </a:tc>
                <a:extLst>
                  <a:ext uri="{0D108BD9-81ED-4DB2-BD59-A6C34878D82A}">
                    <a16:rowId xmlns="" xmlns:a16="http://schemas.microsoft.com/office/drawing/2014/main" val="10000"/>
                  </a:ext>
                </a:extLst>
              </a:tr>
              <a:tr h="320040">
                <a:tc vMerge="1">
                  <a:txBody>
                    <a:bodyPr/>
                    <a:lstStyle/>
                    <a:p>
                      <a:endParaRPr lang="en-US"/>
                    </a:p>
                  </a:txBody>
                  <a:tcPr/>
                </a:tc>
                <a:tc vMerge="1">
                  <a:txBody>
                    <a:bodyPr/>
                    <a:lstStyle/>
                    <a:p>
                      <a:endParaRPr lang="en-US"/>
                    </a:p>
                  </a:txBody>
                  <a:tcPr/>
                </a:tc>
                <a:tc>
                  <a:txBody>
                    <a:bodyPr/>
                    <a:lstStyle/>
                    <a:p>
                      <a:r>
                        <a:rPr lang="en-US" sz="900" b="1" dirty="0">
                          <a:solidFill>
                            <a:schemeClr val="bg1"/>
                          </a:solidFill>
                        </a:rPr>
                        <a:t>Prior Earnings</a:t>
                      </a:r>
                    </a:p>
                  </a:txBody>
                  <a:tcPr>
                    <a:solidFill>
                      <a:schemeClr val="accent6"/>
                    </a:solidFill>
                  </a:tcPr>
                </a:tc>
                <a:tc>
                  <a:txBody>
                    <a:bodyPr/>
                    <a:lstStyle/>
                    <a:p>
                      <a:r>
                        <a:rPr lang="en-US" sz="900" b="1" dirty="0">
                          <a:solidFill>
                            <a:schemeClr val="bg1"/>
                          </a:solidFill>
                        </a:rPr>
                        <a:t>Future</a:t>
                      </a:r>
                      <a:r>
                        <a:rPr lang="en-US" sz="900" b="1" baseline="0" dirty="0">
                          <a:solidFill>
                            <a:schemeClr val="bg1"/>
                          </a:solidFill>
                        </a:rPr>
                        <a:t> Earnings</a:t>
                      </a:r>
                      <a:endParaRPr lang="en-US" sz="900" b="1" dirty="0">
                        <a:solidFill>
                          <a:schemeClr val="bg1"/>
                        </a:solidFill>
                      </a:endParaRPr>
                    </a:p>
                  </a:txBody>
                  <a:tcPr>
                    <a:solidFill>
                      <a:schemeClr val="accent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370840">
                <a:tc>
                  <a:txBody>
                    <a:bodyPr/>
                    <a:lstStyle/>
                    <a:p>
                      <a:pPr>
                        <a:spcBef>
                          <a:spcPts val="1200"/>
                        </a:spcBef>
                      </a:pPr>
                      <a:r>
                        <a:rPr lang="en-US" sz="900" b="1" dirty="0">
                          <a:solidFill>
                            <a:schemeClr val="bg1"/>
                          </a:solidFill>
                        </a:rPr>
                        <a:t>Current Law</a:t>
                      </a:r>
                    </a:p>
                  </a:txBody>
                  <a:tcPr marT="91440">
                    <a:solidFill>
                      <a:schemeClr val="tx2"/>
                    </a:solidFill>
                  </a:tcPr>
                </a:tc>
                <a:tc>
                  <a:txBody>
                    <a:bodyPr/>
                    <a:lstStyle/>
                    <a:p>
                      <a:pPr>
                        <a:spcBef>
                          <a:spcPts val="1200"/>
                        </a:spcBef>
                      </a:pPr>
                      <a:r>
                        <a:rPr lang="en-US" sz="900" dirty="0">
                          <a:solidFill>
                            <a:schemeClr val="bg1"/>
                          </a:solidFill>
                        </a:rPr>
                        <a:t>35%</a:t>
                      </a:r>
                    </a:p>
                  </a:txBody>
                  <a:tcPr marT="91440">
                    <a:solidFill>
                      <a:schemeClr val="tx2"/>
                    </a:solidFill>
                  </a:tcPr>
                </a:tc>
                <a:tc gridSpan="2">
                  <a:txBody>
                    <a:bodyPr/>
                    <a:lstStyle/>
                    <a:p>
                      <a:pPr>
                        <a:spcBef>
                          <a:spcPts val="1200"/>
                        </a:spcBef>
                      </a:pPr>
                      <a:r>
                        <a:rPr lang="en-US" sz="900" dirty="0">
                          <a:solidFill>
                            <a:schemeClr val="bg1"/>
                          </a:solidFill>
                        </a:rPr>
                        <a:t>Deferral, taxed when distributed (worldwide</a:t>
                      </a:r>
                      <a:r>
                        <a:rPr lang="en-US" sz="900" baseline="0" dirty="0">
                          <a:solidFill>
                            <a:schemeClr val="bg1"/>
                          </a:solidFill>
                        </a:rPr>
                        <a:t> taxation)</a:t>
                      </a:r>
                      <a:endParaRPr lang="en-US" sz="900" dirty="0">
                        <a:solidFill>
                          <a:schemeClr val="bg1"/>
                        </a:solidFill>
                      </a:endParaRPr>
                    </a:p>
                  </a:txBody>
                  <a:tcPr marT="91440">
                    <a:solidFill>
                      <a:schemeClr val="tx2"/>
                    </a:solidFill>
                  </a:tcPr>
                </a:tc>
                <a:tc hMerge="1">
                  <a:txBody>
                    <a:bodyPr/>
                    <a:lstStyle/>
                    <a:p>
                      <a:endParaRPr lang="en-US"/>
                    </a:p>
                  </a:txBody>
                  <a:tcPr/>
                </a:tc>
                <a:tc>
                  <a:txBody>
                    <a:bodyPr/>
                    <a:lstStyle/>
                    <a:p>
                      <a:pPr>
                        <a:spcBef>
                          <a:spcPts val="1200"/>
                        </a:spcBef>
                      </a:pPr>
                      <a:r>
                        <a:rPr lang="en-US" sz="900" dirty="0">
                          <a:solidFill>
                            <a:schemeClr val="bg1"/>
                          </a:solidFill>
                        </a:rPr>
                        <a:t>Allowed</a:t>
                      </a:r>
                    </a:p>
                  </a:txBody>
                  <a:tcPr marT="91440">
                    <a:solidFill>
                      <a:schemeClr val="tx2"/>
                    </a:solidFill>
                  </a:tcPr>
                </a:tc>
                <a:tc>
                  <a:txBody>
                    <a:bodyPr/>
                    <a:lstStyle/>
                    <a:p>
                      <a:pPr>
                        <a:spcBef>
                          <a:spcPts val="1200"/>
                        </a:spcBef>
                      </a:pPr>
                      <a:r>
                        <a:rPr lang="en-US" sz="900" dirty="0">
                          <a:solidFill>
                            <a:schemeClr val="bg1"/>
                          </a:solidFill>
                        </a:rPr>
                        <a:t>§ 199 &amp; R&amp;D credit</a:t>
                      </a:r>
                    </a:p>
                  </a:txBody>
                  <a:tcPr marT="91440">
                    <a:solidFill>
                      <a:schemeClr val="tx2"/>
                    </a:solidFill>
                  </a:tcPr>
                </a:tc>
                <a:tc>
                  <a:txBody>
                    <a:bodyPr/>
                    <a:lstStyle/>
                    <a:p>
                      <a:pPr>
                        <a:spcBef>
                          <a:spcPts val="1200"/>
                        </a:spcBef>
                      </a:pPr>
                      <a:r>
                        <a:rPr lang="en-US" sz="900" dirty="0">
                          <a:solidFill>
                            <a:schemeClr val="bg1"/>
                          </a:solidFill>
                        </a:rPr>
                        <a:t>None</a:t>
                      </a:r>
                    </a:p>
                  </a:txBody>
                  <a:tcPr marT="91440">
                    <a:solidFill>
                      <a:schemeClr val="tx2"/>
                    </a:solidFill>
                  </a:tcPr>
                </a:tc>
                <a:tc>
                  <a:txBody>
                    <a:bodyPr/>
                    <a:lstStyle/>
                    <a:p>
                      <a:pPr>
                        <a:spcBef>
                          <a:spcPts val="1200"/>
                        </a:spcBef>
                      </a:pPr>
                      <a:r>
                        <a:rPr lang="en-US" sz="900" dirty="0">
                          <a:solidFill>
                            <a:schemeClr val="bg1"/>
                          </a:solidFill>
                        </a:rPr>
                        <a:t>Regular taxation</a:t>
                      </a:r>
                    </a:p>
                  </a:txBody>
                  <a:tcPr marT="91440">
                    <a:solidFill>
                      <a:schemeClr val="tx2"/>
                    </a:solidFill>
                  </a:tcPr>
                </a:tc>
                <a:extLst>
                  <a:ext uri="{0D108BD9-81ED-4DB2-BD59-A6C34878D82A}">
                    <a16:rowId xmlns="" xmlns:a16="http://schemas.microsoft.com/office/drawing/2014/main" val="10002"/>
                  </a:ext>
                </a:extLst>
              </a:tr>
              <a:tr h="370840">
                <a:tc>
                  <a:txBody>
                    <a:bodyPr/>
                    <a:lstStyle/>
                    <a:p>
                      <a:pPr>
                        <a:spcBef>
                          <a:spcPts val="1200"/>
                        </a:spcBef>
                      </a:pPr>
                      <a:r>
                        <a:rPr lang="en-US" sz="900" b="1" dirty="0">
                          <a:solidFill>
                            <a:schemeClr val="bg1"/>
                          </a:solidFill>
                        </a:rPr>
                        <a:t>House Blueprint</a:t>
                      </a:r>
                    </a:p>
                  </a:txBody>
                  <a:tcPr marT="91440">
                    <a:solidFill>
                      <a:schemeClr val="bg2"/>
                    </a:solidFill>
                  </a:tcPr>
                </a:tc>
                <a:tc>
                  <a:txBody>
                    <a:bodyPr/>
                    <a:lstStyle/>
                    <a:p>
                      <a:pPr>
                        <a:spcBef>
                          <a:spcPts val="1200"/>
                        </a:spcBef>
                      </a:pPr>
                      <a:r>
                        <a:rPr lang="en-US" sz="900" dirty="0">
                          <a:solidFill>
                            <a:schemeClr val="bg1"/>
                          </a:solidFill>
                        </a:rPr>
                        <a:t>20% corp</a:t>
                      </a:r>
                      <a:br>
                        <a:rPr lang="en-US" sz="900" dirty="0">
                          <a:solidFill>
                            <a:schemeClr val="bg1"/>
                          </a:solidFill>
                        </a:rPr>
                      </a:br>
                      <a:r>
                        <a:rPr lang="en-US" sz="900" dirty="0">
                          <a:solidFill>
                            <a:schemeClr val="bg1"/>
                          </a:solidFill>
                        </a:rPr>
                        <a:t>25% pship</a:t>
                      </a:r>
                    </a:p>
                  </a:txBody>
                  <a:tcPr marT="91440">
                    <a:solidFill>
                      <a:schemeClr val="bg2"/>
                    </a:solidFill>
                  </a:tcPr>
                </a:tc>
                <a:tc>
                  <a:txBody>
                    <a:bodyPr/>
                    <a:lstStyle/>
                    <a:p>
                      <a:pPr>
                        <a:spcBef>
                          <a:spcPts val="1200"/>
                        </a:spcBef>
                      </a:pPr>
                      <a:r>
                        <a:rPr lang="en-US" sz="900" dirty="0">
                          <a:solidFill>
                            <a:schemeClr val="bg1"/>
                          </a:solidFill>
                        </a:rPr>
                        <a:t>One time repatriation tax (8.75% cash, 3.5% other)</a:t>
                      </a:r>
                    </a:p>
                  </a:txBody>
                  <a:tcPr marT="91440">
                    <a:solidFill>
                      <a:schemeClr val="bg2"/>
                    </a:solidFill>
                  </a:tcPr>
                </a:tc>
                <a:tc>
                  <a:txBody>
                    <a:bodyPr/>
                    <a:lstStyle/>
                    <a:p>
                      <a:pPr>
                        <a:spcBef>
                          <a:spcPts val="1200"/>
                        </a:spcBef>
                      </a:pPr>
                      <a:r>
                        <a:rPr lang="en-US" sz="900" dirty="0">
                          <a:solidFill>
                            <a:schemeClr val="bg1"/>
                          </a:solidFill>
                        </a:rPr>
                        <a:t>FPHCI but otherwise exempt under territoriality</a:t>
                      </a:r>
                    </a:p>
                  </a:txBody>
                  <a:tcPr marT="91440">
                    <a:solidFill>
                      <a:schemeClr val="bg2"/>
                    </a:solidFill>
                  </a:tcPr>
                </a:tc>
                <a:tc>
                  <a:txBody>
                    <a:bodyPr/>
                    <a:lstStyle/>
                    <a:p>
                      <a:pPr marL="57150" indent="-57150">
                        <a:spcBef>
                          <a:spcPts val="1200"/>
                        </a:spcBef>
                        <a:buFont typeface="Arial" panose="020B0604020202020204" pitchFamily="34" charset="0"/>
                        <a:buChar char="•"/>
                      </a:pPr>
                      <a:r>
                        <a:rPr lang="en-US" sz="900" dirty="0">
                          <a:solidFill>
                            <a:schemeClr val="bg1"/>
                          </a:solidFill>
                        </a:rPr>
                        <a:t>100% first-year write off</a:t>
                      </a:r>
                    </a:p>
                    <a:p>
                      <a:pPr marL="57150" indent="-57150">
                        <a:spcBef>
                          <a:spcPts val="0"/>
                        </a:spcBef>
                        <a:buFont typeface="Arial" panose="020B0604020202020204" pitchFamily="34" charset="0"/>
                        <a:buChar char="•"/>
                      </a:pPr>
                      <a:r>
                        <a:rPr lang="en-US" sz="900" u="sng" dirty="0">
                          <a:solidFill>
                            <a:schemeClr val="bg1"/>
                          </a:solidFill>
                        </a:rPr>
                        <a:t>No</a:t>
                      </a:r>
                      <a:r>
                        <a:rPr lang="en-US" sz="900" u="none" baseline="0" dirty="0">
                          <a:solidFill>
                            <a:schemeClr val="bg1"/>
                          </a:solidFill>
                        </a:rPr>
                        <a:t> net interest expense allowed but indefinite carryforward available</a:t>
                      </a:r>
                      <a:endParaRPr lang="en-US" sz="900" u="sng" dirty="0">
                        <a:solidFill>
                          <a:schemeClr val="bg1"/>
                        </a:solidFill>
                      </a:endParaRPr>
                    </a:p>
                  </a:txBody>
                  <a:tcPr marT="91440">
                    <a:solidFill>
                      <a:schemeClr val="bg2"/>
                    </a:solidFill>
                  </a:tcPr>
                </a:tc>
                <a:tc>
                  <a:txBody>
                    <a:bodyPr/>
                    <a:lstStyle/>
                    <a:p>
                      <a:pPr>
                        <a:spcBef>
                          <a:spcPts val="1200"/>
                        </a:spcBef>
                      </a:pPr>
                      <a:r>
                        <a:rPr lang="en-US" sz="900" dirty="0">
                          <a:solidFill>
                            <a:schemeClr val="bg1"/>
                          </a:solidFill>
                        </a:rPr>
                        <a:t>Eliminate</a:t>
                      </a:r>
                      <a:r>
                        <a:rPr lang="en-US" sz="900" baseline="0" dirty="0">
                          <a:solidFill>
                            <a:schemeClr val="bg1"/>
                          </a:solidFill>
                        </a:rPr>
                        <a:t> deductions and credits other than R&amp;D</a:t>
                      </a:r>
                      <a:endParaRPr lang="en-US" sz="900" dirty="0">
                        <a:solidFill>
                          <a:schemeClr val="bg1"/>
                        </a:solidFill>
                      </a:endParaRPr>
                    </a:p>
                  </a:txBody>
                  <a:tcPr marT="91440">
                    <a:solidFill>
                      <a:schemeClr val="bg2"/>
                    </a:solidFill>
                  </a:tcPr>
                </a:tc>
                <a:tc>
                  <a:txBody>
                    <a:bodyPr/>
                    <a:lstStyle/>
                    <a:p>
                      <a:pPr>
                        <a:spcBef>
                          <a:spcPts val="1200"/>
                        </a:spcBef>
                      </a:pPr>
                      <a:r>
                        <a:rPr lang="en-US" sz="900" dirty="0">
                          <a:solidFill>
                            <a:schemeClr val="bg1"/>
                          </a:solidFill>
                        </a:rPr>
                        <a:t>20% tax, Border Adjustment Tax</a:t>
                      </a:r>
                    </a:p>
                  </a:txBody>
                  <a:tcPr marT="91440">
                    <a:solidFill>
                      <a:schemeClr val="bg2"/>
                    </a:solidFill>
                  </a:tcPr>
                </a:tc>
                <a:tc>
                  <a:txBody>
                    <a:bodyPr/>
                    <a:lstStyle/>
                    <a:p>
                      <a:pPr>
                        <a:spcBef>
                          <a:spcPts val="1200"/>
                        </a:spcBef>
                      </a:pPr>
                      <a:r>
                        <a:rPr lang="en-US" sz="900" dirty="0">
                          <a:solidFill>
                            <a:schemeClr val="bg1"/>
                          </a:solidFill>
                        </a:rPr>
                        <a:t>Exempt</a:t>
                      </a:r>
                    </a:p>
                  </a:txBody>
                  <a:tcPr marT="91440">
                    <a:solidFill>
                      <a:schemeClr val="bg2"/>
                    </a:solidFill>
                  </a:tcPr>
                </a:tc>
                <a:extLst>
                  <a:ext uri="{0D108BD9-81ED-4DB2-BD59-A6C34878D82A}">
                    <a16:rowId xmlns="" xmlns:a16="http://schemas.microsoft.com/office/drawing/2014/main" val="10003"/>
                  </a:ext>
                </a:extLst>
              </a:tr>
              <a:tr h="370840">
                <a:tc>
                  <a:txBody>
                    <a:bodyPr/>
                    <a:lstStyle/>
                    <a:p>
                      <a:pPr>
                        <a:spcBef>
                          <a:spcPts val="1200"/>
                        </a:spcBef>
                      </a:pPr>
                      <a:r>
                        <a:rPr lang="en-US" sz="900" b="1" dirty="0">
                          <a:solidFill>
                            <a:schemeClr val="bg1"/>
                          </a:solidFill>
                        </a:rPr>
                        <a:t>Trump Plan </a:t>
                      </a:r>
                    </a:p>
                  </a:txBody>
                  <a:tcPr marT="91440">
                    <a:solidFill>
                      <a:schemeClr val="accent4"/>
                    </a:solidFill>
                  </a:tcPr>
                </a:tc>
                <a:tc>
                  <a:txBody>
                    <a:bodyPr/>
                    <a:lstStyle/>
                    <a:p>
                      <a:pPr>
                        <a:spcBef>
                          <a:spcPts val="1200"/>
                        </a:spcBef>
                      </a:pPr>
                      <a:r>
                        <a:rPr lang="en-US" sz="900" b="0" dirty="0">
                          <a:solidFill>
                            <a:schemeClr val="bg1"/>
                          </a:solidFill>
                        </a:rPr>
                        <a:t>15%</a:t>
                      </a:r>
                    </a:p>
                  </a:txBody>
                  <a:tcPr marT="91440">
                    <a:solidFill>
                      <a:schemeClr val="accent4"/>
                    </a:solidFill>
                  </a:tcPr>
                </a:tc>
                <a:tc>
                  <a:txBody>
                    <a:bodyPr/>
                    <a:lstStyle/>
                    <a:p>
                      <a:pPr>
                        <a:spcBef>
                          <a:spcPts val="1200"/>
                        </a:spcBef>
                      </a:pPr>
                      <a:r>
                        <a:rPr lang="en-US" sz="900" b="0" dirty="0">
                          <a:solidFill>
                            <a:schemeClr val="bg1"/>
                          </a:solidFill>
                        </a:rPr>
                        <a:t>One time repatriation tax – 10% rate? </a:t>
                      </a:r>
                    </a:p>
                  </a:txBody>
                  <a:tcPr marT="91440">
                    <a:solidFill>
                      <a:schemeClr val="accent4"/>
                    </a:solidFill>
                  </a:tcPr>
                </a:tc>
                <a:tc>
                  <a:txBody>
                    <a:bodyPr/>
                    <a:lstStyle/>
                    <a:p>
                      <a:pPr>
                        <a:spcBef>
                          <a:spcPts val="1200"/>
                        </a:spcBef>
                      </a:pPr>
                      <a:r>
                        <a:rPr lang="en-US" sz="900" b="0" dirty="0">
                          <a:solidFill>
                            <a:schemeClr val="bg1"/>
                          </a:solidFill>
                        </a:rPr>
                        <a:t>Previously proposed repeal</a:t>
                      </a:r>
                      <a:r>
                        <a:rPr lang="en-US" sz="900" b="0" baseline="0" dirty="0">
                          <a:solidFill>
                            <a:schemeClr val="bg1"/>
                          </a:solidFill>
                        </a:rPr>
                        <a:t> of deferral but current position is unclear</a:t>
                      </a:r>
                      <a:endParaRPr lang="en-US" sz="900" b="0" dirty="0">
                        <a:solidFill>
                          <a:schemeClr val="bg1"/>
                        </a:solidFill>
                      </a:endParaRPr>
                    </a:p>
                  </a:txBody>
                  <a:tcPr marT="91440">
                    <a:solidFill>
                      <a:schemeClr val="accent4"/>
                    </a:solidFill>
                  </a:tcPr>
                </a:tc>
                <a:tc>
                  <a:txBody>
                    <a:bodyPr/>
                    <a:lstStyle/>
                    <a:p>
                      <a:pPr marL="57150" indent="-57150">
                        <a:spcBef>
                          <a:spcPts val="1200"/>
                        </a:spcBef>
                        <a:buFont typeface="Arial" panose="020B0604020202020204" pitchFamily="34" charset="0"/>
                        <a:buChar char="•"/>
                      </a:pPr>
                      <a:r>
                        <a:rPr lang="en-US" sz="900" dirty="0">
                          <a:solidFill>
                            <a:schemeClr val="bg1"/>
                          </a:solidFill>
                        </a:rPr>
                        <a:t>100% first-year write off for manufacturers, </a:t>
                      </a:r>
                      <a:r>
                        <a:rPr lang="en-US" sz="900" u="sng" dirty="0">
                          <a:solidFill>
                            <a:schemeClr val="bg1"/>
                          </a:solidFill>
                        </a:rPr>
                        <a:t>or</a:t>
                      </a:r>
                      <a:r>
                        <a:rPr lang="en-US" sz="900" u="none" dirty="0">
                          <a:solidFill>
                            <a:schemeClr val="bg1"/>
                          </a:solidFill>
                        </a:rPr>
                        <a:t> net interest expense</a:t>
                      </a:r>
                      <a:r>
                        <a:rPr lang="en-US" sz="900" u="none" baseline="0" dirty="0">
                          <a:solidFill>
                            <a:schemeClr val="bg1"/>
                          </a:solidFill>
                        </a:rPr>
                        <a:t> allowed; al</a:t>
                      </a:r>
                      <a:r>
                        <a:rPr lang="en-US" sz="900" u="none" dirty="0">
                          <a:solidFill>
                            <a:schemeClr val="bg1"/>
                          </a:solidFill>
                        </a:rPr>
                        <a:t>ternatively</a:t>
                      </a:r>
                      <a:r>
                        <a:rPr lang="en-US" sz="900" u="none" baseline="0" dirty="0">
                          <a:solidFill>
                            <a:schemeClr val="bg1"/>
                          </a:solidFill>
                        </a:rPr>
                        <a:t> “reasonable cap” on interest deductions?</a:t>
                      </a:r>
                      <a:endParaRPr lang="en-US" sz="900" u="none" dirty="0">
                        <a:solidFill>
                          <a:schemeClr val="bg1"/>
                        </a:solidFill>
                      </a:endParaRPr>
                    </a:p>
                  </a:txBody>
                  <a:tcPr marT="91440">
                    <a:solidFill>
                      <a:schemeClr val="accent4"/>
                    </a:solidFill>
                  </a:tcPr>
                </a:tc>
                <a:tc>
                  <a:txBody>
                    <a:bodyPr/>
                    <a:lstStyle/>
                    <a:p>
                      <a:pPr>
                        <a:spcBef>
                          <a:spcPts val="1200"/>
                        </a:spcBef>
                      </a:pPr>
                      <a:r>
                        <a:rPr lang="en-US" sz="900" b="0" dirty="0">
                          <a:solidFill>
                            <a:schemeClr val="bg1"/>
                          </a:solidFill>
                        </a:rPr>
                        <a:t>Eliminate deductions and credits other than R&amp;D?</a:t>
                      </a:r>
                    </a:p>
                  </a:txBody>
                  <a:tcPr marT="91440">
                    <a:solidFill>
                      <a:schemeClr val="accent4"/>
                    </a:solidFill>
                  </a:tcPr>
                </a:tc>
                <a:tc>
                  <a:txBody>
                    <a:bodyPr/>
                    <a:lstStyle/>
                    <a:p>
                      <a:pPr>
                        <a:spcBef>
                          <a:spcPts val="1200"/>
                        </a:spcBef>
                      </a:pPr>
                      <a:r>
                        <a:rPr lang="en-US" sz="900" b="0" dirty="0">
                          <a:solidFill>
                            <a:schemeClr val="bg1"/>
                          </a:solidFill>
                        </a:rPr>
                        <a:t>Import</a:t>
                      </a:r>
                      <a:r>
                        <a:rPr lang="en-US" sz="900" b="0" baseline="0" dirty="0">
                          <a:solidFill>
                            <a:schemeClr val="bg1"/>
                          </a:solidFill>
                        </a:rPr>
                        <a:t> tax (possibly 10% or 35%)?</a:t>
                      </a:r>
                      <a:endParaRPr lang="en-US" sz="900" b="0" dirty="0">
                        <a:solidFill>
                          <a:schemeClr val="bg1"/>
                        </a:solidFill>
                      </a:endParaRPr>
                    </a:p>
                  </a:txBody>
                  <a:tcPr marT="91440">
                    <a:solidFill>
                      <a:schemeClr val="accent4"/>
                    </a:solidFill>
                  </a:tcPr>
                </a:tc>
                <a:tc>
                  <a:txBody>
                    <a:bodyPr/>
                    <a:lstStyle/>
                    <a:p>
                      <a:pPr>
                        <a:spcBef>
                          <a:spcPts val="1200"/>
                        </a:spcBef>
                      </a:pPr>
                      <a:r>
                        <a:rPr lang="en-US" sz="900" b="0">
                          <a:solidFill>
                            <a:schemeClr val="bg1"/>
                          </a:solidFill>
                        </a:rPr>
                        <a:t>Regular taxation?</a:t>
                      </a:r>
                      <a:endParaRPr lang="en-US" sz="900" b="0" dirty="0">
                        <a:solidFill>
                          <a:schemeClr val="bg1"/>
                        </a:solidFill>
                      </a:endParaRPr>
                    </a:p>
                  </a:txBody>
                  <a:tcPr marT="91440">
                    <a:solidFill>
                      <a:schemeClr val="accent4"/>
                    </a:solidFill>
                  </a:tcPr>
                </a:tc>
                <a:extLst>
                  <a:ext uri="{0D108BD9-81ED-4DB2-BD59-A6C34878D82A}">
                    <a16:rowId xmlns="" xmlns:a16="http://schemas.microsoft.com/office/drawing/2014/main" val="10004"/>
                  </a:ext>
                </a:extLst>
              </a:tr>
              <a:tr h="370840">
                <a:tc>
                  <a:txBody>
                    <a:bodyPr/>
                    <a:lstStyle/>
                    <a:p>
                      <a:pPr>
                        <a:spcBef>
                          <a:spcPts val="1200"/>
                        </a:spcBef>
                      </a:pPr>
                      <a:r>
                        <a:rPr lang="en-US" sz="900" b="1" dirty="0">
                          <a:solidFill>
                            <a:schemeClr val="bg1"/>
                          </a:solidFill>
                        </a:rPr>
                        <a:t>Camp 2014 Proposal</a:t>
                      </a:r>
                    </a:p>
                  </a:txBody>
                  <a:tcPr marT="91440">
                    <a:solidFill>
                      <a:schemeClr val="accent2"/>
                    </a:solidFill>
                  </a:tcPr>
                </a:tc>
                <a:tc>
                  <a:txBody>
                    <a:bodyPr/>
                    <a:lstStyle/>
                    <a:p>
                      <a:pPr>
                        <a:spcBef>
                          <a:spcPts val="1200"/>
                        </a:spcBef>
                      </a:pPr>
                      <a:r>
                        <a:rPr lang="en-US" sz="900" b="0" dirty="0">
                          <a:solidFill>
                            <a:schemeClr val="bg1"/>
                          </a:solidFill>
                        </a:rPr>
                        <a:t>25%</a:t>
                      </a:r>
                    </a:p>
                  </a:txBody>
                  <a:tcPr marT="91440">
                    <a:solidFill>
                      <a:schemeClr val="accent2"/>
                    </a:solidFill>
                  </a:tcPr>
                </a:tc>
                <a:tc>
                  <a:txBody>
                    <a:bodyPr/>
                    <a:lstStyle/>
                    <a:p>
                      <a:pPr>
                        <a:spcBef>
                          <a:spcPts val="1200"/>
                        </a:spcBef>
                      </a:pPr>
                      <a:r>
                        <a:rPr lang="en-US" sz="900" b="0" dirty="0">
                          <a:solidFill>
                            <a:schemeClr val="bg1"/>
                          </a:solidFill>
                        </a:rPr>
                        <a:t>One time repatriation</a:t>
                      </a:r>
                      <a:r>
                        <a:rPr lang="en-US" sz="900" b="0" baseline="0" dirty="0">
                          <a:solidFill>
                            <a:schemeClr val="bg1"/>
                          </a:solidFill>
                        </a:rPr>
                        <a:t> tax (8.75% cash, 3.5% other); U.S. tax attributes offset</a:t>
                      </a:r>
                      <a:endParaRPr lang="en-US" sz="900" b="0" dirty="0">
                        <a:solidFill>
                          <a:schemeClr val="bg1"/>
                        </a:solidFill>
                      </a:endParaRPr>
                    </a:p>
                  </a:txBody>
                  <a:tcPr marT="91440">
                    <a:solidFill>
                      <a:schemeClr val="accent2"/>
                    </a:solidFill>
                  </a:tcPr>
                </a:tc>
                <a:tc>
                  <a:txBody>
                    <a:bodyPr/>
                    <a:lstStyle/>
                    <a:p>
                      <a:pPr>
                        <a:spcBef>
                          <a:spcPts val="1200"/>
                        </a:spcBef>
                      </a:pPr>
                      <a:r>
                        <a:rPr lang="en-US" sz="900" b="0" dirty="0">
                          <a:solidFill>
                            <a:schemeClr val="bg1"/>
                          </a:solidFill>
                        </a:rPr>
                        <a:t>Continued</a:t>
                      </a:r>
                      <a:r>
                        <a:rPr lang="en-US" sz="900" b="0" baseline="0" dirty="0">
                          <a:solidFill>
                            <a:schemeClr val="bg1"/>
                          </a:solidFill>
                        </a:rPr>
                        <a:t> deferral, except (1) 15% minimum  foreign tax and (2) 25% import tax</a:t>
                      </a:r>
                      <a:endParaRPr lang="en-US" sz="900" b="0" dirty="0">
                        <a:solidFill>
                          <a:schemeClr val="bg1"/>
                        </a:solidFill>
                      </a:endParaRPr>
                    </a:p>
                  </a:txBody>
                  <a:tcPr marT="91440">
                    <a:solidFill>
                      <a:schemeClr val="accent2"/>
                    </a:solidFill>
                  </a:tcPr>
                </a:tc>
                <a:tc>
                  <a:txBody>
                    <a:bodyPr/>
                    <a:lstStyle/>
                    <a:p>
                      <a:pPr>
                        <a:spcBef>
                          <a:spcPts val="1200"/>
                        </a:spcBef>
                      </a:pPr>
                      <a:r>
                        <a:rPr lang="en-US" sz="900" b="0" dirty="0">
                          <a:solidFill>
                            <a:schemeClr val="bg1"/>
                          </a:solidFill>
                        </a:rPr>
                        <a:t>Modify section 163(j) (excess</a:t>
                      </a:r>
                      <a:r>
                        <a:rPr lang="en-US" sz="900" b="0" baseline="0" dirty="0">
                          <a:solidFill>
                            <a:schemeClr val="bg1"/>
                          </a:solidFill>
                        </a:rPr>
                        <a:t> interest expense is 40%; no CFWDS)</a:t>
                      </a:r>
                      <a:endParaRPr lang="en-US" sz="900" b="0" dirty="0">
                        <a:solidFill>
                          <a:schemeClr val="bg1"/>
                        </a:solidFill>
                      </a:endParaRPr>
                    </a:p>
                  </a:txBody>
                  <a:tcPr marT="91440">
                    <a:solidFill>
                      <a:schemeClr val="accent2"/>
                    </a:solidFill>
                  </a:tcPr>
                </a:tc>
                <a:tc>
                  <a:txBody>
                    <a:bodyPr/>
                    <a:lstStyle/>
                    <a:p>
                      <a:pPr>
                        <a:spcBef>
                          <a:spcPts val="1200"/>
                        </a:spcBef>
                      </a:pPr>
                      <a:r>
                        <a:rPr lang="en-US" sz="900" b="0" dirty="0">
                          <a:solidFill>
                            <a:schemeClr val="bg1"/>
                          </a:solidFill>
                        </a:rPr>
                        <a:t>“Option C” U.S. Patent Box Proposal</a:t>
                      </a:r>
                    </a:p>
                  </a:txBody>
                  <a:tcPr marT="91440">
                    <a:solidFill>
                      <a:schemeClr val="accent2"/>
                    </a:solidFill>
                  </a:tcPr>
                </a:tc>
                <a:tc>
                  <a:txBody>
                    <a:bodyPr/>
                    <a:lstStyle/>
                    <a:p>
                      <a:pPr>
                        <a:spcBef>
                          <a:spcPts val="1200"/>
                        </a:spcBef>
                      </a:pPr>
                      <a:r>
                        <a:rPr lang="en-US" sz="900" b="0" dirty="0">
                          <a:solidFill>
                            <a:schemeClr val="bg1"/>
                          </a:solidFill>
                        </a:rPr>
                        <a:t>25% import tax on purchase from related foreign</a:t>
                      </a:r>
                      <a:r>
                        <a:rPr lang="en-US" sz="900" b="0" baseline="0" dirty="0">
                          <a:solidFill>
                            <a:schemeClr val="bg1"/>
                          </a:solidFill>
                        </a:rPr>
                        <a:t> party</a:t>
                      </a:r>
                      <a:endParaRPr lang="en-US" sz="900" b="0" dirty="0">
                        <a:solidFill>
                          <a:schemeClr val="bg1"/>
                        </a:solidFill>
                      </a:endParaRPr>
                    </a:p>
                  </a:txBody>
                  <a:tcPr marT="91440">
                    <a:solidFill>
                      <a:schemeClr val="accent2"/>
                    </a:solidFill>
                  </a:tcPr>
                </a:tc>
                <a:tc>
                  <a:txBody>
                    <a:bodyPr/>
                    <a:lstStyle/>
                    <a:p>
                      <a:pPr>
                        <a:spcBef>
                          <a:spcPts val="1200"/>
                        </a:spcBef>
                      </a:pPr>
                      <a:r>
                        <a:rPr lang="en-US" sz="900" b="0" dirty="0">
                          <a:solidFill>
                            <a:schemeClr val="bg1"/>
                          </a:solidFill>
                        </a:rPr>
                        <a:t>Regular taxation</a:t>
                      </a:r>
                    </a:p>
                  </a:txBody>
                  <a:tcPr marT="91440">
                    <a:solidFill>
                      <a:schemeClr val="accent2"/>
                    </a:solidFill>
                  </a:tcPr>
                </a:tc>
                <a:extLst>
                  <a:ext uri="{0D108BD9-81ED-4DB2-BD59-A6C34878D82A}">
                    <a16:rowId xmlns="" xmlns:a16="http://schemas.microsoft.com/office/drawing/2014/main" val="10005"/>
                  </a:ext>
                </a:extLst>
              </a:tr>
            </a:tbl>
          </a:graphicData>
        </a:graphic>
      </p:graphicFrame>
      <p:sp>
        <p:nvSpPr>
          <p:cNvPr id="9" name="TextBox 8"/>
          <p:cNvSpPr txBox="1"/>
          <p:nvPr/>
        </p:nvSpPr>
        <p:spPr>
          <a:xfrm>
            <a:off x="323850" y="1290936"/>
            <a:ext cx="8496304" cy="461665"/>
          </a:xfrm>
          <a:prstGeom prst="rect">
            <a:avLst/>
          </a:prstGeom>
          <a:noFill/>
          <a:ln>
            <a:noFill/>
          </a:ln>
        </p:spPr>
        <p:txBody>
          <a:bodyPr wrap="square" rtlCol="0">
            <a:spAutoFit/>
          </a:bodyPr>
          <a:lstStyle/>
          <a:p>
            <a:pPr algn="ctr"/>
            <a:r>
              <a:rPr lang="en-US" sz="2400" b="1" dirty="0">
                <a:solidFill>
                  <a:schemeClr val="accent1"/>
                </a:solidFill>
              </a:rPr>
              <a:t>Comparison of Tax Reform Proposals</a:t>
            </a:r>
          </a:p>
        </p:txBody>
      </p:sp>
      <p:pic>
        <p:nvPicPr>
          <p:cNvPr id="5" name="Picture 2" descr="Image result for donald tru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0" t="1309" r="606" b="45829"/>
          <a:stretch/>
        </p:blipFill>
        <p:spPr bwMode="auto">
          <a:xfrm>
            <a:off x="361950" y="4191000"/>
            <a:ext cx="819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3486150"/>
            <a:ext cx="609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2" y="5181600"/>
            <a:ext cx="457199" cy="39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7250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44" y="4367084"/>
            <a:ext cx="2015902" cy="1107000"/>
          </a:xfrm>
        </p:spPr>
        <p:txBody>
          <a:bodyPr/>
          <a:lstStyle/>
          <a:p>
            <a:r>
              <a:rPr lang="en-US" dirty="0"/>
              <a:t>2</a:t>
            </a:r>
          </a:p>
        </p:txBody>
      </p:sp>
      <p:sp>
        <p:nvSpPr>
          <p:cNvPr id="3" name="Title 2"/>
          <p:cNvSpPr>
            <a:spLocks noGrp="1"/>
          </p:cNvSpPr>
          <p:nvPr>
            <p:ph type="title"/>
          </p:nvPr>
        </p:nvSpPr>
        <p:spPr/>
        <p:txBody>
          <a:bodyPr/>
          <a:lstStyle/>
          <a:p>
            <a:r>
              <a:rPr lang="en-US" dirty="0"/>
              <a:t>State Tax Law Conformity</a:t>
            </a:r>
          </a:p>
        </p:txBody>
      </p:sp>
    </p:spTree>
    <p:extLst>
      <p:ext uri="{BB962C8B-B14F-4D97-AF65-F5344CB8AC3E}">
        <p14:creationId xmlns:p14="http://schemas.microsoft.com/office/powerpoint/2010/main" val="38261137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Tax Law Conformity</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148</a:t>
            </a:fld>
            <a:endParaRPr lang="en-US" dirty="0"/>
          </a:p>
        </p:txBody>
      </p:sp>
      <p:sp>
        <p:nvSpPr>
          <p:cNvPr id="4" name="Content Placeholder 3"/>
          <p:cNvSpPr>
            <a:spLocks noGrp="1"/>
          </p:cNvSpPr>
          <p:nvPr>
            <p:ph sz="quarter" idx="12"/>
          </p:nvPr>
        </p:nvSpPr>
        <p:spPr/>
        <p:txBody>
          <a:bodyPr>
            <a:normAutofit/>
          </a:bodyPr>
          <a:lstStyle/>
          <a:p>
            <a:pPr lvl="6"/>
            <a:r>
              <a:rPr lang="en-US" sz="1800" dirty="0"/>
              <a:t>Almost all states begin the computation of state taxable income with federal taxable income</a:t>
            </a:r>
          </a:p>
          <a:p>
            <a:pPr lvl="6"/>
            <a:r>
              <a:rPr lang="en-US" sz="1800" dirty="0"/>
              <a:t>Methods for states to conform with IRC</a:t>
            </a:r>
          </a:p>
          <a:p>
            <a:pPr lvl="7"/>
            <a:r>
              <a:rPr lang="en-US" sz="1800" dirty="0"/>
              <a:t>State taxable income begins with federal taxable income (most states)</a:t>
            </a:r>
          </a:p>
          <a:p>
            <a:pPr lvl="7"/>
            <a:r>
              <a:rPr lang="en-US" sz="1800" dirty="0"/>
              <a:t>Rolling date conformity (</a:t>
            </a:r>
            <a:r>
              <a:rPr lang="en-US" sz="1800"/>
              <a:t>i.e., </a:t>
            </a:r>
            <a:r>
              <a:rPr lang="en-US" sz="1800" dirty="0"/>
              <a:t>adopt IRC as currently in effect for tax year)</a:t>
            </a:r>
          </a:p>
          <a:p>
            <a:pPr lvl="7"/>
            <a:r>
              <a:rPr lang="en-US" sz="1800" dirty="0"/>
              <a:t>Fixed date conformity (</a:t>
            </a:r>
            <a:r>
              <a:rPr lang="en-US" sz="1800"/>
              <a:t>i.e., </a:t>
            </a:r>
            <a:r>
              <a:rPr lang="en-US" sz="1800" dirty="0"/>
              <a:t>conform with IRC “as of” a certain date, e.g., CA)</a:t>
            </a:r>
          </a:p>
          <a:p>
            <a:pPr lvl="7"/>
            <a:r>
              <a:rPr lang="en-US" sz="1800" dirty="0"/>
              <a:t>Specific adoption of IRC sections</a:t>
            </a:r>
          </a:p>
          <a:p>
            <a:pPr lvl="6"/>
            <a:r>
              <a:rPr lang="en-US" dirty="0"/>
              <a:t>States with gross receipts taxes (NV, OH, WA) will not be impacted</a:t>
            </a:r>
          </a:p>
        </p:txBody>
      </p:sp>
    </p:spTree>
    <p:extLst>
      <p:ext uri="{BB962C8B-B14F-4D97-AF65-F5344CB8AC3E}">
        <p14:creationId xmlns:p14="http://schemas.microsoft.com/office/powerpoint/2010/main" val="5857457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7"/>
          <p:cNvSpPr>
            <a:spLocks/>
          </p:cNvSpPr>
          <p:nvPr/>
        </p:nvSpPr>
        <p:spPr bwMode="auto">
          <a:xfrm>
            <a:off x="1784045" y="3184328"/>
            <a:ext cx="669131" cy="508992"/>
          </a:xfrm>
          <a:custGeom>
            <a:avLst/>
            <a:gdLst>
              <a:gd name="T0" fmla="*/ 71 w 562"/>
              <a:gd name="T1" fmla="*/ 569 h 570"/>
              <a:gd name="T2" fmla="*/ 77 w 562"/>
              <a:gd name="T3" fmla="*/ 525 h 570"/>
              <a:gd name="T4" fmla="*/ 218 w 562"/>
              <a:gd name="T5" fmla="*/ 544 h 570"/>
              <a:gd name="T6" fmla="*/ 212 w 562"/>
              <a:gd name="T7" fmla="*/ 523 h 570"/>
              <a:gd name="T8" fmla="*/ 514 w 562"/>
              <a:gd name="T9" fmla="*/ 552 h 570"/>
              <a:gd name="T10" fmla="*/ 561 w 562"/>
              <a:gd name="T11" fmla="*/ 52 h 570"/>
              <a:gd name="T12" fmla="*/ 322 w 562"/>
              <a:gd name="T13" fmla="*/ 30 h 570"/>
              <a:gd name="T14" fmla="*/ 82 w 562"/>
              <a:gd name="T15" fmla="*/ 0 h 570"/>
              <a:gd name="T16" fmla="*/ 0 w 562"/>
              <a:gd name="T17" fmla="*/ 559 h 570"/>
              <a:gd name="T18" fmla="*/ 71 w 562"/>
              <a:gd name="T19" fmla="*/ 56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2" h="570">
                <a:moveTo>
                  <a:pt x="71" y="569"/>
                </a:moveTo>
                <a:lnTo>
                  <a:pt x="77" y="525"/>
                </a:lnTo>
                <a:lnTo>
                  <a:pt x="218" y="544"/>
                </a:lnTo>
                <a:lnTo>
                  <a:pt x="212" y="523"/>
                </a:lnTo>
                <a:lnTo>
                  <a:pt x="514" y="552"/>
                </a:lnTo>
                <a:lnTo>
                  <a:pt x="561" y="52"/>
                </a:lnTo>
                <a:lnTo>
                  <a:pt x="322" y="30"/>
                </a:lnTo>
                <a:lnTo>
                  <a:pt x="82" y="0"/>
                </a:lnTo>
                <a:lnTo>
                  <a:pt x="0" y="559"/>
                </a:lnTo>
                <a:lnTo>
                  <a:pt x="71" y="569"/>
                </a:lnTo>
              </a:path>
            </a:pathLst>
          </a:custGeom>
          <a:solidFill>
            <a:schemeClr val="accent1">
              <a:lumMod val="50000"/>
            </a:schemeClr>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3" name="Freeform 3"/>
          <p:cNvSpPr>
            <a:spLocks/>
          </p:cNvSpPr>
          <p:nvPr/>
        </p:nvSpPr>
        <p:spPr bwMode="auto">
          <a:xfrm>
            <a:off x="976801" y="1971677"/>
            <a:ext cx="30956" cy="26789"/>
          </a:xfrm>
          <a:custGeom>
            <a:avLst/>
            <a:gdLst>
              <a:gd name="T0" fmla="*/ 0 w 26"/>
              <a:gd name="T1" fmla="*/ 13 h 30"/>
              <a:gd name="T2" fmla="*/ 20 w 26"/>
              <a:gd name="T3" fmla="*/ 0 h 30"/>
              <a:gd name="T4" fmla="*/ 25 w 26"/>
              <a:gd name="T5" fmla="*/ 13 h 30"/>
              <a:gd name="T6" fmla="*/ 20 w 26"/>
              <a:gd name="T7" fmla="*/ 29 h 30"/>
              <a:gd name="T8" fmla="*/ 0 w 26"/>
              <a:gd name="T9" fmla="*/ 13 h 30"/>
            </a:gdLst>
            <a:ahLst/>
            <a:cxnLst>
              <a:cxn ang="0">
                <a:pos x="T0" y="T1"/>
              </a:cxn>
              <a:cxn ang="0">
                <a:pos x="T2" y="T3"/>
              </a:cxn>
              <a:cxn ang="0">
                <a:pos x="T4" y="T5"/>
              </a:cxn>
              <a:cxn ang="0">
                <a:pos x="T6" y="T7"/>
              </a:cxn>
              <a:cxn ang="0">
                <a:pos x="T8" y="T9"/>
              </a:cxn>
            </a:cxnLst>
            <a:rect l="0" t="0" r="r" b="b"/>
            <a:pathLst>
              <a:path w="26" h="30">
                <a:moveTo>
                  <a:pt x="0" y="13"/>
                </a:moveTo>
                <a:lnTo>
                  <a:pt x="20" y="0"/>
                </a:lnTo>
                <a:lnTo>
                  <a:pt x="25" y="13"/>
                </a:lnTo>
                <a:lnTo>
                  <a:pt x="20" y="29"/>
                </a:lnTo>
                <a:lnTo>
                  <a:pt x="0" y="13"/>
                </a:lnTo>
              </a:path>
            </a:pathLst>
          </a:custGeom>
          <a:solidFill>
            <a:schemeClr val="folHlink"/>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50" b="1" dirty="0">
              <a:latin typeface="+mj-lt"/>
            </a:endParaRPr>
          </a:p>
        </p:txBody>
      </p:sp>
      <p:sp>
        <p:nvSpPr>
          <p:cNvPr id="4" name="Freeform 4"/>
          <p:cNvSpPr>
            <a:spLocks/>
          </p:cNvSpPr>
          <p:nvPr/>
        </p:nvSpPr>
        <p:spPr bwMode="auto">
          <a:xfrm>
            <a:off x="827971" y="1952032"/>
            <a:ext cx="634604" cy="345579"/>
          </a:xfrm>
          <a:custGeom>
            <a:avLst/>
            <a:gdLst>
              <a:gd name="T0" fmla="*/ 19 w 533"/>
              <a:gd name="T1" fmla="*/ 84 h 387"/>
              <a:gd name="T2" fmla="*/ 12 w 533"/>
              <a:gd name="T3" fmla="*/ 190 h 387"/>
              <a:gd name="T4" fmla="*/ 24 w 533"/>
              <a:gd name="T5" fmla="*/ 190 h 387"/>
              <a:gd name="T6" fmla="*/ 17 w 533"/>
              <a:gd name="T7" fmla="*/ 212 h 387"/>
              <a:gd name="T8" fmla="*/ 8 w 533"/>
              <a:gd name="T9" fmla="*/ 199 h 387"/>
              <a:gd name="T10" fmla="*/ 0 w 533"/>
              <a:gd name="T11" fmla="*/ 227 h 387"/>
              <a:gd name="T12" fmla="*/ 37 w 533"/>
              <a:gd name="T13" fmla="*/ 248 h 387"/>
              <a:gd name="T14" fmla="*/ 38 w 533"/>
              <a:gd name="T15" fmla="*/ 258 h 387"/>
              <a:gd name="T16" fmla="*/ 48 w 533"/>
              <a:gd name="T17" fmla="*/ 259 h 387"/>
              <a:gd name="T18" fmla="*/ 97 w 533"/>
              <a:gd name="T19" fmla="*/ 337 h 387"/>
              <a:gd name="T20" fmla="*/ 150 w 533"/>
              <a:gd name="T21" fmla="*/ 335 h 387"/>
              <a:gd name="T22" fmla="*/ 191 w 533"/>
              <a:gd name="T23" fmla="*/ 353 h 387"/>
              <a:gd name="T24" fmla="*/ 210 w 533"/>
              <a:gd name="T25" fmla="*/ 350 h 387"/>
              <a:gd name="T26" fmla="*/ 332 w 533"/>
              <a:gd name="T27" fmla="*/ 353 h 387"/>
              <a:gd name="T28" fmla="*/ 471 w 533"/>
              <a:gd name="T29" fmla="*/ 386 h 387"/>
              <a:gd name="T30" fmla="*/ 473 w 533"/>
              <a:gd name="T31" fmla="*/ 343 h 387"/>
              <a:gd name="T32" fmla="*/ 532 w 533"/>
              <a:gd name="T33" fmla="*/ 96 h 387"/>
              <a:gd name="T34" fmla="*/ 163 w 533"/>
              <a:gd name="T35" fmla="*/ 0 h 387"/>
              <a:gd name="T36" fmla="*/ 166 w 533"/>
              <a:gd name="T37" fmla="*/ 73 h 387"/>
              <a:gd name="T38" fmla="*/ 148 w 533"/>
              <a:gd name="T39" fmla="*/ 132 h 387"/>
              <a:gd name="T40" fmla="*/ 145 w 533"/>
              <a:gd name="T41" fmla="*/ 163 h 387"/>
              <a:gd name="T42" fmla="*/ 107 w 533"/>
              <a:gd name="T43" fmla="*/ 173 h 387"/>
              <a:gd name="T44" fmla="*/ 103 w 533"/>
              <a:gd name="T45" fmla="*/ 159 h 387"/>
              <a:gd name="T46" fmla="*/ 136 w 533"/>
              <a:gd name="T47" fmla="*/ 139 h 387"/>
              <a:gd name="T48" fmla="*/ 133 w 533"/>
              <a:gd name="T49" fmla="*/ 122 h 387"/>
              <a:gd name="T50" fmla="*/ 105 w 533"/>
              <a:gd name="T51" fmla="*/ 126 h 387"/>
              <a:gd name="T52" fmla="*/ 127 w 533"/>
              <a:gd name="T53" fmla="*/ 108 h 387"/>
              <a:gd name="T54" fmla="*/ 142 w 533"/>
              <a:gd name="T55" fmla="*/ 95 h 387"/>
              <a:gd name="T56" fmla="*/ 22 w 533"/>
              <a:gd name="T57" fmla="*/ 19 h 387"/>
              <a:gd name="T58" fmla="*/ 12 w 533"/>
              <a:gd name="T59" fmla="*/ 40 h 387"/>
              <a:gd name="T60" fmla="*/ 19 w 533"/>
              <a:gd name="T61" fmla="*/ 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3" h="387">
                <a:moveTo>
                  <a:pt x="19" y="84"/>
                </a:moveTo>
                <a:lnTo>
                  <a:pt x="12" y="190"/>
                </a:lnTo>
                <a:lnTo>
                  <a:pt x="24" y="190"/>
                </a:lnTo>
                <a:lnTo>
                  <a:pt x="17" y="212"/>
                </a:lnTo>
                <a:lnTo>
                  <a:pt x="8" y="199"/>
                </a:lnTo>
                <a:lnTo>
                  <a:pt x="0" y="227"/>
                </a:lnTo>
                <a:lnTo>
                  <a:pt x="37" y="248"/>
                </a:lnTo>
                <a:lnTo>
                  <a:pt x="38" y="258"/>
                </a:lnTo>
                <a:lnTo>
                  <a:pt x="48" y="259"/>
                </a:lnTo>
                <a:lnTo>
                  <a:pt x="97" y="337"/>
                </a:lnTo>
                <a:lnTo>
                  <a:pt x="150" y="335"/>
                </a:lnTo>
                <a:lnTo>
                  <a:pt x="191" y="353"/>
                </a:lnTo>
                <a:lnTo>
                  <a:pt x="210" y="350"/>
                </a:lnTo>
                <a:lnTo>
                  <a:pt x="332" y="353"/>
                </a:lnTo>
                <a:lnTo>
                  <a:pt x="471" y="386"/>
                </a:lnTo>
                <a:lnTo>
                  <a:pt x="473" y="343"/>
                </a:lnTo>
                <a:lnTo>
                  <a:pt x="532" y="96"/>
                </a:lnTo>
                <a:lnTo>
                  <a:pt x="163" y="0"/>
                </a:lnTo>
                <a:lnTo>
                  <a:pt x="166" y="73"/>
                </a:lnTo>
                <a:lnTo>
                  <a:pt x="148" y="132"/>
                </a:lnTo>
                <a:lnTo>
                  <a:pt x="145" y="163"/>
                </a:lnTo>
                <a:lnTo>
                  <a:pt x="107" y="173"/>
                </a:lnTo>
                <a:lnTo>
                  <a:pt x="103" y="159"/>
                </a:lnTo>
                <a:lnTo>
                  <a:pt x="136" y="139"/>
                </a:lnTo>
                <a:lnTo>
                  <a:pt x="133" y="122"/>
                </a:lnTo>
                <a:lnTo>
                  <a:pt x="105" y="126"/>
                </a:lnTo>
                <a:lnTo>
                  <a:pt x="127" y="108"/>
                </a:lnTo>
                <a:lnTo>
                  <a:pt x="142" y="95"/>
                </a:lnTo>
                <a:lnTo>
                  <a:pt x="22" y="19"/>
                </a:lnTo>
                <a:lnTo>
                  <a:pt x="12" y="40"/>
                </a:lnTo>
                <a:lnTo>
                  <a:pt x="19" y="84"/>
                </a:lnTo>
              </a:path>
            </a:pathLst>
          </a:custGeom>
          <a:solidFill>
            <a:schemeClr val="bg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5" name="Rectangle 5"/>
          <p:cNvSpPr>
            <a:spLocks noChangeArrowheads="1"/>
          </p:cNvSpPr>
          <p:nvPr/>
        </p:nvSpPr>
        <p:spPr bwMode="auto">
          <a:xfrm>
            <a:off x="-109050" y="3524549"/>
            <a:ext cx="583406" cy="29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50" b="1" dirty="0">
              <a:latin typeface="+mj-lt"/>
            </a:endParaRPr>
          </a:p>
        </p:txBody>
      </p:sp>
      <p:sp>
        <p:nvSpPr>
          <p:cNvPr id="6" name="Freeform 6"/>
          <p:cNvSpPr>
            <a:spLocks/>
          </p:cNvSpPr>
          <p:nvPr/>
        </p:nvSpPr>
        <p:spPr bwMode="auto">
          <a:xfrm>
            <a:off x="164794" y="3351314"/>
            <a:ext cx="1010840" cy="821531"/>
          </a:xfrm>
          <a:custGeom>
            <a:avLst/>
            <a:gdLst>
              <a:gd name="T0" fmla="*/ 551 w 849"/>
              <a:gd name="T1" fmla="*/ 597 h 920"/>
              <a:gd name="T2" fmla="*/ 655 w 849"/>
              <a:gd name="T3" fmla="*/ 682 h 920"/>
              <a:gd name="T4" fmla="*/ 655 w 849"/>
              <a:gd name="T5" fmla="*/ 651 h 920"/>
              <a:gd name="T6" fmla="*/ 734 w 849"/>
              <a:gd name="T7" fmla="*/ 669 h 920"/>
              <a:gd name="T8" fmla="*/ 793 w 849"/>
              <a:gd name="T9" fmla="*/ 762 h 920"/>
              <a:gd name="T10" fmla="*/ 784 w 849"/>
              <a:gd name="T11" fmla="*/ 803 h 920"/>
              <a:gd name="T12" fmla="*/ 827 w 849"/>
              <a:gd name="T13" fmla="*/ 835 h 920"/>
              <a:gd name="T14" fmla="*/ 827 w 849"/>
              <a:gd name="T15" fmla="*/ 916 h 920"/>
              <a:gd name="T16" fmla="*/ 775 w 849"/>
              <a:gd name="T17" fmla="*/ 919 h 920"/>
              <a:gd name="T18" fmla="*/ 687 w 849"/>
              <a:gd name="T19" fmla="*/ 799 h 920"/>
              <a:gd name="T20" fmla="*/ 664 w 849"/>
              <a:gd name="T21" fmla="*/ 759 h 920"/>
              <a:gd name="T22" fmla="*/ 661 w 849"/>
              <a:gd name="T23" fmla="*/ 709 h 920"/>
              <a:gd name="T24" fmla="*/ 623 w 849"/>
              <a:gd name="T25" fmla="*/ 686 h 920"/>
              <a:gd name="T26" fmla="*/ 551 w 849"/>
              <a:gd name="T27" fmla="*/ 629 h 920"/>
              <a:gd name="T28" fmla="*/ 451 w 849"/>
              <a:gd name="T29" fmla="*/ 574 h 920"/>
              <a:gd name="T30" fmla="*/ 393 w 849"/>
              <a:gd name="T31" fmla="*/ 583 h 920"/>
              <a:gd name="T32" fmla="*/ 369 w 849"/>
              <a:gd name="T33" fmla="*/ 651 h 920"/>
              <a:gd name="T34" fmla="*/ 355 w 849"/>
              <a:gd name="T35" fmla="*/ 651 h 920"/>
              <a:gd name="T36" fmla="*/ 329 w 849"/>
              <a:gd name="T37" fmla="*/ 619 h 920"/>
              <a:gd name="T38" fmla="*/ 308 w 849"/>
              <a:gd name="T39" fmla="*/ 602 h 920"/>
              <a:gd name="T40" fmla="*/ 379 w 849"/>
              <a:gd name="T41" fmla="*/ 606 h 920"/>
              <a:gd name="T42" fmla="*/ 381 w 849"/>
              <a:gd name="T43" fmla="*/ 534 h 920"/>
              <a:gd name="T44" fmla="*/ 326 w 849"/>
              <a:gd name="T45" fmla="*/ 516 h 920"/>
              <a:gd name="T46" fmla="*/ 242 w 849"/>
              <a:gd name="T47" fmla="*/ 637 h 920"/>
              <a:gd name="T48" fmla="*/ 300 w 849"/>
              <a:gd name="T49" fmla="*/ 691 h 920"/>
              <a:gd name="T50" fmla="*/ 200 w 849"/>
              <a:gd name="T51" fmla="*/ 709 h 920"/>
              <a:gd name="T52" fmla="*/ 210 w 849"/>
              <a:gd name="T53" fmla="*/ 767 h 920"/>
              <a:gd name="T54" fmla="*/ 81 w 849"/>
              <a:gd name="T55" fmla="*/ 786 h 920"/>
              <a:gd name="T56" fmla="*/ 0 w 849"/>
              <a:gd name="T57" fmla="*/ 808 h 920"/>
              <a:gd name="T58" fmla="*/ 119 w 849"/>
              <a:gd name="T59" fmla="*/ 750 h 920"/>
              <a:gd name="T60" fmla="*/ 154 w 849"/>
              <a:gd name="T61" fmla="*/ 718 h 920"/>
              <a:gd name="T62" fmla="*/ 224 w 849"/>
              <a:gd name="T63" fmla="*/ 646 h 920"/>
              <a:gd name="T64" fmla="*/ 151 w 849"/>
              <a:gd name="T65" fmla="*/ 669 h 920"/>
              <a:gd name="T66" fmla="*/ 116 w 849"/>
              <a:gd name="T67" fmla="*/ 664 h 920"/>
              <a:gd name="T68" fmla="*/ 72 w 849"/>
              <a:gd name="T69" fmla="*/ 624 h 920"/>
              <a:gd name="T70" fmla="*/ 35 w 849"/>
              <a:gd name="T71" fmla="*/ 583 h 920"/>
              <a:gd name="T72" fmla="*/ 40 w 849"/>
              <a:gd name="T73" fmla="*/ 479 h 920"/>
              <a:gd name="T74" fmla="*/ 69 w 849"/>
              <a:gd name="T75" fmla="*/ 367 h 920"/>
              <a:gd name="T76" fmla="*/ 160 w 849"/>
              <a:gd name="T77" fmla="*/ 367 h 920"/>
              <a:gd name="T78" fmla="*/ 180 w 849"/>
              <a:gd name="T79" fmla="*/ 309 h 920"/>
              <a:gd name="T80" fmla="*/ 116 w 849"/>
              <a:gd name="T81" fmla="*/ 332 h 920"/>
              <a:gd name="T82" fmla="*/ 67 w 849"/>
              <a:gd name="T83" fmla="*/ 277 h 920"/>
              <a:gd name="T84" fmla="*/ 75 w 849"/>
              <a:gd name="T85" fmla="*/ 229 h 920"/>
              <a:gd name="T86" fmla="*/ 95 w 849"/>
              <a:gd name="T87" fmla="*/ 219 h 920"/>
              <a:gd name="T88" fmla="*/ 142 w 849"/>
              <a:gd name="T89" fmla="*/ 251 h 920"/>
              <a:gd name="T90" fmla="*/ 195 w 849"/>
              <a:gd name="T91" fmla="*/ 183 h 920"/>
              <a:gd name="T92" fmla="*/ 99 w 849"/>
              <a:gd name="T93" fmla="*/ 161 h 920"/>
              <a:gd name="T94" fmla="*/ 101 w 849"/>
              <a:gd name="T95" fmla="*/ 89 h 920"/>
              <a:gd name="T96" fmla="*/ 210 w 849"/>
              <a:gd name="T97" fmla="*/ 31 h 920"/>
              <a:gd name="T98" fmla="*/ 314 w 849"/>
              <a:gd name="T99" fmla="*/ 0 h 920"/>
              <a:gd name="T100" fmla="*/ 343 w 849"/>
              <a:gd name="T101" fmla="*/ 0 h 920"/>
              <a:gd name="T102" fmla="*/ 379 w 849"/>
              <a:gd name="T103" fmla="*/ 57 h 920"/>
              <a:gd name="T104" fmla="*/ 460 w 849"/>
              <a:gd name="T105" fmla="*/ 85 h 920"/>
              <a:gd name="T106" fmla="*/ 539 w 849"/>
              <a:gd name="T107" fmla="*/ 12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9" h="920">
                <a:moveTo>
                  <a:pt x="551" y="121"/>
                </a:moveTo>
                <a:lnTo>
                  <a:pt x="551" y="597"/>
                </a:lnTo>
                <a:lnTo>
                  <a:pt x="577" y="597"/>
                </a:lnTo>
                <a:lnTo>
                  <a:pt x="655" y="682"/>
                </a:lnTo>
                <a:lnTo>
                  <a:pt x="679" y="682"/>
                </a:lnTo>
                <a:lnTo>
                  <a:pt x="655" y="651"/>
                </a:lnTo>
                <a:lnTo>
                  <a:pt x="673" y="629"/>
                </a:lnTo>
                <a:lnTo>
                  <a:pt x="734" y="669"/>
                </a:lnTo>
                <a:lnTo>
                  <a:pt x="711" y="709"/>
                </a:lnTo>
                <a:lnTo>
                  <a:pt x="793" y="762"/>
                </a:lnTo>
                <a:lnTo>
                  <a:pt x="772" y="786"/>
                </a:lnTo>
                <a:lnTo>
                  <a:pt x="784" y="803"/>
                </a:lnTo>
                <a:lnTo>
                  <a:pt x="827" y="803"/>
                </a:lnTo>
                <a:lnTo>
                  <a:pt x="827" y="835"/>
                </a:lnTo>
                <a:lnTo>
                  <a:pt x="848" y="862"/>
                </a:lnTo>
                <a:lnTo>
                  <a:pt x="827" y="916"/>
                </a:lnTo>
                <a:lnTo>
                  <a:pt x="775" y="853"/>
                </a:lnTo>
                <a:lnTo>
                  <a:pt x="775" y="919"/>
                </a:lnTo>
                <a:lnTo>
                  <a:pt x="731" y="799"/>
                </a:lnTo>
                <a:lnTo>
                  <a:pt x="687" y="799"/>
                </a:lnTo>
                <a:lnTo>
                  <a:pt x="687" y="759"/>
                </a:lnTo>
                <a:lnTo>
                  <a:pt x="664" y="759"/>
                </a:lnTo>
                <a:lnTo>
                  <a:pt x="676" y="731"/>
                </a:lnTo>
                <a:lnTo>
                  <a:pt x="661" y="709"/>
                </a:lnTo>
                <a:lnTo>
                  <a:pt x="623" y="731"/>
                </a:lnTo>
                <a:lnTo>
                  <a:pt x="623" y="686"/>
                </a:lnTo>
                <a:lnTo>
                  <a:pt x="605" y="686"/>
                </a:lnTo>
                <a:lnTo>
                  <a:pt x="551" y="629"/>
                </a:lnTo>
                <a:lnTo>
                  <a:pt x="460" y="629"/>
                </a:lnTo>
                <a:lnTo>
                  <a:pt x="451" y="574"/>
                </a:lnTo>
                <a:lnTo>
                  <a:pt x="415" y="556"/>
                </a:lnTo>
                <a:lnTo>
                  <a:pt x="393" y="583"/>
                </a:lnTo>
                <a:lnTo>
                  <a:pt x="408" y="606"/>
                </a:lnTo>
                <a:lnTo>
                  <a:pt x="369" y="651"/>
                </a:lnTo>
                <a:lnTo>
                  <a:pt x="355" y="615"/>
                </a:lnTo>
                <a:lnTo>
                  <a:pt x="355" y="651"/>
                </a:lnTo>
                <a:lnTo>
                  <a:pt x="294" y="664"/>
                </a:lnTo>
                <a:lnTo>
                  <a:pt x="329" y="619"/>
                </a:lnTo>
                <a:lnTo>
                  <a:pt x="308" y="624"/>
                </a:lnTo>
                <a:lnTo>
                  <a:pt x="308" y="602"/>
                </a:lnTo>
                <a:lnTo>
                  <a:pt x="343" y="579"/>
                </a:lnTo>
                <a:lnTo>
                  <a:pt x="379" y="606"/>
                </a:lnTo>
                <a:lnTo>
                  <a:pt x="358" y="565"/>
                </a:lnTo>
                <a:lnTo>
                  <a:pt x="381" y="534"/>
                </a:lnTo>
                <a:lnTo>
                  <a:pt x="326" y="565"/>
                </a:lnTo>
                <a:lnTo>
                  <a:pt x="326" y="516"/>
                </a:lnTo>
                <a:lnTo>
                  <a:pt x="285" y="615"/>
                </a:lnTo>
                <a:lnTo>
                  <a:pt x="242" y="637"/>
                </a:lnTo>
                <a:lnTo>
                  <a:pt x="242" y="654"/>
                </a:lnTo>
                <a:lnTo>
                  <a:pt x="300" y="691"/>
                </a:lnTo>
                <a:lnTo>
                  <a:pt x="224" y="736"/>
                </a:lnTo>
                <a:lnTo>
                  <a:pt x="200" y="709"/>
                </a:lnTo>
                <a:lnTo>
                  <a:pt x="160" y="736"/>
                </a:lnTo>
                <a:lnTo>
                  <a:pt x="210" y="767"/>
                </a:lnTo>
                <a:lnTo>
                  <a:pt x="87" y="799"/>
                </a:lnTo>
                <a:lnTo>
                  <a:pt x="81" y="786"/>
                </a:lnTo>
                <a:lnTo>
                  <a:pt x="29" y="813"/>
                </a:lnTo>
                <a:lnTo>
                  <a:pt x="0" y="808"/>
                </a:lnTo>
                <a:lnTo>
                  <a:pt x="20" y="790"/>
                </a:lnTo>
                <a:lnTo>
                  <a:pt x="119" y="750"/>
                </a:lnTo>
                <a:lnTo>
                  <a:pt x="119" y="736"/>
                </a:lnTo>
                <a:lnTo>
                  <a:pt x="154" y="718"/>
                </a:lnTo>
                <a:lnTo>
                  <a:pt x="163" y="682"/>
                </a:lnTo>
                <a:lnTo>
                  <a:pt x="224" y="646"/>
                </a:lnTo>
                <a:lnTo>
                  <a:pt x="168" y="646"/>
                </a:lnTo>
                <a:lnTo>
                  <a:pt x="151" y="669"/>
                </a:lnTo>
                <a:lnTo>
                  <a:pt x="136" y="654"/>
                </a:lnTo>
                <a:lnTo>
                  <a:pt x="116" y="664"/>
                </a:lnTo>
                <a:lnTo>
                  <a:pt x="104" y="624"/>
                </a:lnTo>
                <a:lnTo>
                  <a:pt x="72" y="624"/>
                </a:lnTo>
                <a:lnTo>
                  <a:pt x="87" y="570"/>
                </a:lnTo>
                <a:lnTo>
                  <a:pt x="35" y="583"/>
                </a:lnTo>
                <a:lnTo>
                  <a:pt x="5" y="511"/>
                </a:lnTo>
                <a:lnTo>
                  <a:pt x="40" y="479"/>
                </a:lnTo>
                <a:lnTo>
                  <a:pt x="20" y="426"/>
                </a:lnTo>
                <a:lnTo>
                  <a:pt x="69" y="367"/>
                </a:lnTo>
                <a:lnTo>
                  <a:pt x="95" y="394"/>
                </a:lnTo>
                <a:lnTo>
                  <a:pt x="160" y="367"/>
                </a:lnTo>
                <a:lnTo>
                  <a:pt x="145" y="332"/>
                </a:lnTo>
                <a:lnTo>
                  <a:pt x="180" y="309"/>
                </a:lnTo>
                <a:lnTo>
                  <a:pt x="160" y="287"/>
                </a:lnTo>
                <a:lnTo>
                  <a:pt x="116" y="332"/>
                </a:lnTo>
                <a:lnTo>
                  <a:pt x="72" y="309"/>
                </a:lnTo>
                <a:lnTo>
                  <a:pt x="67" y="277"/>
                </a:lnTo>
                <a:lnTo>
                  <a:pt x="14" y="274"/>
                </a:lnTo>
                <a:lnTo>
                  <a:pt x="75" y="229"/>
                </a:lnTo>
                <a:lnTo>
                  <a:pt x="95" y="242"/>
                </a:lnTo>
                <a:lnTo>
                  <a:pt x="95" y="219"/>
                </a:lnTo>
                <a:lnTo>
                  <a:pt x="136" y="207"/>
                </a:lnTo>
                <a:lnTo>
                  <a:pt x="142" y="251"/>
                </a:lnTo>
                <a:lnTo>
                  <a:pt x="171" y="251"/>
                </a:lnTo>
                <a:lnTo>
                  <a:pt x="195" y="183"/>
                </a:lnTo>
                <a:lnTo>
                  <a:pt x="145" y="188"/>
                </a:lnTo>
                <a:lnTo>
                  <a:pt x="99" y="161"/>
                </a:lnTo>
                <a:lnTo>
                  <a:pt x="113" y="129"/>
                </a:lnTo>
                <a:lnTo>
                  <a:pt x="101" y="89"/>
                </a:lnTo>
                <a:lnTo>
                  <a:pt x="210" y="63"/>
                </a:lnTo>
                <a:lnTo>
                  <a:pt x="210" y="31"/>
                </a:lnTo>
                <a:lnTo>
                  <a:pt x="270" y="0"/>
                </a:lnTo>
                <a:lnTo>
                  <a:pt x="314" y="0"/>
                </a:lnTo>
                <a:lnTo>
                  <a:pt x="343" y="31"/>
                </a:lnTo>
                <a:lnTo>
                  <a:pt x="343" y="0"/>
                </a:lnTo>
                <a:lnTo>
                  <a:pt x="355" y="0"/>
                </a:lnTo>
                <a:lnTo>
                  <a:pt x="379" y="57"/>
                </a:lnTo>
                <a:lnTo>
                  <a:pt x="415" y="57"/>
                </a:lnTo>
                <a:lnTo>
                  <a:pt x="460" y="85"/>
                </a:lnTo>
                <a:lnTo>
                  <a:pt x="506" y="85"/>
                </a:lnTo>
                <a:lnTo>
                  <a:pt x="539" y="121"/>
                </a:lnTo>
                <a:lnTo>
                  <a:pt x="551" y="121"/>
                </a:lnTo>
              </a:path>
            </a:pathLst>
          </a:custGeom>
          <a:solidFill>
            <a:schemeClr val="accent1">
              <a:lumMod val="50000"/>
            </a:schemeClr>
          </a:solidFill>
          <a:ln w="12700" cap="rnd" cmpd="sng">
            <a:solidFill>
              <a:schemeClr val="tx1"/>
            </a:solidFill>
            <a:prstDash val="solid"/>
            <a:round/>
            <a:headEnd type="none" w="med" len="med"/>
            <a:tailEnd type="none" w="med" len="med"/>
          </a:ln>
          <a:effectLst/>
        </p:spPr>
        <p:txBody>
          <a:bodyPr/>
          <a:lstStyle/>
          <a:p>
            <a:pPr>
              <a:defRPr/>
            </a:pPr>
            <a:endParaRPr lang="en-US" sz="750" b="1" dirty="0">
              <a:latin typeface="+mj-lt"/>
            </a:endParaRPr>
          </a:p>
        </p:txBody>
      </p:sp>
      <p:sp>
        <p:nvSpPr>
          <p:cNvPr id="7" name="Rectangle 7"/>
          <p:cNvSpPr>
            <a:spLocks noChangeArrowheads="1"/>
          </p:cNvSpPr>
          <p:nvPr/>
        </p:nvSpPr>
        <p:spPr bwMode="auto">
          <a:xfrm>
            <a:off x="444590" y="3604917"/>
            <a:ext cx="286137" cy="18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a:defRPr/>
            </a:pPr>
            <a:r>
              <a:rPr lang="en-US" sz="750" b="1" dirty="0">
                <a:latin typeface="+mj-lt"/>
              </a:rPr>
              <a:t>AK</a:t>
            </a:r>
          </a:p>
        </p:txBody>
      </p:sp>
      <p:grpSp>
        <p:nvGrpSpPr>
          <p:cNvPr id="8" name="Group 8"/>
          <p:cNvGrpSpPr>
            <a:grpSpLocks/>
          </p:cNvGrpSpPr>
          <p:nvPr/>
        </p:nvGrpSpPr>
        <p:grpSpPr bwMode="auto">
          <a:xfrm>
            <a:off x="1349104" y="3985301"/>
            <a:ext cx="517922" cy="215206"/>
            <a:chOff x="261" y="2717"/>
            <a:chExt cx="435" cy="241"/>
          </a:xfrm>
          <a:solidFill>
            <a:schemeClr val="accent1"/>
          </a:solidFill>
        </p:grpSpPr>
        <p:sp>
          <p:nvSpPr>
            <p:cNvPr id="9" name="Rectangle 9"/>
            <p:cNvSpPr>
              <a:spLocks noChangeArrowheads="1"/>
            </p:cNvSpPr>
            <p:nvPr/>
          </p:nvSpPr>
          <p:spPr bwMode="auto">
            <a:xfrm>
              <a:off x="362" y="2717"/>
              <a:ext cx="227" cy="205"/>
            </a:xfrm>
            <a:prstGeom prst="rect">
              <a:avLst/>
            </a:prstGeom>
            <a:grp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a:defRPr/>
              </a:pPr>
              <a:r>
                <a:rPr lang="en-US" sz="750" b="1" dirty="0">
                  <a:latin typeface="+mj-lt"/>
                </a:rPr>
                <a:t>HI</a:t>
              </a:r>
            </a:p>
          </p:txBody>
        </p:sp>
        <p:grpSp>
          <p:nvGrpSpPr>
            <p:cNvPr id="10" name="Group 10"/>
            <p:cNvGrpSpPr>
              <a:grpSpLocks/>
            </p:cNvGrpSpPr>
            <p:nvPr/>
          </p:nvGrpSpPr>
          <p:grpSpPr bwMode="auto">
            <a:xfrm>
              <a:off x="261" y="2850"/>
              <a:ext cx="435" cy="108"/>
              <a:chOff x="261" y="2850"/>
              <a:chExt cx="435" cy="108"/>
            </a:xfrm>
            <a:grpFill/>
          </p:grpSpPr>
          <p:sp>
            <p:nvSpPr>
              <p:cNvPr id="11" name="Freeform 11"/>
              <p:cNvSpPr>
                <a:spLocks/>
              </p:cNvSpPr>
              <p:nvPr/>
            </p:nvSpPr>
            <p:spPr bwMode="auto">
              <a:xfrm>
                <a:off x="600" y="2850"/>
                <a:ext cx="96" cy="46"/>
              </a:xfrm>
              <a:custGeom>
                <a:avLst/>
                <a:gdLst>
                  <a:gd name="T0" fmla="*/ 43 w 96"/>
                  <a:gd name="T1" fmla="*/ 0 h 46"/>
                  <a:gd name="T2" fmla="*/ 95 w 96"/>
                  <a:gd name="T3" fmla="*/ 45 h 46"/>
                  <a:gd name="T4" fmla="*/ 0 w 96"/>
                  <a:gd name="T5" fmla="*/ 45 h 46"/>
                  <a:gd name="T6" fmla="*/ 43 w 96"/>
                  <a:gd name="T7" fmla="*/ 0 h 46"/>
                </a:gdLst>
                <a:ahLst/>
                <a:cxnLst>
                  <a:cxn ang="0">
                    <a:pos x="T0" y="T1"/>
                  </a:cxn>
                  <a:cxn ang="0">
                    <a:pos x="T2" y="T3"/>
                  </a:cxn>
                  <a:cxn ang="0">
                    <a:pos x="T4" y="T5"/>
                  </a:cxn>
                  <a:cxn ang="0">
                    <a:pos x="T6" y="T7"/>
                  </a:cxn>
                </a:cxnLst>
                <a:rect l="0" t="0" r="r" b="b"/>
                <a:pathLst>
                  <a:path w="96" h="46">
                    <a:moveTo>
                      <a:pt x="43" y="0"/>
                    </a:moveTo>
                    <a:lnTo>
                      <a:pt x="95" y="45"/>
                    </a:lnTo>
                    <a:lnTo>
                      <a:pt x="0" y="45"/>
                    </a:lnTo>
                    <a:lnTo>
                      <a:pt x="43" y="0"/>
                    </a:lnTo>
                  </a:path>
                </a:pathLst>
              </a:custGeom>
              <a:gr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50" b="1" dirty="0">
                  <a:latin typeface="+mj-lt"/>
                </a:endParaRPr>
              </a:p>
            </p:txBody>
          </p:sp>
          <p:sp>
            <p:nvSpPr>
              <p:cNvPr id="12" name="Freeform 12"/>
              <p:cNvSpPr>
                <a:spLocks/>
              </p:cNvSpPr>
              <p:nvPr/>
            </p:nvSpPr>
            <p:spPr bwMode="auto">
              <a:xfrm>
                <a:off x="508" y="2878"/>
                <a:ext cx="82" cy="80"/>
              </a:xfrm>
              <a:custGeom>
                <a:avLst/>
                <a:gdLst>
                  <a:gd name="T0" fmla="*/ 81 w 82"/>
                  <a:gd name="T1" fmla="*/ 12 h 80"/>
                  <a:gd name="T2" fmla="*/ 0 w 82"/>
                  <a:gd name="T3" fmla="*/ 79 h 80"/>
                  <a:gd name="T4" fmla="*/ 37 w 82"/>
                  <a:gd name="T5" fmla="*/ 0 h 80"/>
                  <a:gd name="T6" fmla="*/ 81 w 82"/>
                  <a:gd name="T7" fmla="*/ 12 h 80"/>
                </a:gdLst>
                <a:ahLst/>
                <a:cxnLst>
                  <a:cxn ang="0">
                    <a:pos x="T0" y="T1"/>
                  </a:cxn>
                  <a:cxn ang="0">
                    <a:pos x="T2" y="T3"/>
                  </a:cxn>
                  <a:cxn ang="0">
                    <a:pos x="T4" y="T5"/>
                  </a:cxn>
                  <a:cxn ang="0">
                    <a:pos x="T6" y="T7"/>
                  </a:cxn>
                </a:cxnLst>
                <a:rect l="0" t="0" r="r" b="b"/>
                <a:pathLst>
                  <a:path w="82" h="80">
                    <a:moveTo>
                      <a:pt x="81" y="12"/>
                    </a:moveTo>
                    <a:lnTo>
                      <a:pt x="0" y="79"/>
                    </a:lnTo>
                    <a:lnTo>
                      <a:pt x="37" y="0"/>
                    </a:lnTo>
                    <a:lnTo>
                      <a:pt x="81" y="12"/>
                    </a:lnTo>
                  </a:path>
                </a:pathLst>
              </a:custGeom>
              <a:gr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50" b="1" dirty="0">
                  <a:latin typeface="+mj-lt"/>
                </a:endParaRPr>
              </a:p>
            </p:txBody>
          </p:sp>
          <p:sp>
            <p:nvSpPr>
              <p:cNvPr id="13" name="Freeform 13"/>
              <p:cNvSpPr>
                <a:spLocks/>
              </p:cNvSpPr>
              <p:nvPr/>
            </p:nvSpPr>
            <p:spPr bwMode="auto">
              <a:xfrm>
                <a:off x="441" y="2881"/>
                <a:ext cx="60" cy="71"/>
              </a:xfrm>
              <a:custGeom>
                <a:avLst/>
                <a:gdLst>
                  <a:gd name="T0" fmla="*/ 59 w 60"/>
                  <a:gd name="T1" fmla="*/ 10 h 71"/>
                  <a:gd name="T2" fmla="*/ 17 w 60"/>
                  <a:gd name="T3" fmla="*/ 57 h 71"/>
                  <a:gd name="T4" fmla="*/ 0 w 60"/>
                  <a:gd name="T5" fmla="*/ 70 h 71"/>
                  <a:gd name="T6" fmla="*/ 33 w 60"/>
                  <a:gd name="T7" fmla="*/ 0 h 71"/>
                  <a:gd name="T8" fmla="*/ 59 w 60"/>
                  <a:gd name="T9" fmla="*/ 10 h 71"/>
                </a:gdLst>
                <a:ahLst/>
                <a:cxnLst>
                  <a:cxn ang="0">
                    <a:pos x="T0" y="T1"/>
                  </a:cxn>
                  <a:cxn ang="0">
                    <a:pos x="T2" y="T3"/>
                  </a:cxn>
                  <a:cxn ang="0">
                    <a:pos x="T4" y="T5"/>
                  </a:cxn>
                  <a:cxn ang="0">
                    <a:pos x="T6" y="T7"/>
                  </a:cxn>
                  <a:cxn ang="0">
                    <a:pos x="T8" y="T9"/>
                  </a:cxn>
                </a:cxnLst>
                <a:rect l="0" t="0" r="r" b="b"/>
                <a:pathLst>
                  <a:path w="60" h="71">
                    <a:moveTo>
                      <a:pt x="59" y="10"/>
                    </a:moveTo>
                    <a:lnTo>
                      <a:pt x="17" y="57"/>
                    </a:lnTo>
                    <a:lnTo>
                      <a:pt x="0" y="70"/>
                    </a:lnTo>
                    <a:lnTo>
                      <a:pt x="33" y="0"/>
                    </a:lnTo>
                    <a:lnTo>
                      <a:pt x="59" y="10"/>
                    </a:lnTo>
                  </a:path>
                </a:pathLst>
              </a:custGeom>
              <a:gr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50" b="1" dirty="0">
                  <a:latin typeface="+mj-lt"/>
                </a:endParaRPr>
              </a:p>
            </p:txBody>
          </p:sp>
          <p:sp>
            <p:nvSpPr>
              <p:cNvPr id="14" name="Freeform 14"/>
              <p:cNvSpPr>
                <a:spLocks/>
              </p:cNvSpPr>
              <p:nvPr/>
            </p:nvSpPr>
            <p:spPr bwMode="auto">
              <a:xfrm>
                <a:off x="399" y="2897"/>
                <a:ext cx="41" cy="53"/>
              </a:xfrm>
              <a:custGeom>
                <a:avLst/>
                <a:gdLst>
                  <a:gd name="T0" fmla="*/ 0 w 41"/>
                  <a:gd name="T1" fmla="*/ 0 h 53"/>
                  <a:gd name="T2" fmla="*/ 10 w 41"/>
                  <a:gd name="T3" fmla="*/ 52 h 53"/>
                  <a:gd name="T4" fmla="*/ 40 w 41"/>
                  <a:gd name="T5" fmla="*/ 11 h 53"/>
                  <a:gd name="T6" fmla="*/ 0 w 41"/>
                  <a:gd name="T7" fmla="*/ 0 h 53"/>
                </a:gdLst>
                <a:ahLst/>
                <a:cxnLst>
                  <a:cxn ang="0">
                    <a:pos x="T0" y="T1"/>
                  </a:cxn>
                  <a:cxn ang="0">
                    <a:pos x="T2" y="T3"/>
                  </a:cxn>
                  <a:cxn ang="0">
                    <a:pos x="T4" y="T5"/>
                  </a:cxn>
                  <a:cxn ang="0">
                    <a:pos x="T6" y="T7"/>
                  </a:cxn>
                </a:cxnLst>
                <a:rect l="0" t="0" r="r" b="b"/>
                <a:pathLst>
                  <a:path w="41" h="53">
                    <a:moveTo>
                      <a:pt x="0" y="0"/>
                    </a:moveTo>
                    <a:lnTo>
                      <a:pt x="10" y="52"/>
                    </a:lnTo>
                    <a:lnTo>
                      <a:pt x="40" y="11"/>
                    </a:lnTo>
                    <a:lnTo>
                      <a:pt x="0" y="0"/>
                    </a:lnTo>
                  </a:path>
                </a:pathLst>
              </a:custGeom>
              <a:gr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50" b="1" dirty="0">
                  <a:latin typeface="+mj-lt"/>
                </a:endParaRPr>
              </a:p>
            </p:txBody>
          </p:sp>
          <p:sp>
            <p:nvSpPr>
              <p:cNvPr id="15" name="Freeform 15"/>
              <p:cNvSpPr>
                <a:spLocks/>
              </p:cNvSpPr>
              <p:nvPr/>
            </p:nvSpPr>
            <p:spPr bwMode="auto">
              <a:xfrm>
                <a:off x="351" y="2905"/>
                <a:ext cx="48" cy="41"/>
              </a:xfrm>
              <a:custGeom>
                <a:avLst/>
                <a:gdLst>
                  <a:gd name="T0" fmla="*/ 0 w 48"/>
                  <a:gd name="T1" fmla="*/ 0 h 41"/>
                  <a:gd name="T2" fmla="*/ 11 w 48"/>
                  <a:gd name="T3" fmla="*/ 29 h 41"/>
                  <a:gd name="T4" fmla="*/ 47 w 48"/>
                  <a:gd name="T5" fmla="*/ 40 h 41"/>
                  <a:gd name="T6" fmla="*/ 36 w 48"/>
                  <a:gd name="T7" fmla="*/ 9 h 41"/>
                  <a:gd name="T8" fmla="*/ 0 w 48"/>
                  <a:gd name="T9" fmla="*/ 0 h 41"/>
                </a:gdLst>
                <a:ahLst/>
                <a:cxnLst>
                  <a:cxn ang="0">
                    <a:pos x="T0" y="T1"/>
                  </a:cxn>
                  <a:cxn ang="0">
                    <a:pos x="T2" y="T3"/>
                  </a:cxn>
                  <a:cxn ang="0">
                    <a:pos x="T4" y="T5"/>
                  </a:cxn>
                  <a:cxn ang="0">
                    <a:pos x="T6" y="T7"/>
                  </a:cxn>
                  <a:cxn ang="0">
                    <a:pos x="T8" y="T9"/>
                  </a:cxn>
                </a:cxnLst>
                <a:rect l="0" t="0" r="r" b="b"/>
                <a:pathLst>
                  <a:path w="48" h="41">
                    <a:moveTo>
                      <a:pt x="0" y="0"/>
                    </a:moveTo>
                    <a:lnTo>
                      <a:pt x="11" y="29"/>
                    </a:lnTo>
                    <a:lnTo>
                      <a:pt x="47" y="40"/>
                    </a:lnTo>
                    <a:lnTo>
                      <a:pt x="36" y="9"/>
                    </a:lnTo>
                    <a:lnTo>
                      <a:pt x="0" y="0"/>
                    </a:lnTo>
                  </a:path>
                </a:pathLst>
              </a:custGeom>
              <a:gr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50" b="1" dirty="0">
                  <a:latin typeface="+mj-lt"/>
                </a:endParaRPr>
              </a:p>
            </p:txBody>
          </p:sp>
          <p:sp>
            <p:nvSpPr>
              <p:cNvPr id="16" name="Freeform 16"/>
              <p:cNvSpPr>
                <a:spLocks/>
              </p:cNvSpPr>
              <p:nvPr/>
            </p:nvSpPr>
            <p:spPr bwMode="auto">
              <a:xfrm>
                <a:off x="261" y="2853"/>
                <a:ext cx="89" cy="43"/>
              </a:xfrm>
              <a:custGeom>
                <a:avLst/>
                <a:gdLst>
                  <a:gd name="T0" fmla="*/ 88 w 89"/>
                  <a:gd name="T1" fmla="*/ 0 h 43"/>
                  <a:gd name="T2" fmla="*/ 77 w 89"/>
                  <a:gd name="T3" fmla="*/ 42 h 43"/>
                  <a:gd name="T4" fmla="*/ 0 w 89"/>
                  <a:gd name="T5" fmla="*/ 0 h 43"/>
                  <a:gd name="T6" fmla="*/ 88 w 89"/>
                  <a:gd name="T7" fmla="*/ 0 h 43"/>
                </a:gdLst>
                <a:ahLst/>
                <a:cxnLst>
                  <a:cxn ang="0">
                    <a:pos x="T0" y="T1"/>
                  </a:cxn>
                  <a:cxn ang="0">
                    <a:pos x="T2" y="T3"/>
                  </a:cxn>
                  <a:cxn ang="0">
                    <a:pos x="T4" y="T5"/>
                  </a:cxn>
                  <a:cxn ang="0">
                    <a:pos x="T6" y="T7"/>
                  </a:cxn>
                </a:cxnLst>
                <a:rect l="0" t="0" r="r" b="b"/>
                <a:pathLst>
                  <a:path w="89" h="43">
                    <a:moveTo>
                      <a:pt x="88" y="0"/>
                    </a:moveTo>
                    <a:lnTo>
                      <a:pt x="77" y="42"/>
                    </a:lnTo>
                    <a:lnTo>
                      <a:pt x="0" y="0"/>
                    </a:lnTo>
                    <a:lnTo>
                      <a:pt x="88" y="0"/>
                    </a:lnTo>
                  </a:path>
                </a:pathLst>
              </a:custGeom>
              <a:grp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50" b="1" dirty="0">
                  <a:latin typeface="+mj-lt"/>
                </a:endParaRPr>
              </a:p>
            </p:txBody>
          </p:sp>
        </p:grpSp>
      </p:grpSp>
      <p:sp>
        <p:nvSpPr>
          <p:cNvPr id="17" name="Freeform 18"/>
          <p:cNvSpPr>
            <a:spLocks/>
          </p:cNvSpPr>
          <p:nvPr/>
        </p:nvSpPr>
        <p:spPr bwMode="auto">
          <a:xfrm>
            <a:off x="1413758" y="2683373"/>
            <a:ext cx="539354" cy="501848"/>
          </a:xfrm>
          <a:custGeom>
            <a:avLst/>
            <a:gdLst>
              <a:gd name="T0" fmla="*/ 98 w 453"/>
              <a:gd name="T1" fmla="*/ 0 h 562"/>
              <a:gd name="T2" fmla="*/ 316 w 453"/>
              <a:gd name="T3" fmla="*/ 40 h 562"/>
              <a:gd name="T4" fmla="*/ 301 w 453"/>
              <a:gd name="T5" fmla="*/ 139 h 562"/>
              <a:gd name="T6" fmla="*/ 452 w 453"/>
              <a:gd name="T7" fmla="*/ 163 h 562"/>
              <a:gd name="T8" fmla="*/ 393 w 453"/>
              <a:gd name="T9" fmla="*/ 561 h 562"/>
              <a:gd name="T10" fmla="*/ 0 w 453"/>
              <a:gd name="T11" fmla="*/ 493 h 562"/>
              <a:gd name="T12" fmla="*/ 98 w 453"/>
              <a:gd name="T13" fmla="*/ 0 h 562"/>
            </a:gdLst>
            <a:ahLst/>
            <a:cxnLst>
              <a:cxn ang="0">
                <a:pos x="T0" y="T1"/>
              </a:cxn>
              <a:cxn ang="0">
                <a:pos x="T2" y="T3"/>
              </a:cxn>
              <a:cxn ang="0">
                <a:pos x="T4" y="T5"/>
              </a:cxn>
              <a:cxn ang="0">
                <a:pos x="T6" y="T7"/>
              </a:cxn>
              <a:cxn ang="0">
                <a:pos x="T8" y="T9"/>
              </a:cxn>
              <a:cxn ang="0">
                <a:pos x="T10" y="T11"/>
              </a:cxn>
              <a:cxn ang="0">
                <a:pos x="T12" y="T13"/>
              </a:cxn>
            </a:cxnLst>
            <a:rect l="0" t="0" r="r" b="b"/>
            <a:pathLst>
              <a:path w="453" h="562">
                <a:moveTo>
                  <a:pt x="98" y="0"/>
                </a:moveTo>
                <a:lnTo>
                  <a:pt x="316" y="40"/>
                </a:lnTo>
                <a:lnTo>
                  <a:pt x="301" y="139"/>
                </a:lnTo>
                <a:lnTo>
                  <a:pt x="452" y="163"/>
                </a:lnTo>
                <a:lnTo>
                  <a:pt x="393" y="561"/>
                </a:lnTo>
                <a:lnTo>
                  <a:pt x="0" y="493"/>
                </a:lnTo>
                <a:lnTo>
                  <a:pt x="98" y="0"/>
                </a:lnTo>
              </a:path>
            </a:pathLst>
          </a:custGeom>
          <a:solidFill>
            <a:schemeClr val="accent1">
              <a:lumMod val="50000"/>
            </a:schemeClr>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18" name="Freeform 19"/>
          <p:cNvSpPr>
            <a:spLocks/>
          </p:cNvSpPr>
          <p:nvPr/>
        </p:nvSpPr>
        <p:spPr bwMode="auto">
          <a:xfrm>
            <a:off x="662474" y="2162771"/>
            <a:ext cx="757238" cy="479525"/>
          </a:xfrm>
          <a:custGeom>
            <a:avLst/>
            <a:gdLst>
              <a:gd name="T0" fmla="*/ 0 w 636"/>
              <a:gd name="T1" fmla="*/ 399 h 537"/>
              <a:gd name="T2" fmla="*/ 27 w 636"/>
              <a:gd name="T3" fmla="*/ 263 h 537"/>
              <a:gd name="T4" fmla="*/ 59 w 636"/>
              <a:gd name="T5" fmla="*/ 224 h 537"/>
              <a:gd name="T6" fmla="*/ 136 w 636"/>
              <a:gd name="T7" fmla="*/ 0 h 537"/>
              <a:gd name="T8" fmla="*/ 176 w 636"/>
              <a:gd name="T9" fmla="*/ 11 h 537"/>
              <a:gd name="T10" fmla="*/ 178 w 636"/>
              <a:gd name="T11" fmla="*/ 21 h 537"/>
              <a:gd name="T12" fmla="*/ 187 w 636"/>
              <a:gd name="T13" fmla="*/ 22 h 537"/>
              <a:gd name="T14" fmla="*/ 236 w 636"/>
              <a:gd name="T15" fmla="*/ 100 h 537"/>
              <a:gd name="T16" fmla="*/ 289 w 636"/>
              <a:gd name="T17" fmla="*/ 97 h 537"/>
              <a:gd name="T18" fmla="*/ 331 w 636"/>
              <a:gd name="T19" fmla="*/ 116 h 537"/>
              <a:gd name="T20" fmla="*/ 350 w 636"/>
              <a:gd name="T21" fmla="*/ 112 h 537"/>
              <a:gd name="T22" fmla="*/ 473 w 636"/>
              <a:gd name="T23" fmla="*/ 116 h 537"/>
              <a:gd name="T24" fmla="*/ 611 w 636"/>
              <a:gd name="T25" fmla="*/ 148 h 537"/>
              <a:gd name="T26" fmla="*/ 618 w 636"/>
              <a:gd name="T27" fmla="*/ 165 h 537"/>
              <a:gd name="T28" fmla="*/ 635 w 636"/>
              <a:gd name="T29" fmla="*/ 190 h 537"/>
              <a:gd name="T30" fmla="*/ 588 w 636"/>
              <a:gd name="T31" fmla="*/ 263 h 537"/>
              <a:gd name="T32" fmla="*/ 558 w 636"/>
              <a:gd name="T33" fmla="*/ 290 h 537"/>
              <a:gd name="T34" fmla="*/ 554 w 636"/>
              <a:gd name="T35" fmla="*/ 309 h 537"/>
              <a:gd name="T36" fmla="*/ 571 w 636"/>
              <a:gd name="T37" fmla="*/ 330 h 537"/>
              <a:gd name="T38" fmla="*/ 552 w 636"/>
              <a:gd name="T39" fmla="*/ 373 h 537"/>
              <a:gd name="T40" fmla="*/ 513 w 636"/>
              <a:gd name="T41" fmla="*/ 536 h 537"/>
              <a:gd name="T42" fmla="*/ 298 w 636"/>
              <a:gd name="T43" fmla="*/ 483 h 537"/>
              <a:gd name="T44" fmla="*/ 0 w 636"/>
              <a:gd name="T45" fmla="*/ 39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537">
                <a:moveTo>
                  <a:pt x="0" y="399"/>
                </a:moveTo>
                <a:lnTo>
                  <a:pt x="27" y="263"/>
                </a:lnTo>
                <a:lnTo>
                  <a:pt x="59" y="224"/>
                </a:lnTo>
                <a:lnTo>
                  <a:pt x="136" y="0"/>
                </a:lnTo>
                <a:lnTo>
                  <a:pt x="176" y="11"/>
                </a:lnTo>
                <a:lnTo>
                  <a:pt x="178" y="21"/>
                </a:lnTo>
                <a:lnTo>
                  <a:pt x="187" y="22"/>
                </a:lnTo>
                <a:lnTo>
                  <a:pt x="236" y="100"/>
                </a:lnTo>
                <a:lnTo>
                  <a:pt x="289" y="97"/>
                </a:lnTo>
                <a:lnTo>
                  <a:pt x="331" y="116"/>
                </a:lnTo>
                <a:lnTo>
                  <a:pt x="350" y="112"/>
                </a:lnTo>
                <a:lnTo>
                  <a:pt x="473" y="116"/>
                </a:lnTo>
                <a:lnTo>
                  <a:pt x="611" y="148"/>
                </a:lnTo>
                <a:lnTo>
                  <a:pt x="618" y="165"/>
                </a:lnTo>
                <a:lnTo>
                  <a:pt x="635" y="190"/>
                </a:lnTo>
                <a:lnTo>
                  <a:pt x="588" y="263"/>
                </a:lnTo>
                <a:lnTo>
                  <a:pt x="558" y="290"/>
                </a:lnTo>
                <a:lnTo>
                  <a:pt x="554" y="309"/>
                </a:lnTo>
                <a:lnTo>
                  <a:pt x="571" y="330"/>
                </a:lnTo>
                <a:lnTo>
                  <a:pt x="552" y="373"/>
                </a:lnTo>
                <a:lnTo>
                  <a:pt x="513" y="536"/>
                </a:lnTo>
                <a:lnTo>
                  <a:pt x="298" y="483"/>
                </a:lnTo>
                <a:lnTo>
                  <a:pt x="0" y="399"/>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19" name="Freeform 20"/>
          <p:cNvSpPr>
            <a:spLocks/>
          </p:cNvSpPr>
          <p:nvPr/>
        </p:nvSpPr>
        <p:spPr bwMode="auto">
          <a:xfrm>
            <a:off x="588657" y="2519959"/>
            <a:ext cx="754856" cy="960835"/>
          </a:xfrm>
          <a:custGeom>
            <a:avLst/>
            <a:gdLst>
              <a:gd name="T0" fmla="*/ 22 w 634"/>
              <a:gd name="T1" fmla="*/ 218 h 1076"/>
              <a:gd name="T2" fmla="*/ 4 w 634"/>
              <a:gd name="T3" fmla="*/ 302 h 1076"/>
              <a:gd name="T4" fmla="*/ 65 w 634"/>
              <a:gd name="T5" fmla="*/ 436 h 1076"/>
              <a:gd name="T6" fmla="*/ 76 w 634"/>
              <a:gd name="T7" fmla="*/ 427 h 1076"/>
              <a:gd name="T8" fmla="*/ 95 w 634"/>
              <a:gd name="T9" fmla="*/ 484 h 1076"/>
              <a:gd name="T10" fmla="*/ 64 w 634"/>
              <a:gd name="T11" fmla="*/ 445 h 1076"/>
              <a:gd name="T12" fmla="*/ 58 w 634"/>
              <a:gd name="T13" fmla="*/ 508 h 1076"/>
              <a:gd name="T14" fmla="*/ 92 w 634"/>
              <a:gd name="T15" fmla="*/ 545 h 1076"/>
              <a:gd name="T16" fmla="*/ 69 w 634"/>
              <a:gd name="T17" fmla="*/ 597 h 1076"/>
              <a:gd name="T18" fmla="*/ 135 w 634"/>
              <a:gd name="T19" fmla="*/ 739 h 1076"/>
              <a:gd name="T20" fmla="*/ 120 w 634"/>
              <a:gd name="T21" fmla="*/ 792 h 1076"/>
              <a:gd name="T22" fmla="*/ 209 w 634"/>
              <a:gd name="T23" fmla="*/ 834 h 1076"/>
              <a:gd name="T24" fmla="*/ 239 w 634"/>
              <a:gd name="T25" fmla="*/ 876 h 1076"/>
              <a:gd name="T26" fmla="*/ 277 w 634"/>
              <a:gd name="T27" fmla="*/ 890 h 1076"/>
              <a:gd name="T28" fmla="*/ 277 w 634"/>
              <a:gd name="T29" fmla="*/ 916 h 1076"/>
              <a:gd name="T30" fmla="*/ 301 w 634"/>
              <a:gd name="T31" fmla="*/ 921 h 1076"/>
              <a:gd name="T32" fmla="*/ 351 w 634"/>
              <a:gd name="T33" fmla="*/ 1003 h 1076"/>
              <a:gd name="T34" fmla="*/ 353 w 634"/>
              <a:gd name="T35" fmla="*/ 1061 h 1076"/>
              <a:gd name="T36" fmla="*/ 577 w 634"/>
              <a:gd name="T37" fmla="*/ 1075 h 1076"/>
              <a:gd name="T38" fmla="*/ 563 w 634"/>
              <a:gd name="T39" fmla="*/ 1051 h 1076"/>
              <a:gd name="T40" fmla="*/ 569 w 634"/>
              <a:gd name="T41" fmla="*/ 1017 h 1076"/>
              <a:gd name="T42" fmla="*/ 606 w 634"/>
              <a:gd name="T43" fmla="*/ 958 h 1076"/>
              <a:gd name="T44" fmla="*/ 633 w 634"/>
              <a:gd name="T45" fmla="*/ 941 h 1076"/>
              <a:gd name="T46" fmla="*/ 617 w 634"/>
              <a:gd name="T47" fmla="*/ 921 h 1076"/>
              <a:gd name="T48" fmla="*/ 607 w 634"/>
              <a:gd name="T49" fmla="*/ 863 h 1076"/>
              <a:gd name="T50" fmla="*/ 284 w 634"/>
              <a:gd name="T51" fmla="*/ 369 h 1076"/>
              <a:gd name="T52" fmla="*/ 359 w 634"/>
              <a:gd name="T53" fmla="*/ 83 h 1076"/>
              <a:gd name="T54" fmla="*/ 61 w 634"/>
              <a:gd name="T55" fmla="*/ 0 h 1076"/>
              <a:gd name="T56" fmla="*/ 52 w 634"/>
              <a:gd name="T57" fmla="*/ 17 h 1076"/>
              <a:gd name="T58" fmla="*/ 0 w 634"/>
              <a:gd name="T59" fmla="*/ 143 h 1076"/>
              <a:gd name="T60" fmla="*/ 22 w 634"/>
              <a:gd name="T61" fmla="*/ 21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4" h="1076">
                <a:moveTo>
                  <a:pt x="22" y="218"/>
                </a:moveTo>
                <a:lnTo>
                  <a:pt x="4" y="302"/>
                </a:lnTo>
                <a:lnTo>
                  <a:pt x="65" y="436"/>
                </a:lnTo>
                <a:lnTo>
                  <a:pt x="76" y="427"/>
                </a:lnTo>
                <a:lnTo>
                  <a:pt x="95" y="484"/>
                </a:lnTo>
                <a:lnTo>
                  <a:pt x="64" y="445"/>
                </a:lnTo>
                <a:lnTo>
                  <a:pt x="58" y="508"/>
                </a:lnTo>
                <a:lnTo>
                  <a:pt x="92" y="545"/>
                </a:lnTo>
                <a:lnTo>
                  <a:pt x="69" y="597"/>
                </a:lnTo>
                <a:lnTo>
                  <a:pt x="135" y="739"/>
                </a:lnTo>
                <a:lnTo>
                  <a:pt x="120" y="792"/>
                </a:lnTo>
                <a:lnTo>
                  <a:pt x="209" y="834"/>
                </a:lnTo>
                <a:lnTo>
                  <a:pt x="239" y="876"/>
                </a:lnTo>
                <a:lnTo>
                  <a:pt x="277" y="890"/>
                </a:lnTo>
                <a:lnTo>
                  <a:pt x="277" y="916"/>
                </a:lnTo>
                <a:lnTo>
                  <a:pt x="301" y="921"/>
                </a:lnTo>
                <a:lnTo>
                  <a:pt x="351" y="1003"/>
                </a:lnTo>
                <a:lnTo>
                  <a:pt x="353" y="1061"/>
                </a:lnTo>
                <a:lnTo>
                  <a:pt x="577" y="1075"/>
                </a:lnTo>
                <a:lnTo>
                  <a:pt x="563" y="1051"/>
                </a:lnTo>
                <a:lnTo>
                  <a:pt x="569" y="1017"/>
                </a:lnTo>
                <a:lnTo>
                  <a:pt x="606" y="958"/>
                </a:lnTo>
                <a:lnTo>
                  <a:pt x="633" y="941"/>
                </a:lnTo>
                <a:lnTo>
                  <a:pt x="617" y="921"/>
                </a:lnTo>
                <a:lnTo>
                  <a:pt x="607" y="863"/>
                </a:lnTo>
                <a:lnTo>
                  <a:pt x="284" y="369"/>
                </a:lnTo>
                <a:lnTo>
                  <a:pt x="359" y="83"/>
                </a:lnTo>
                <a:lnTo>
                  <a:pt x="61" y="0"/>
                </a:lnTo>
                <a:lnTo>
                  <a:pt x="52" y="17"/>
                </a:lnTo>
                <a:lnTo>
                  <a:pt x="0" y="143"/>
                </a:lnTo>
                <a:lnTo>
                  <a:pt x="22" y="218"/>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20" name="Freeform 21"/>
          <p:cNvSpPr>
            <a:spLocks/>
          </p:cNvSpPr>
          <p:nvPr/>
        </p:nvSpPr>
        <p:spPr bwMode="auto">
          <a:xfrm>
            <a:off x="927987" y="2594076"/>
            <a:ext cx="603647" cy="697409"/>
          </a:xfrm>
          <a:custGeom>
            <a:avLst/>
            <a:gdLst>
              <a:gd name="T0" fmla="*/ 0 w 507"/>
              <a:gd name="T1" fmla="*/ 285 h 781"/>
              <a:gd name="T2" fmla="*/ 321 w 507"/>
              <a:gd name="T3" fmla="*/ 780 h 781"/>
              <a:gd name="T4" fmla="*/ 333 w 507"/>
              <a:gd name="T5" fmla="*/ 674 h 781"/>
              <a:gd name="T6" fmla="*/ 351 w 507"/>
              <a:gd name="T7" fmla="*/ 668 h 781"/>
              <a:gd name="T8" fmla="*/ 382 w 507"/>
              <a:gd name="T9" fmla="*/ 686 h 781"/>
              <a:gd name="T10" fmla="*/ 408 w 507"/>
              <a:gd name="T11" fmla="*/ 593 h 781"/>
              <a:gd name="T12" fmla="*/ 506 w 507"/>
              <a:gd name="T13" fmla="*/ 99 h 781"/>
              <a:gd name="T14" fmla="*/ 289 w 507"/>
              <a:gd name="T15" fmla="*/ 52 h 781"/>
              <a:gd name="T16" fmla="*/ 75 w 507"/>
              <a:gd name="T17" fmla="*/ 0 h 781"/>
              <a:gd name="T18" fmla="*/ 0 w 507"/>
              <a:gd name="T19" fmla="*/ 285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781">
                <a:moveTo>
                  <a:pt x="0" y="285"/>
                </a:moveTo>
                <a:lnTo>
                  <a:pt x="321" y="780"/>
                </a:lnTo>
                <a:lnTo>
                  <a:pt x="333" y="674"/>
                </a:lnTo>
                <a:lnTo>
                  <a:pt x="351" y="668"/>
                </a:lnTo>
                <a:lnTo>
                  <a:pt x="382" y="686"/>
                </a:lnTo>
                <a:lnTo>
                  <a:pt x="408" y="593"/>
                </a:lnTo>
                <a:lnTo>
                  <a:pt x="506" y="99"/>
                </a:lnTo>
                <a:lnTo>
                  <a:pt x="289" y="52"/>
                </a:lnTo>
                <a:lnTo>
                  <a:pt x="75" y="0"/>
                </a:lnTo>
                <a:lnTo>
                  <a:pt x="0" y="285"/>
                </a:lnTo>
              </a:path>
            </a:pathLst>
          </a:custGeom>
          <a:solidFill>
            <a:schemeClr val="bg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21" name="Freeform 22"/>
          <p:cNvSpPr>
            <a:spLocks/>
          </p:cNvSpPr>
          <p:nvPr/>
        </p:nvSpPr>
        <p:spPr bwMode="auto">
          <a:xfrm>
            <a:off x="1272077" y="2036864"/>
            <a:ext cx="569119" cy="683121"/>
          </a:xfrm>
          <a:custGeom>
            <a:avLst/>
            <a:gdLst>
              <a:gd name="T0" fmla="*/ 0 w 478"/>
              <a:gd name="T1" fmla="*/ 677 h 765"/>
              <a:gd name="T2" fmla="*/ 38 w 478"/>
              <a:gd name="T3" fmla="*/ 514 h 765"/>
              <a:gd name="T4" fmla="*/ 57 w 478"/>
              <a:gd name="T5" fmla="*/ 470 h 765"/>
              <a:gd name="T6" fmla="*/ 40 w 478"/>
              <a:gd name="T7" fmla="*/ 450 h 765"/>
              <a:gd name="T8" fmla="*/ 45 w 478"/>
              <a:gd name="T9" fmla="*/ 431 h 765"/>
              <a:gd name="T10" fmla="*/ 74 w 478"/>
              <a:gd name="T11" fmla="*/ 403 h 765"/>
              <a:gd name="T12" fmla="*/ 121 w 478"/>
              <a:gd name="T13" fmla="*/ 331 h 765"/>
              <a:gd name="T14" fmla="*/ 105 w 478"/>
              <a:gd name="T15" fmla="*/ 306 h 765"/>
              <a:gd name="T16" fmla="*/ 97 w 478"/>
              <a:gd name="T17" fmla="*/ 289 h 765"/>
              <a:gd name="T18" fmla="*/ 100 w 478"/>
              <a:gd name="T19" fmla="*/ 247 h 765"/>
              <a:gd name="T20" fmla="*/ 158 w 478"/>
              <a:gd name="T21" fmla="*/ 0 h 765"/>
              <a:gd name="T22" fmla="*/ 222 w 478"/>
              <a:gd name="T23" fmla="*/ 14 h 765"/>
              <a:gd name="T24" fmla="*/ 200 w 478"/>
              <a:gd name="T25" fmla="*/ 110 h 765"/>
              <a:gd name="T26" fmla="*/ 215 w 478"/>
              <a:gd name="T27" fmla="*/ 144 h 765"/>
              <a:gd name="T28" fmla="*/ 216 w 478"/>
              <a:gd name="T29" fmla="*/ 166 h 765"/>
              <a:gd name="T30" fmla="*/ 208 w 478"/>
              <a:gd name="T31" fmla="*/ 169 h 765"/>
              <a:gd name="T32" fmla="*/ 233 w 478"/>
              <a:gd name="T33" fmla="*/ 193 h 765"/>
              <a:gd name="T34" fmla="*/ 258 w 478"/>
              <a:gd name="T35" fmla="*/ 254 h 765"/>
              <a:gd name="T36" fmla="*/ 266 w 478"/>
              <a:gd name="T37" fmla="*/ 309 h 765"/>
              <a:gd name="T38" fmla="*/ 270 w 478"/>
              <a:gd name="T39" fmla="*/ 340 h 765"/>
              <a:gd name="T40" fmla="*/ 251 w 478"/>
              <a:gd name="T41" fmla="*/ 368 h 765"/>
              <a:gd name="T42" fmla="*/ 264 w 478"/>
              <a:gd name="T43" fmla="*/ 380 h 765"/>
              <a:gd name="T44" fmla="*/ 298 w 478"/>
              <a:gd name="T45" fmla="*/ 362 h 765"/>
              <a:gd name="T46" fmla="*/ 320 w 478"/>
              <a:gd name="T47" fmla="*/ 460 h 765"/>
              <a:gd name="T48" fmla="*/ 335 w 478"/>
              <a:gd name="T49" fmla="*/ 465 h 765"/>
              <a:gd name="T50" fmla="*/ 338 w 478"/>
              <a:gd name="T51" fmla="*/ 493 h 765"/>
              <a:gd name="T52" fmla="*/ 381 w 478"/>
              <a:gd name="T53" fmla="*/ 504 h 765"/>
              <a:gd name="T54" fmla="*/ 448 w 478"/>
              <a:gd name="T55" fmla="*/ 505 h 765"/>
              <a:gd name="T56" fmla="*/ 477 w 478"/>
              <a:gd name="T57" fmla="*/ 517 h 765"/>
              <a:gd name="T58" fmla="*/ 435 w 478"/>
              <a:gd name="T59" fmla="*/ 764 h 765"/>
              <a:gd name="T60" fmla="*/ 217 w 478"/>
              <a:gd name="T61" fmla="*/ 723 h 765"/>
              <a:gd name="T62" fmla="*/ 0 w 478"/>
              <a:gd name="T63" fmla="*/ 67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8" h="765">
                <a:moveTo>
                  <a:pt x="0" y="677"/>
                </a:moveTo>
                <a:lnTo>
                  <a:pt x="38" y="514"/>
                </a:lnTo>
                <a:lnTo>
                  <a:pt x="57" y="470"/>
                </a:lnTo>
                <a:lnTo>
                  <a:pt x="40" y="450"/>
                </a:lnTo>
                <a:lnTo>
                  <a:pt x="45" y="431"/>
                </a:lnTo>
                <a:lnTo>
                  <a:pt x="74" y="403"/>
                </a:lnTo>
                <a:lnTo>
                  <a:pt x="121" y="331"/>
                </a:lnTo>
                <a:lnTo>
                  <a:pt x="105" y="306"/>
                </a:lnTo>
                <a:lnTo>
                  <a:pt x="97" y="289"/>
                </a:lnTo>
                <a:lnTo>
                  <a:pt x="100" y="247"/>
                </a:lnTo>
                <a:lnTo>
                  <a:pt x="158" y="0"/>
                </a:lnTo>
                <a:lnTo>
                  <a:pt x="222" y="14"/>
                </a:lnTo>
                <a:lnTo>
                  <a:pt x="200" y="110"/>
                </a:lnTo>
                <a:lnTo>
                  <a:pt x="215" y="144"/>
                </a:lnTo>
                <a:lnTo>
                  <a:pt x="216" y="166"/>
                </a:lnTo>
                <a:lnTo>
                  <a:pt x="208" y="169"/>
                </a:lnTo>
                <a:lnTo>
                  <a:pt x="233" y="193"/>
                </a:lnTo>
                <a:lnTo>
                  <a:pt x="258" y="254"/>
                </a:lnTo>
                <a:lnTo>
                  <a:pt x="266" y="309"/>
                </a:lnTo>
                <a:lnTo>
                  <a:pt x="270" y="340"/>
                </a:lnTo>
                <a:lnTo>
                  <a:pt x="251" y="368"/>
                </a:lnTo>
                <a:lnTo>
                  <a:pt x="264" y="380"/>
                </a:lnTo>
                <a:lnTo>
                  <a:pt x="298" y="362"/>
                </a:lnTo>
                <a:lnTo>
                  <a:pt x="320" y="460"/>
                </a:lnTo>
                <a:lnTo>
                  <a:pt x="335" y="465"/>
                </a:lnTo>
                <a:lnTo>
                  <a:pt x="338" y="493"/>
                </a:lnTo>
                <a:lnTo>
                  <a:pt x="381" y="504"/>
                </a:lnTo>
                <a:lnTo>
                  <a:pt x="448" y="505"/>
                </a:lnTo>
                <a:lnTo>
                  <a:pt x="477" y="517"/>
                </a:lnTo>
                <a:lnTo>
                  <a:pt x="435" y="764"/>
                </a:lnTo>
                <a:lnTo>
                  <a:pt x="217" y="723"/>
                </a:lnTo>
                <a:lnTo>
                  <a:pt x="0" y="677"/>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22" name="Freeform 24"/>
          <p:cNvSpPr>
            <a:spLocks/>
          </p:cNvSpPr>
          <p:nvPr/>
        </p:nvSpPr>
        <p:spPr bwMode="auto">
          <a:xfrm>
            <a:off x="1233976" y="3124498"/>
            <a:ext cx="648890" cy="559892"/>
          </a:xfrm>
          <a:custGeom>
            <a:avLst/>
            <a:gdLst>
              <a:gd name="T0" fmla="*/ 35 w 545"/>
              <a:gd name="T1" fmla="*/ 398 h 627"/>
              <a:gd name="T2" fmla="*/ 21 w 545"/>
              <a:gd name="T3" fmla="*/ 374 h 627"/>
              <a:gd name="T4" fmla="*/ 27 w 545"/>
              <a:gd name="T5" fmla="*/ 340 h 627"/>
              <a:gd name="T6" fmla="*/ 63 w 545"/>
              <a:gd name="T7" fmla="*/ 281 h 627"/>
              <a:gd name="T8" fmla="*/ 90 w 545"/>
              <a:gd name="T9" fmla="*/ 264 h 627"/>
              <a:gd name="T10" fmla="*/ 75 w 545"/>
              <a:gd name="T11" fmla="*/ 244 h 627"/>
              <a:gd name="T12" fmla="*/ 64 w 545"/>
              <a:gd name="T13" fmla="*/ 186 h 627"/>
              <a:gd name="T14" fmla="*/ 76 w 545"/>
              <a:gd name="T15" fmla="*/ 81 h 627"/>
              <a:gd name="T16" fmla="*/ 94 w 545"/>
              <a:gd name="T17" fmla="*/ 74 h 627"/>
              <a:gd name="T18" fmla="*/ 125 w 545"/>
              <a:gd name="T19" fmla="*/ 92 h 627"/>
              <a:gd name="T20" fmla="*/ 151 w 545"/>
              <a:gd name="T21" fmla="*/ 0 h 627"/>
              <a:gd name="T22" fmla="*/ 544 w 545"/>
              <a:gd name="T23" fmla="*/ 67 h 627"/>
              <a:gd name="T24" fmla="*/ 461 w 545"/>
              <a:gd name="T25" fmla="*/ 626 h 627"/>
              <a:gd name="T26" fmla="*/ 341 w 545"/>
              <a:gd name="T27" fmla="*/ 608 h 627"/>
              <a:gd name="T28" fmla="*/ 266 w 545"/>
              <a:gd name="T29" fmla="*/ 587 h 627"/>
              <a:gd name="T30" fmla="*/ 112 w 545"/>
              <a:gd name="T31" fmla="*/ 524 h 627"/>
              <a:gd name="T32" fmla="*/ 0 w 545"/>
              <a:gd name="T33" fmla="*/ 428 h 627"/>
              <a:gd name="T34" fmla="*/ 35 w 545"/>
              <a:gd name="T35" fmla="*/ 398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5" h="627">
                <a:moveTo>
                  <a:pt x="35" y="398"/>
                </a:moveTo>
                <a:lnTo>
                  <a:pt x="21" y="374"/>
                </a:lnTo>
                <a:lnTo>
                  <a:pt x="27" y="340"/>
                </a:lnTo>
                <a:lnTo>
                  <a:pt x="63" y="281"/>
                </a:lnTo>
                <a:lnTo>
                  <a:pt x="90" y="264"/>
                </a:lnTo>
                <a:lnTo>
                  <a:pt x="75" y="244"/>
                </a:lnTo>
                <a:lnTo>
                  <a:pt x="64" y="186"/>
                </a:lnTo>
                <a:lnTo>
                  <a:pt x="76" y="81"/>
                </a:lnTo>
                <a:lnTo>
                  <a:pt x="94" y="74"/>
                </a:lnTo>
                <a:lnTo>
                  <a:pt x="125" y="92"/>
                </a:lnTo>
                <a:lnTo>
                  <a:pt x="151" y="0"/>
                </a:lnTo>
                <a:lnTo>
                  <a:pt x="544" y="67"/>
                </a:lnTo>
                <a:lnTo>
                  <a:pt x="461" y="626"/>
                </a:lnTo>
                <a:lnTo>
                  <a:pt x="341" y="608"/>
                </a:lnTo>
                <a:lnTo>
                  <a:pt x="266" y="587"/>
                </a:lnTo>
                <a:lnTo>
                  <a:pt x="112" y="524"/>
                </a:lnTo>
                <a:lnTo>
                  <a:pt x="0" y="428"/>
                </a:lnTo>
                <a:lnTo>
                  <a:pt x="35" y="398"/>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23" name="Freeform 22"/>
          <p:cNvSpPr>
            <a:spLocks/>
          </p:cNvSpPr>
          <p:nvPr/>
        </p:nvSpPr>
        <p:spPr bwMode="auto">
          <a:xfrm>
            <a:off x="1511392" y="2049364"/>
            <a:ext cx="972741" cy="460772"/>
          </a:xfrm>
          <a:custGeom>
            <a:avLst/>
            <a:gdLst>
              <a:gd name="T0" fmla="*/ 14 w 817"/>
              <a:gd name="T1" fmla="*/ 129 h 516"/>
              <a:gd name="T2" fmla="*/ 15 w 817"/>
              <a:gd name="T3" fmla="*/ 152 h 516"/>
              <a:gd name="T4" fmla="*/ 8 w 817"/>
              <a:gd name="T5" fmla="*/ 155 h 516"/>
              <a:gd name="T6" fmla="*/ 32 w 817"/>
              <a:gd name="T7" fmla="*/ 179 h 516"/>
              <a:gd name="T8" fmla="*/ 57 w 817"/>
              <a:gd name="T9" fmla="*/ 240 h 516"/>
              <a:gd name="T10" fmla="*/ 65 w 817"/>
              <a:gd name="T11" fmla="*/ 295 h 516"/>
              <a:gd name="T12" fmla="*/ 69 w 817"/>
              <a:gd name="T13" fmla="*/ 326 h 516"/>
              <a:gd name="T14" fmla="*/ 51 w 817"/>
              <a:gd name="T15" fmla="*/ 354 h 516"/>
              <a:gd name="T16" fmla="*/ 64 w 817"/>
              <a:gd name="T17" fmla="*/ 366 h 516"/>
              <a:gd name="T18" fmla="*/ 97 w 817"/>
              <a:gd name="T19" fmla="*/ 348 h 516"/>
              <a:gd name="T20" fmla="*/ 119 w 817"/>
              <a:gd name="T21" fmla="*/ 446 h 516"/>
              <a:gd name="T22" fmla="*/ 134 w 817"/>
              <a:gd name="T23" fmla="*/ 451 h 516"/>
              <a:gd name="T24" fmla="*/ 137 w 817"/>
              <a:gd name="T25" fmla="*/ 479 h 516"/>
              <a:gd name="T26" fmla="*/ 149 w 817"/>
              <a:gd name="T27" fmla="*/ 492 h 516"/>
              <a:gd name="T28" fmla="*/ 180 w 817"/>
              <a:gd name="T29" fmla="*/ 490 h 516"/>
              <a:gd name="T30" fmla="*/ 247 w 817"/>
              <a:gd name="T31" fmla="*/ 491 h 516"/>
              <a:gd name="T32" fmla="*/ 276 w 817"/>
              <a:gd name="T33" fmla="*/ 503 h 516"/>
              <a:gd name="T34" fmla="*/ 285 w 817"/>
              <a:gd name="T35" fmla="*/ 453 h 516"/>
              <a:gd name="T36" fmla="*/ 506 w 817"/>
              <a:gd name="T37" fmla="*/ 486 h 516"/>
              <a:gd name="T38" fmla="*/ 780 w 817"/>
              <a:gd name="T39" fmla="*/ 515 h 516"/>
              <a:gd name="T40" fmla="*/ 789 w 817"/>
              <a:gd name="T41" fmla="*/ 422 h 516"/>
              <a:gd name="T42" fmla="*/ 816 w 817"/>
              <a:gd name="T43" fmla="*/ 120 h 516"/>
              <a:gd name="T44" fmla="*/ 454 w 817"/>
              <a:gd name="T45" fmla="*/ 77 h 516"/>
              <a:gd name="T46" fmla="*/ 274 w 817"/>
              <a:gd name="T47" fmla="*/ 48 h 516"/>
              <a:gd name="T48" fmla="*/ 21 w 817"/>
              <a:gd name="T49" fmla="*/ 0 h 516"/>
              <a:gd name="T50" fmla="*/ 0 w 817"/>
              <a:gd name="T51" fmla="*/ 96 h 516"/>
              <a:gd name="T52" fmla="*/ 14 w 817"/>
              <a:gd name="T53" fmla="*/ 12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7" h="516">
                <a:moveTo>
                  <a:pt x="14" y="129"/>
                </a:moveTo>
                <a:lnTo>
                  <a:pt x="15" y="152"/>
                </a:lnTo>
                <a:lnTo>
                  <a:pt x="8" y="155"/>
                </a:lnTo>
                <a:lnTo>
                  <a:pt x="32" y="179"/>
                </a:lnTo>
                <a:lnTo>
                  <a:pt x="57" y="240"/>
                </a:lnTo>
                <a:lnTo>
                  <a:pt x="65" y="295"/>
                </a:lnTo>
                <a:lnTo>
                  <a:pt x="69" y="326"/>
                </a:lnTo>
                <a:lnTo>
                  <a:pt x="51" y="354"/>
                </a:lnTo>
                <a:lnTo>
                  <a:pt x="64" y="366"/>
                </a:lnTo>
                <a:lnTo>
                  <a:pt x="97" y="348"/>
                </a:lnTo>
                <a:lnTo>
                  <a:pt x="119" y="446"/>
                </a:lnTo>
                <a:lnTo>
                  <a:pt x="134" y="451"/>
                </a:lnTo>
                <a:lnTo>
                  <a:pt x="137" y="479"/>
                </a:lnTo>
                <a:lnTo>
                  <a:pt x="149" y="492"/>
                </a:lnTo>
                <a:lnTo>
                  <a:pt x="180" y="490"/>
                </a:lnTo>
                <a:lnTo>
                  <a:pt x="247" y="491"/>
                </a:lnTo>
                <a:lnTo>
                  <a:pt x="276" y="503"/>
                </a:lnTo>
                <a:lnTo>
                  <a:pt x="285" y="453"/>
                </a:lnTo>
                <a:lnTo>
                  <a:pt x="506" y="486"/>
                </a:lnTo>
                <a:lnTo>
                  <a:pt x="780" y="515"/>
                </a:lnTo>
                <a:lnTo>
                  <a:pt x="789" y="422"/>
                </a:lnTo>
                <a:lnTo>
                  <a:pt x="816" y="120"/>
                </a:lnTo>
                <a:lnTo>
                  <a:pt x="454" y="77"/>
                </a:lnTo>
                <a:lnTo>
                  <a:pt x="274" y="48"/>
                </a:lnTo>
                <a:lnTo>
                  <a:pt x="21" y="0"/>
                </a:lnTo>
                <a:lnTo>
                  <a:pt x="0" y="96"/>
                </a:lnTo>
                <a:lnTo>
                  <a:pt x="14" y="129"/>
                </a:lnTo>
              </a:path>
            </a:pathLst>
          </a:custGeom>
          <a:solidFill>
            <a:srgbClr val="92D050"/>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24" name="Freeform 25"/>
          <p:cNvSpPr>
            <a:spLocks/>
          </p:cNvSpPr>
          <p:nvPr/>
        </p:nvSpPr>
        <p:spPr bwMode="auto">
          <a:xfrm>
            <a:off x="1773328" y="2454773"/>
            <a:ext cx="667941" cy="411659"/>
          </a:xfrm>
          <a:custGeom>
            <a:avLst/>
            <a:gdLst>
              <a:gd name="T0" fmla="*/ 0 w 561"/>
              <a:gd name="T1" fmla="*/ 394 h 461"/>
              <a:gd name="T2" fmla="*/ 66 w 561"/>
              <a:gd name="T3" fmla="*/ 0 h 461"/>
              <a:gd name="T4" fmla="*/ 286 w 561"/>
              <a:gd name="T5" fmla="*/ 33 h 461"/>
              <a:gd name="T6" fmla="*/ 560 w 561"/>
              <a:gd name="T7" fmla="*/ 61 h 461"/>
              <a:gd name="T8" fmla="*/ 541 w 561"/>
              <a:gd name="T9" fmla="*/ 261 h 461"/>
              <a:gd name="T10" fmla="*/ 522 w 561"/>
              <a:gd name="T11" fmla="*/ 460 h 461"/>
              <a:gd name="T12" fmla="*/ 150 w 561"/>
              <a:gd name="T13" fmla="*/ 418 h 461"/>
              <a:gd name="T14" fmla="*/ 0 w 561"/>
              <a:gd name="T15" fmla="*/ 394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461">
                <a:moveTo>
                  <a:pt x="0" y="394"/>
                </a:moveTo>
                <a:lnTo>
                  <a:pt x="66" y="0"/>
                </a:lnTo>
                <a:lnTo>
                  <a:pt x="286" y="33"/>
                </a:lnTo>
                <a:lnTo>
                  <a:pt x="560" y="61"/>
                </a:lnTo>
                <a:lnTo>
                  <a:pt x="541" y="261"/>
                </a:lnTo>
                <a:lnTo>
                  <a:pt x="522" y="460"/>
                </a:lnTo>
                <a:lnTo>
                  <a:pt x="150" y="418"/>
                </a:lnTo>
                <a:lnTo>
                  <a:pt x="0" y="394"/>
                </a:lnTo>
              </a:path>
            </a:pathLst>
          </a:custGeom>
          <a:solidFill>
            <a:schemeClr val="bg1"/>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25" name="Freeform 26"/>
          <p:cNvSpPr>
            <a:spLocks/>
          </p:cNvSpPr>
          <p:nvPr/>
        </p:nvSpPr>
        <p:spPr bwMode="auto">
          <a:xfrm>
            <a:off x="1881675" y="2828925"/>
            <a:ext cx="692944" cy="407194"/>
          </a:xfrm>
          <a:custGeom>
            <a:avLst/>
            <a:gdLst>
              <a:gd name="T0" fmla="*/ 58 w 582"/>
              <a:gd name="T1" fmla="*/ 0 h 456"/>
              <a:gd name="T2" fmla="*/ 431 w 582"/>
              <a:gd name="T3" fmla="*/ 41 h 456"/>
              <a:gd name="T4" fmla="*/ 581 w 582"/>
              <a:gd name="T5" fmla="*/ 54 h 456"/>
              <a:gd name="T6" fmla="*/ 574 w 582"/>
              <a:gd name="T7" fmla="*/ 153 h 456"/>
              <a:gd name="T8" fmla="*/ 554 w 582"/>
              <a:gd name="T9" fmla="*/ 455 h 456"/>
              <a:gd name="T10" fmla="*/ 478 w 582"/>
              <a:gd name="T11" fmla="*/ 450 h 456"/>
              <a:gd name="T12" fmla="*/ 240 w 582"/>
              <a:gd name="T13" fmla="*/ 428 h 456"/>
              <a:gd name="T14" fmla="*/ 0 w 582"/>
              <a:gd name="T15" fmla="*/ 397 h 456"/>
              <a:gd name="T16" fmla="*/ 58 w 582"/>
              <a:gd name="T1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2" h="456">
                <a:moveTo>
                  <a:pt x="58" y="0"/>
                </a:moveTo>
                <a:lnTo>
                  <a:pt x="431" y="41"/>
                </a:lnTo>
                <a:lnTo>
                  <a:pt x="581" y="54"/>
                </a:lnTo>
                <a:lnTo>
                  <a:pt x="574" y="153"/>
                </a:lnTo>
                <a:lnTo>
                  <a:pt x="554" y="455"/>
                </a:lnTo>
                <a:lnTo>
                  <a:pt x="478" y="450"/>
                </a:lnTo>
                <a:lnTo>
                  <a:pt x="240" y="428"/>
                </a:lnTo>
                <a:lnTo>
                  <a:pt x="0" y="397"/>
                </a:lnTo>
                <a:lnTo>
                  <a:pt x="58" y="0"/>
                </a:lnTo>
              </a:path>
            </a:pathLst>
          </a:custGeom>
          <a:solidFill>
            <a:schemeClr val="accent1">
              <a:lumMod val="50000"/>
            </a:schemeClr>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26" name="Freeform 28"/>
          <p:cNvSpPr>
            <a:spLocks/>
          </p:cNvSpPr>
          <p:nvPr/>
        </p:nvSpPr>
        <p:spPr bwMode="auto">
          <a:xfrm>
            <a:off x="2036456" y="3276304"/>
            <a:ext cx="1327547" cy="959048"/>
          </a:xfrm>
          <a:custGeom>
            <a:avLst/>
            <a:gdLst>
              <a:gd name="T0" fmla="*/ 0 w 1115"/>
              <a:gd name="T1" fmla="*/ 419 h 1074"/>
              <a:gd name="T2" fmla="*/ 303 w 1115"/>
              <a:gd name="T3" fmla="*/ 448 h 1074"/>
              <a:gd name="T4" fmla="*/ 344 w 1115"/>
              <a:gd name="T5" fmla="*/ 0 h 1074"/>
              <a:gd name="T6" fmla="*/ 585 w 1115"/>
              <a:gd name="T7" fmla="*/ 14 h 1074"/>
              <a:gd name="T8" fmla="*/ 577 w 1115"/>
              <a:gd name="T9" fmla="*/ 207 h 1074"/>
              <a:gd name="T10" fmla="*/ 600 w 1115"/>
              <a:gd name="T11" fmla="*/ 226 h 1074"/>
              <a:gd name="T12" fmla="*/ 623 w 1115"/>
              <a:gd name="T13" fmla="*/ 227 h 1074"/>
              <a:gd name="T14" fmla="*/ 641 w 1115"/>
              <a:gd name="T15" fmla="*/ 245 h 1074"/>
              <a:gd name="T16" fmla="*/ 678 w 1115"/>
              <a:gd name="T17" fmla="*/ 255 h 1074"/>
              <a:gd name="T18" fmla="*/ 750 w 1115"/>
              <a:gd name="T19" fmla="*/ 286 h 1074"/>
              <a:gd name="T20" fmla="*/ 764 w 1115"/>
              <a:gd name="T21" fmla="*/ 273 h 1074"/>
              <a:gd name="T22" fmla="*/ 810 w 1115"/>
              <a:gd name="T23" fmla="*/ 300 h 1074"/>
              <a:gd name="T24" fmla="*/ 872 w 1115"/>
              <a:gd name="T25" fmla="*/ 299 h 1074"/>
              <a:gd name="T26" fmla="*/ 916 w 1115"/>
              <a:gd name="T27" fmla="*/ 286 h 1074"/>
              <a:gd name="T28" fmla="*/ 974 w 1115"/>
              <a:gd name="T29" fmla="*/ 275 h 1074"/>
              <a:gd name="T30" fmla="*/ 1029 w 1115"/>
              <a:gd name="T31" fmla="*/ 305 h 1074"/>
              <a:gd name="T32" fmla="*/ 1038 w 1115"/>
              <a:gd name="T33" fmla="*/ 315 h 1074"/>
              <a:gd name="T34" fmla="*/ 1067 w 1115"/>
              <a:gd name="T35" fmla="*/ 315 h 1074"/>
              <a:gd name="T36" fmla="*/ 1073 w 1115"/>
              <a:gd name="T37" fmla="*/ 474 h 1074"/>
              <a:gd name="T38" fmla="*/ 1114 w 1115"/>
              <a:gd name="T39" fmla="*/ 550 h 1074"/>
              <a:gd name="T40" fmla="*/ 1099 w 1115"/>
              <a:gd name="T41" fmla="*/ 612 h 1074"/>
              <a:gd name="T42" fmla="*/ 1101 w 1115"/>
              <a:gd name="T43" fmla="*/ 664 h 1074"/>
              <a:gd name="T44" fmla="*/ 1083 w 1115"/>
              <a:gd name="T45" fmla="*/ 688 h 1074"/>
              <a:gd name="T46" fmla="*/ 1091 w 1115"/>
              <a:gd name="T47" fmla="*/ 697 h 1074"/>
              <a:gd name="T48" fmla="*/ 1045 w 1115"/>
              <a:gd name="T49" fmla="*/ 712 h 1074"/>
              <a:gd name="T50" fmla="*/ 1008 w 1115"/>
              <a:gd name="T51" fmla="*/ 716 h 1074"/>
              <a:gd name="T52" fmla="*/ 1015 w 1115"/>
              <a:gd name="T53" fmla="*/ 688 h 1074"/>
              <a:gd name="T54" fmla="*/ 995 w 1115"/>
              <a:gd name="T55" fmla="*/ 703 h 1074"/>
              <a:gd name="T56" fmla="*/ 997 w 1115"/>
              <a:gd name="T57" fmla="*/ 736 h 1074"/>
              <a:gd name="T58" fmla="*/ 973 w 1115"/>
              <a:gd name="T59" fmla="*/ 767 h 1074"/>
              <a:gd name="T60" fmla="*/ 841 w 1115"/>
              <a:gd name="T61" fmla="*/ 837 h 1074"/>
              <a:gd name="T62" fmla="*/ 798 w 1115"/>
              <a:gd name="T63" fmla="*/ 880 h 1074"/>
              <a:gd name="T64" fmla="*/ 760 w 1115"/>
              <a:gd name="T65" fmla="*/ 974 h 1074"/>
              <a:gd name="T66" fmla="*/ 793 w 1115"/>
              <a:gd name="T67" fmla="*/ 1072 h 1074"/>
              <a:gd name="T68" fmla="*/ 761 w 1115"/>
              <a:gd name="T69" fmla="*/ 1073 h 1074"/>
              <a:gd name="T70" fmla="*/ 619 w 1115"/>
              <a:gd name="T71" fmla="*/ 1022 h 1074"/>
              <a:gd name="T72" fmla="*/ 604 w 1115"/>
              <a:gd name="T73" fmla="*/ 978 h 1074"/>
              <a:gd name="T74" fmla="*/ 589 w 1115"/>
              <a:gd name="T75" fmla="*/ 960 h 1074"/>
              <a:gd name="T76" fmla="*/ 583 w 1115"/>
              <a:gd name="T77" fmla="*/ 904 h 1074"/>
              <a:gd name="T78" fmla="*/ 556 w 1115"/>
              <a:gd name="T79" fmla="*/ 883 h 1074"/>
              <a:gd name="T80" fmla="*/ 479 w 1115"/>
              <a:gd name="T81" fmla="*/ 734 h 1074"/>
              <a:gd name="T82" fmla="*/ 443 w 1115"/>
              <a:gd name="T83" fmla="*/ 706 h 1074"/>
              <a:gd name="T84" fmla="*/ 431 w 1115"/>
              <a:gd name="T85" fmla="*/ 682 h 1074"/>
              <a:gd name="T86" fmla="*/ 320 w 1115"/>
              <a:gd name="T87" fmla="*/ 675 h 1074"/>
              <a:gd name="T88" fmla="*/ 259 w 1115"/>
              <a:gd name="T89" fmla="*/ 746 h 1074"/>
              <a:gd name="T90" fmla="*/ 157 w 1115"/>
              <a:gd name="T91" fmla="*/ 673 h 1074"/>
              <a:gd name="T92" fmla="*/ 128 w 1115"/>
              <a:gd name="T93" fmla="*/ 571 h 1074"/>
              <a:gd name="T94" fmla="*/ 30 w 1115"/>
              <a:gd name="T95" fmla="*/ 476 h 1074"/>
              <a:gd name="T96" fmla="*/ 19 w 1115"/>
              <a:gd name="T97" fmla="*/ 446 h 1074"/>
              <a:gd name="T98" fmla="*/ 6 w 1115"/>
              <a:gd name="T99" fmla="*/ 441 h 1074"/>
              <a:gd name="T100" fmla="*/ 0 w 1115"/>
              <a:gd name="T101" fmla="*/ 419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5" h="1074">
                <a:moveTo>
                  <a:pt x="0" y="419"/>
                </a:moveTo>
                <a:lnTo>
                  <a:pt x="303" y="448"/>
                </a:lnTo>
                <a:lnTo>
                  <a:pt x="344" y="0"/>
                </a:lnTo>
                <a:lnTo>
                  <a:pt x="585" y="14"/>
                </a:lnTo>
                <a:lnTo>
                  <a:pt x="577" y="207"/>
                </a:lnTo>
                <a:lnTo>
                  <a:pt x="600" y="226"/>
                </a:lnTo>
                <a:lnTo>
                  <a:pt x="623" y="227"/>
                </a:lnTo>
                <a:lnTo>
                  <a:pt x="641" y="245"/>
                </a:lnTo>
                <a:lnTo>
                  <a:pt x="678" y="255"/>
                </a:lnTo>
                <a:lnTo>
                  <a:pt x="750" y="286"/>
                </a:lnTo>
                <a:lnTo>
                  <a:pt x="764" y="273"/>
                </a:lnTo>
                <a:lnTo>
                  <a:pt x="810" y="300"/>
                </a:lnTo>
                <a:lnTo>
                  <a:pt x="872" y="299"/>
                </a:lnTo>
                <a:lnTo>
                  <a:pt x="916" y="286"/>
                </a:lnTo>
                <a:lnTo>
                  <a:pt x="974" y="275"/>
                </a:lnTo>
                <a:lnTo>
                  <a:pt x="1029" y="305"/>
                </a:lnTo>
                <a:lnTo>
                  <a:pt x="1038" y="315"/>
                </a:lnTo>
                <a:lnTo>
                  <a:pt x="1067" y="315"/>
                </a:lnTo>
                <a:lnTo>
                  <a:pt x="1073" y="474"/>
                </a:lnTo>
                <a:lnTo>
                  <a:pt x="1114" y="550"/>
                </a:lnTo>
                <a:lnTo>
                  <a:pt x="1099" y="612"/>
                </a:lnTo>
                <a:lnTo>
                  <a:pt x="1101" y="664"/>
                </a:lnTo>
                <a:lnTo>
                  <a:pt x="1083" y="688"/>
                </a:lnTo>
                <a:lnTo>
                  <a:pt x="1091" y="697"/>
                </a:lnTo>
                <a:lnTo>
                  <a:pt x="1045" y="712"/>
                </a:lnTo>
                <a:lnTo>
                  <a:pt x="1008" y="716"/>
                </a:lnTo>
                <a:lnTo>
                  <a:pt x="1015" y="688"/>
                </a:lnTo>
                <a:lnTo>
                  <a:pt x="995" y="703"/>
                </a:lnTo>
                <a:lnTo>
                  <a:pt x="997" y="736"/>
                </a:lnTo>
                <a:lnTo>
                  <a:pt x="973" y="767"/>
                </a:lnTo>
                <a:lnTo>
                  <a:pt x="841" y="837"/>
                </a:lnTo>
                <a:lnTo>
                  <a:pt x="798" y="880"/>
                </a:lnTo>
                <a:lnTo>
                  <a:pt x="760" y="974"/>
                </a:lnTo>
                <a:lnTo>
                  <a:pt x="793" y="1072"/>
                </a:lnTo>
                <a:lnTo>
                  <a:pt x="761" y="1073"/>
                </a:lnTo>
                <a:lnTo>
                  <a:pt x="619" y="1022"/>
                </a:lnTo>
                <a:lnTo>
                  <a:pt x="604" y="978"/>
                </a:lnTo>
                <a:lnTo>
                  <a:pt x="589" y="960"/>
                </a:lnTo>
                <a:lnTo>
                  <a:pt x="583" y="904"/>
                </a:lnTo>
                <a:lnTo>
                  <a:pt x="556" y="883"/>
                </a:lnTo>
                <a:lnTo>
                  <a:pt x="479" y="734"/>
                </a:lnTo>
                <a:lnTo>
                  <a:pt x="443" y="706"/>
                </a:lnTo>
                <a:lnTo>
                  <a:pt x="431" y="682"/>
                </a:lnTo>
                <a:lnTo>
                  <a:pt x="320" y="675"/>
                </a:lnTo>
                <a:lnTo>
                  <a:pt x="259" y="746"/>
                </a:lnTo>
                <a:lnTo>
                  <a:pt x="157" y="673"/>
                </a:lnTo>
                <a:lnTo>
                  <a:pt x="128" y="571"/>
                </a:lnTo>
                <a:lnTo>
                  <a:pt x="30" y="476"/>
                </a:lnTo>
                <a:lnTo>
                  <a:pt x="19" y="446"/>
                </a:lnTo>
                <a:lnTo>
                  <a:pt x="6" y="441"/>
                </a:lnTo>
                <a:lnTo>
                  <a:pt x="0" y="419"/>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27" name="Freeform 29"/>
          <p:cNvSpPr>
            <a:spLocks/>
          </p:cNvSpPr>
          <p:nvPr/>
        </p:nvSpPr>
        <p:spPr bwMode="auto">
          <a:xfrm>
            <a:off x="2449604" y="2157414"/>
            <a:ext cx="625079" cy="293787"/>
          </a:xfrm>
          <a:custGeom>
            <a:avLst/>
            <a:gdLst>
              <a:gd name="T0" fmla="*/ 26 w 525"/>
              <a:gd name="T1" fmla="*/ 0 h 329"/>
              <a:gd name="T2" fmla="*/ 483 w 525"/>
              <a:gd name="T3" fmla="*/ 24 h 329"/>
              <a:gd name="T4" fmla="*/ 486 w 525"/>
              <a:gd name="T5" fmla="*/ 106 h 329"/>
              <a:gd name="T6" fmla="*/ 506 w 525"/>
              <a:gd name="T7" fmla="*/ 173 h 329"/>
              <a:gd name="T8" fmla="*/ 510 w 525"/>
              <a:gd name="T9" fmla="*/ 259 h 329"/>
              <a:gd name="T10" fmla="*/ 524 w 525"/>
              <a:gd name="T11" fmla="*/ 328 h 329"/>
              <a:gd name="T12" fmla="*/ 247 w 525"/>
              <a:gd name="T13" fmla="*/ 319 h 329"/>
              <a:gd name="T14" fmla="*/ 0 w 525"/>
              <a:gd name="T15" fmla="*/ 301 h 329"/>
              <a:gd name="T16" fmla="*/ 26 w 525"/>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329">
                <a:moveTo>
                  <a:pt x="26" y="0"/>
                </a:moveTo>
                <a:lnTo>
                  <a:pt x="483" y="24"/>
                </a:lnTo>
                <a:lnTo>
                  <a:pt x="486" y="106"/>
                </a:lnTo>
                <a:lnTo>
                  <a:pt x="506" y="173"/>
                </a:lnTo>
                <a:lnTo>
                  <a:pt x="510" y="259"/>
                </a:lnTo>
                <a:lnTo>
                  <a:pt x="524" y="328"/>
                </a:lnTo>
                <a:lnTo>
                  <a:pt x="247" y="319"/>
                </a:lnTo>
                <a:lnTo>
                  <a:pt x="0" y="301"/>
                </a:lnTo>
                <a:lnTo>
                  <a:pt x="26" y="0"/>
                </a:lnTo>
              </a:path>
            </a:pathLst>
          </a:custGeom>
          <a:solidFill>
            <a:schemeClr val="accent1">
              <a:lumMod val="50000"/>
            </a:schemeClr>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28" name="Freeform 30"/>
          <p:cNvSpPr>
            <a:spLocks/>
          </p:cNvSpPr>
          <p:nvPr/>
        </p:nvSpPr>
        <p:spPr bwMode="auto">
          <a:xfrm>
            <a:off x="2417457" y="2426198"/>
            <a:ext cx="667940" cy="334863"/>
          </a:xfrm>
          <a:custGeom>
            <a:avLst/>
            <a:gdLst>
              <a:gd name="T0" fmla="*/ 27 w 561"/>
              <a:gd name="T1" fmla="*/ 0 h 375"/>
              <a:gd name="T2" fmla="*/ 275 w 561"/>
              <a:gd name="T3" fmla="*/ 18 h 375"/>
              <a:gd name="T4" fmla="*/ 551 w 561"/>
              <a:gd name="T5" fmla="*/ 26 h 375"/>
              <a:gd name="T6" fmla="*/ 533 w 561"/>
              <a:gd name="T7" fmla="*/ 62 h 375"/>
              <a:gd name="T8" fmla="*/ 560 w 561"/>
              <a:gd name="T9" fmla="*/ 87 h 375"/>
              <a:gd name="T10" fmla="*/ 558 w 561"/>
              <a:gd name="T11" fmla="*/ 272 h 375"/>
              <a:gd name="T12" fmla="*/ 547 w 561"/>
              <a:gd name="T13" fmla="*/ 271 h 375"/>
              <a:gd name="T14" fmla="*/ 548 w 561"/>
              <a:gd name="T15" fmla="*/ 294 h 375"/>
              <a:gd name="T16" fmla="*/ 557 w 561"/>
              <a:gd name="T17" fmla="*/ 312 h 375"/>
              <a:gd name="T18" fmla="*/ 551 w 561"/>
              <a:gd name="T19" fmla="*/ 330 h 375"/>
              <a:gd name="T20" fmla="*/ 557 w 561"/>
              <a:gd name="T21" fmla="*/ 374 h 375"/>
              <a:gd name="T22" fmla="*/ 544 w 561"/>
              <a:gd name="T23" fmla="*/ 369 h 375"/>
              <a:gd name="T24" fmla="*/ 530 w 561"/>
              <a:gd name="T25" fmla="*/ 352 h 375"/>
              <a:gd name="T26" fmla="*/ 481 w 561"/>
              <a:gd name="T27" fmla="*/ 336 h 375"/>
              <a:gd name="T28" fmla="*/ 432 w 561"/>
              <a:gd name="T29" fmla="*/ 338 h 375"/>
              <a:gd name="T30" fmla="*/ 405 w 561"/>
              <a:gd name="T31" fmla="*/ 317 h 375"/>
              <a:gd name="T32" fmla="*/ 0 w 561"/>
              <a:gd name="T33" fmla="*/ 293 h 375"/>
              <a:gd name="T34" fmla="*/ 27 w 561"/>
              <a:gd name="T3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1" h="375">
                <a:moveTo>
                  <a:pt x="27" y="0"/>
                </a:moveTo>
                <a:lnTo>
                  <a:pt x="275" y="18"/>
                </a:lnTo>
                <a:lnTo>
                  <a:pt x="551" y="26"/>
                </a:lnTo>
                <a:lnTo>
                  <a:pt x="533" y="62"/>
                </a:lnTo>
                <a:lnTo>
                  <a:pt x="560" y="87"/>
                </a:lnTo>
                <a:lnTo>
                  <a:pt x="558" y="272"/>
                </a:lnTo>
                <a:lnTo>
                  <a:pt x="547" y="271"/>
                </a:lnTo>
                <a:lnTo>
                  <a:pt x="548" y="294"/>
                </a:lnTo>
                <a:lnTo>
                  <a:pt x="557" y="312"/>
                </a:lnTo>
                <a:lnTo>
                  <a:pt x="551" y="330"/>
                </a:lnTo>
                <a:lnTo>
                  <a:pt x="557" y="374"/>
                </a:lnTo>
                <a:lnTo>
                  <a:pt x="544" y="369"/>
                </a:lnTo>
                <a:lnTo>
                  <a:pt x="530" y="352"/>
                </a:lnTo>
                <a:lnTo>
                  <a:pt x="481" y="336"/>
                </a:lnTo>
                <a:lnTo>
                  <a:pt x="432" y="338"/>
                </a:lnTo>
                <a:lnTo>
                  <a:pt x="405" y="317"/>
                </a:lnTo>
                <a:lnTo>
                  <a:pt x="0" y="293"/>
                </a:lnTo>
                <a:lnTo>
                  <a:pt x="27" y="0"/>
                </a:lnTo>
              </a:path>
            </a:pathLst>
          </a:custGeom>
          <a:solidFill>
            <a:schemeClr val="bg1"/>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29" name="Freeform 31"/>
          <p:cNvSpPr>
            <a:spLocks/>
          </p:cNvSpPr>
          <p:nvPr/>
        </p:nvSpPr>
        <p:spPr bwMode="auto">
          <a:xfrm>
            <a:off x="2394837" y="2688729"/>
            <a:ext cx="783431" cy="292894"/>
          </a:xfrm>
          <a:custGeom>
            <a:avLst/>
            <a:gdLst>
              <a:gd name="T0" fmla="*/ 18 w 658"/>
              <a:gd name="T1" fmla="*/ 0 h 328"/>
              <a:gd name="T2" fmla="*/ 423 w 658"/>
              <a:gd name="T3" fmla="*/ 23 h 328"/>
              <a:gd name="T4" fmla="*/ 451 w 658"/>
              <a:gd name="T5" fmla="*/ 44 h 328"/>
              <a:gd name="T6" fmla="*/ 499 w 658"/>
              <a:gd name="T7" fmla="*/ 42 h 328"/>
              <a:gd name="T8" fmla="*/ 548 w 658"/>
              <a:gd name="T9" fmla="*/ 58 h 328"/>
              <a:gd name="T10" fmla="*/ 563 w 658"/>
              <a:gd name="T11" fmla="*/ 75 h 328"/>
              <a:gd name="T12" fmla="*/ 575 w 658"/>
              <a:gd name="T13" fmla="*/ 80 h 328"/>
              <a:gd name="T14" fmla="*/ 597 w 658"/>
              <a:gd name="T15" fmla="*/ 142 h 328"/>
              <a:gd name="T16" fmla="*/ 598 w 658"/>
              <a:gd name="T17" fmla="*/ 161 h 328"/>
              <a:gd name="T18" fmla="*/ 613 w 658"/>
              <a:gd name="T19" fmla="*/ 189 h 328"/>
              <a:gd name="T20" fmla="*/ 620 w 658"/>
              <a:gd name="T21" fmla="*/ 236 h 328"/>
              <a:gd name="T22" fmla="*/ 616 w 658"/>
              <a:gd name="T23" fmla="*/ 251 h 328"/>
              <a:gd name="T24" fmla="*/ 625 w 658"/>
              <a:gd name="T25" fmla="*/ 267 h 328"/>
              <a:gd name="T26" fmla="*/ 657 w 658"/>
              <a:gd name="T27" fmla="*/ 327 h 328"/>
              <a:gd name="T28" fmla="*/ 364 w 658"/>
              <a:gd name="T29" fmla="*/ 322 h 328"/>
              <a:gd name="T30" fmla="*/ 143 w 658"/>
              <a:gd name="T31" fmla="*/ 310 h 328"/>
              <a:gd name="T32" fmla="*/ 149 w 658"/>
              <a:gd name="T33" fmla="*/ 211 h 328"/>
              <a:gd name="T34" fmla="*/ 0 w 658"/>
              <a:gd name="T35" fmla="*/ 198 h 328"/>
              <a:gd name="T36" fmla="*/ 18 w 658"/>
              <a:gd name="T3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8" h="328">
                <a:moveTo>
                  <a:pt x="18" y="0"/>
                </a:moveTo>
                <a:lnTo>
                  <a:pt x="423" y="23"/>
                </a:lnTo>
                <a:lnTo>
                  <a:pt x="451" y="44"/>
                </a:lnTo>
                <a:lnTo>
                  <a:pt x="499" y="42"/>
                </a:lnTo>
                <a:lnTo>
                  <a:pt x="548" y="58"/>
                </a:lnTo>
                <a:lnTo>
                  <a:pt x="563" y="75"/>
                </a:lnTo>
                <a:lnTo>
                  <a:pt x="575" y="80"/>
                </a:lnTo>
                <a:lnTo>
                  <a:pt x="597" y="142"/>
                </a:lnTo>
                <a:lnTo>
                  <a:pt x="598" y="161"/>
                </a:lnTo>
                <a:lnTo>
                  <a:pt x="613" y="189"/>
                </a:lnTo>
                <a:lnTo>
                  <a:pt x="620" y="236"/>
                </a:lnTo>
                <a:lnTo>
                  <a:pt x="616" y="251"/>
                </a:lnTo>
                <a:lnTo>
                  <a:pt x="625" y="267"/>
                </a:lnTo>
                <a:lnTo>
                  <a:pt x="657" y="327"/>
                </a:lnTo>
                <a:lnTo>
                  <a:pt x="364" y="322"/>
                </a:lnTo>
                <a:lnTo>
                  <a:pt x="143" y="310"/>
                </a:lnTo>
                <a:lnTo>
                  <a:pt x="149" y="211"/>
                </a:lnTo>
                <a:lnTo>
                  <a:pt x="0" y="198"/>
                </a:lnTo>
                <a:lnTo>
                  <a:pt x="18" y="0"/>
                </a:lnTo>
              </a:path>
            </a:pathLst>
          </a:custGeom>
          <a:solidFill>
            <a:schemeClr val="accent1">
              <a:lumMod val="50000"/>
            </a:schemeClr>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30" name="Freeform 32"/>
          <p:cNvSpPr>
            <a:spLocks/>
          </p:cNvSpPr>
          <p:nvPr/>
        </p:nvSpPr>
        <p:spPr bwMode="auto">
          <a:xfrm>
            <a:off x="2541284" y="2966443"/>
            <a:ext cx="707231" cy="283964"/>
          </a:xfrm>
          <a:custGeom>
            <a:avLst/>
            <a:gdLst>
              <a:gd name="T0" fmla="*/ 20 w 594"/>
              <a:gd name="T1" fmla="*/ 0 h 318"/>
              <a:gd name="T2" fmla="*/ 241 w 594"/>
              <a:gd name="T3" fmla="*/ 12 h 318"/>
              <a:gd name="T4" fmla="*/ 533 w 594"/>
              <a:gd name="T5" fmla="*/ 16 h 318"/>
              <a:gd name="T6" fmla="*/ 550 w 594"/>
              <a:gd name="T7" fmla="*/ 29 h 318"/>
              <a:gd name="T8" fmla="*/ 559 w 594"/>
              <a:gd name="T9" fmla="*/ 26 h 318"/>
              <a:gd name="T10" fmla="*/ 570 w 594"/>
              <a:gd name="T11" fmla="*/ 42 h 318"/>
              <a:gd name="T12" fmla="*/ 561 w 594"/>
              <a:gd name="T13" fmla="*/ 42 h 318"/>
              <a:gd name="T14" fmla="*/ 551 w 594"/>
              <a:gd name="T15" fmla="*/ 62 h 318"/>
              <a:gd name="T16" fmla="*/ 575 w 594"/>
              <a:gd name="T17" fmla="*/ 96 h 318"/>
              <a:gd name="T18" fmla="*/ 593 w 594"/>
              <a:gd name="T19" fmla="*/ 102 h 318"/>
              <a:gd name="T20" fmla="*/ 590 w 594"/>
              <a:gd name="T21" fmla="*/ 316 h 318"/>
              <a:gd name="T22" fmla="*/ 338 w 594"/>
              <a:gd name="T23" fmla="*/ 317 h 318"/>
              <a:gd name="T24" fmla="*/ 0 w 594"/>
              <a:gd name="T25" fmla="*/ 301 h 318"/>
              <a:gd name="T26" fmla="*/ 20 w 594"/>
              <a:gd name="T2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18">
                <a:moveTo>
                  <a:pt x="20" y="0"/>
                </a:moveTo>
                <a:lnTo>
                  <a:pt x="241" y="12"/>
                </a:lnTo>
                <a:lnTo>
                  <a:pt x="533" y="16"/>
                </a:lnTo>
                <a:lnTo>
                  <a:pt x="550" y="29"/>
                </a:lnTo>
                <a:lnTo>
                  <a:pt x="559" y="26"/>
                </a:lnTo>
                <a:lnTo>
                  <a:pt x="570" y="42"/>
                </a:lnTo>
                <a:lnTo>
                  <a:pt x="561" y="42"/>
                </a:lnTo>
                <a:lnTo>
                  <a:pt x="551" y="62"/>
                </a:lnTo>
                <a:lnTo>
                  <a:pt x="575" y="96"/>
                </a:lnTo>
                <a:lnTo>
                  <a:pt x="593" y="102"/>
                </a:lnTo>
                <a:lnTo>
                  <a:pt x="590" y="316"/>
                </a:lnTo>
                <a:lnTo>
                  <a:pt x="338" y="317"/>
                </a:lnTo>
                <a:lnTo>
                  <a:pt x="0" y="301"/>
                </a:lnTo>
                <a:lnTo>
                  <a:pt x="20" y="0"/>
                </a:lnTo>
              </a:path>
            </a:pathLst>
          </a:custGeom>
          <a:solidFill>
            <a:schemeClr val="accent1">
              <a:lumMod val="50000"/>
            </a:schemeClr>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31" name="Freeform 33"/>
          <p:cNvSpPr>
            <a:spLocks/>
          </p:cNvSpPr>
          <p:nvPr/>
        </p:nvSpPr>
        <p:spPr bwMode="auto">
          <a:xfrm>
            <a:off x="2446034" y="3230763"/>
            <a:ext cx="821531" cy="319683"/>
          </a:xfrm>
          <a:custGeom>
            <a:avLst/>
            <a:gdLst>
              <a:gd name="T0" fmla="*/ 4 w 690"/>
              <a:gd name="T1" fmla="*/ 0 h 358"/>
              <a:gd name="T2" fmla="*/ 80 w 690"/>
              <a:gd name="T3" fmla="*/ 4 h 358"/>
              <a:gd name="T4" fmla="*/ 419 w 690"/>
              <a:gd name="T5" fmla="*/ 20 h 358"/>
              <a:gd name="T6" fmla="*/ 671 w 690"/>
              <a:gd name="T7" fmla="*/ 19 h 358"/>
              <a:gd name="T8" fmla="*/ 672 w 690"/>
              <a:gd name="T9" fmla="*/ 72 h 358"/>
              <a:gd name="T10" fmla="*/ 689 w 690"/>
              <a:gd name="T11" fmla="*/ 183 h 358"/>
              <a:gd name="T12" fmla="*/ 685 w 690"/>
              <a:gd name="T13" fmla="*/ 357 h 358"/>
              <a:gd name="T14" fmla="*/ 630 w 690"/>
              <a:gd name="T15" fmla="*/ 327 h 358"/>
              <a:gd name="T16" fmla="*/ 572 w 690"/>
              <a:gd name="T17" fmla="*/ 337 h 358"/>
              <a:gd name="T18" fmla="*/ 528 w 690"/>
              <a:gd name="T19" fmla="*/ 351 h 358"/>
              <a:gd name="T20" fmla="*/ 466 w 690"/>
              <a:gd name="T21" fmla="*/ 352 h 358"/>
              <a:gd name="T22" fmla="*/ 419 w 690"/>
              <a:gd name="T23" fmla="*/ 324 h 358"/>
              <a:gd name="T24" fmla="*/ 406 w 690"/>
              <a:gd name="T25" fmla="*/ 337 h 358"/>
              <a:gd name="T26" fmla="*/ 333 w 690"/>
              <a:gd name="T27" fmla="*/ 306 h 358"/>
              <a:gd name="T28" fmla="*/ 297 w 690"/>
              <a:gd name="T29" fmla="*/ 296 h 358"/>
              <a:gd name="T30" fmla="*/ 279 w 690"/>
              <a:gd name="T31" fmla="*/ 279 h 358"/>
              <a:gd name="T32" fmla="*/ 256 w 690"/>
              <a:gd name="T33" fmla="*/ 278 h 358"/>
              <a:gd name="T34" fmla="*/ 233 w 690"/>
              <a:gd name="T35" fmla="*/ 259 h 358"/>
              <a:gd name="T36" fmla="*/ 241 w 690"/>
              <a:gd name="T37" fmla="*/ 66 h 358"/>
              <a:gd name="T38" fmla="*/ 0 w 690"/>
              <a:gd name="T39" fmla="*/ 51 h 358"/>
              <a:gd name="T40" fmla="*/ 4 w 690"/>
              <a:gd name="T41"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0" h="358">
                <a:moveTo>
                  <a:pt x="4" y="0"/>
                </a:moveTo>
                <a:lnTo>
                  <a:pt x="80" y="4"/>
                </a:lnTo>
                <a:lnTo>
                  <a:pt x="419" y="20"/>
                </a:lnTo>
                <a:lnTo>
                  <a:pt x="671" y="19"/>
                </a:lnTo>
                <a:lnTo>
                  <a:pt x="672" y="72"/>
                </a:lnTo>
                <a:lnTo>
                  <a:pt x="689" y="183"/>
                </a:lnTo>
                <a:lnTo>
                  <a:pt x="685" y="357"/>
                </a:lnTo>
                <a:lnTo>
                  <a:pt x="630" y="327"/>
                </a:lnTo>
                <a:lnTo>
                  <a:pt x="572" y="337"/>
                </a:lnTo>
                <a:lnTo>
                  <a:pt x="528" y="351"/>
                </a:lnTo>
                <a:lnTo>
                  <a:pt x="466" y="352"/>
                </a:lnTo>
                <a:lnTo>
                  <a:pt x="419" y="324"/>
                </a:lnTo>
                <a:lnTo>
                  <a:pt x="406" y="337"/>
                </a:lnTo>
                <a:lnTo>
                  <a:pt x="333" y="306"/>
                </a:lnTo>
                <a:lnTo>
                  <a:pt x="297" y="296"/>
                </a:lnTo>
                <a:lnTo>
                  <a:pt x="279" y="279"/>
                </a:lnTo>
                <a:lnTo>
                  <a:pt x="256" y="278"/>
                </a:lnTo>
                <a:lnTo>
                  <a:pt x="233" y="259"/>
                </a:lnTo>
                <a:lnTo>
                  <a:pt x="241" y="66"/>
                </a:lnTo>
                <a:lnTo>
                  <a:pt x="0" y="51"/>
                </a:lnTo>
                <a:lnTo>
                  <a:pt x="4" y="0"/>
                </a:lnTo>
              </a:path>
            </a:pathLst>
          </a:custGeom>
          <a:solidFill>
            <a:schemeClr val="accent1">
              <a:lumMod val="50000"/>
            </a:schemeClr>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32" name="Freeform 34"/>
          <p:cNvSpPr>
            <a:spLocks/>
          </p:cNvSpPr>
          <p:nvPr/>
        </p:nvSpPr>
        <p:spPr bwMode="auto">
          <a:xfrm>
            <a:off x="3027056" y="2150269"/>
            <a:ext cx="617934" cy="514350"/>
          </a:xfrm>
          <a:custGeom>
            <a:avLst/>
            <a:gdLst>
              <a:gd name="T0" fmla="*/ 3 w 519"/>
              <a:gd name="T1" fmla="*/ 109 h 576"/>
              <a:gd name="T2" fmla="*/ 23 w 519"/>
              <a:gd name="T3" fmla="*/ 175 h 576"/>
              <a:gd name="T4" fmla="*/ 26 w 519"/>
              <a:gd name="T5" fmla="*/ 261 h 576"/>
              <a:gd name="T6" fmla="*/ 40 w 519"/>
              <a:gd name="T7" fmla="*/ 330 h 576"/>
              <a:gd name="T8" fmla="*/ 21 w 519"/>
              <a:gd name="T9" fmla="*/ 365 h 576"/>
              <a:gd name="T10" fmla="*/ 48 w 519"/>
              <a:gd name="T11" fmla="*/ 391 h 576"/>
              <a:gd name="T12" fmla="*/ 46 w 519"/>
              <a:gd name="T13" fmla="*/ 575 h 576"/>
              <a:gd name="T14" fmla="*/ 424 w 519"/>
              <a:gd name="T15" fmla="*/ 567 h 576"/>
              <a:gd name="T16" fmla="*/ 418 w 519"/>
              <a:gd name="T17" fmla="*/ 531 h 576"/>
              <a:gd name="T18" fmla="*/ 377 w 519"/>
              <a:gd name="T19" fmla="*/ 499 h 576"/>
              <a:gd name="T20" fmla="*/ 357 w 519"/>
              <a:gd name="T21" fmla="*/ 477 h 576"/>
              <a:gd name="T22" fmla="*/ 305 w 519"/>
              <a:gd name="T23" fmla="*/ 445 h 576"/>
              <a:gd name="T24" fmla="*/ 308 w 519"/>
              <a:gd name="T25" fmla="*/ 392 h 576"/>
              <a:gd name="T26" fmla="*/ 296 w 519"/>
              <a:gd name="T27" fmla="*/ 357 h 576"/>
              <a:gd name="T28" fmla="*/ 339 w 519"/>
              <a:gd name="T29" fmla="*/ 306 h 576"/>
              <a:gd name="T30" fmla="*/ 336 w 519"/>
              <a:gd name="T31" fmla="*/ 255 h 576"/>
              <a:gd name="T32" fmla="*/ 406 w 519"/>
              <a:gd name="T33" fmla="*/ 203 h 576"/>
              <a:gd name="T34" fmla="*/ 422 w 519"/>
              <a:gd name="T35" fmla="*/ 173 h 576"/>
              <a:gd name="T36" fmla="*/ 518 w 519"/>
              <a:gd name="T37" fmla="*/ 122 h 576"/>
              <a:gd name="T38" fmla="*/ 475 w 519"/>
              <a:gd name="T39" fmla="*/ 104 h 576"/>
              <a:gd name="T40" fmla="*/ 437 w 519"/>
              <a:gd name="T41" fmla="*/ 107 h 576"/>
              <a:gd name="T42" fmla="*/ 429 w 519"/>
              <a:gd name="T43" fmla="*/ 93 h 576"/>
              <a:gd name="T44" fmla="*/ 360 w 519"/>
              <a:gd name="T45" fmla="*/ 91 h 576"/>
              <a:gd name="T46" fmla="*/ 314 w 519"/>
              <a:gd name="T47" fmla="*/ 78 h 576"/>
              <a:gd name="T48" fmla="*/ 219 w 519"/>
              <a:gd name="T49" fmla="*/ 69 h 576"/>
              <a:gd name="T50" fmla="*/ 204 w 519"/>
              <a:gd name="T51" fmla="*/ 51 h 576"/>
              <a:gd name="T52" fmla="*/ 166 w 519"/>
              <a:gd name="T53" fmla="*/ 35 h 576"/>
              <a:gd name="T54" fmla="*/ 159 w 519"/>
              <a:gd name="T55" fmla="*/ 0 h 576"/>
              <a:gd name="T56" fmla="*/ 135 w 519"/>
              <a:gd name="T57" fmla="*/ 0 h 576"/>
              <a:gd name="T58" fmla="*/ 135 w 519"/>
              <a:gd name="T59" fmla="*/ 26 h 576"/>
              <a:gd name="T60" fmla="*/ 0 w 519"/>
              <a:gd name="T61" fmla="*/ 26 h 576"/>
              <a:gd name="T62" fmla="*/ 3 w 519"/>
              <a:gd name="T63" fmla="*/ 10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9" h="576">
                <a:moveTo>
                  <a:pt x="3" y="109"/>
                </a:moveTo>
                <a:lnTo>
                  <a:pt x="23" y="175"/>
                </a:lnTo>
                <a:lnTo>
                  <a:pt x="26" y="261"/>
                </a:lnTo>
                <a:lnTo>
                  <a:pt x="40" y="330"/>
                </a:lnTo>
                <a:lnTo>
                  <a:pt x="21" y="365"/>
                </a:lnTo>
                <a:lnTo>
                  <a:pt x="48" y="391"/>
                </a:lnTo>
                <a:lnTo>
                  <a:pt x="46" y="575"/>
                </a:lnTo>
                <a:lnTo>
                  <a:pt x="424" y="567"/>
                </a:lnTo>
                <a:lnTo>
                  <a:pt x="418" y="531"/>
                </a:lnTo>
                <a:lnTo>
                  <a:pt x="377" y="499"/>
                </a:lnTo>
                <a:lnTo>
                  <a:pt x="357" y="477"/>
                </a:lnTo>
                <a:lnTo>
                  <a:pt x="305" y="445"/>
                </a:lnTo>
                <a:lnTo>
                  <a:pt x="308" y="392"/>
                </a:lnTo>
                <a:lnTo>
                  <a:pt x="296" y="357"/>
                </a:lnTo>
                <a:lnTo>
                  <a:pt x="339" y="306"/>
                </a:lnTo>
                <a:lnTo>
                  <a:pt x="336" y="255"/>
                </a:lnTo>
                <a:lnTo>
                  <a:pt x="406" y="203"/>
                </a:lnTo>
                <a:lnTo>
                  <a:pt x="422" y="173"/>
                </a:lnTo>
                <a:lnTo>
                  <a:pt x="518" y="122"/>
                </a:lnTo>
                <a:lnTo>
                  <a:pt x="475" y="104"/>
                </a:lnTo>
                <a:lnTo>
                  <a:pt x="437" y="107"/>
                </a:lnTo>
                <a:lnTo>
                  <a:pt x="429" y="93"/>
                </a:lnTo>
                <a:lnTo>
                  <a:pt x="360" y="91"/>
                </a:lnTo>
                <a:lnTo>
                  <a:pt x="314" y="78"/>
                </a:lnTo>
                <a:lnTo>
                  <a:pt x="219" y="69"/>
                </a:lnTo>
                <a:lnTo>
                  <a:pt x="204" y="51"/>
                </a:lnTo>
                <a:lnTo>
                  <a:pt x="166" y="35"/>
                </a:lnTo>
                <a:lnTo>
                  <a:pt x="159" y="0"/>
                </a:lnTo>
                <a:lnTo>
                  <a:pt x="135" y="0"/>
                </a:lnTo>
                <a:lnTo>
                  <a:pt x="135" y="26"/>
                </a:lnTo>
                <a:lnTo>
                  <a:pt x="0" y="26"/>
                </a:lnTo>
                <a:lnTo>
                  <a:pt x="3" y="109"/>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solidFill>
                <a:schemeClr val="bg1"/>
              </a:solidFill>
              <a:latin typeface="+mj-lt"/>
            </a:endParaRPr>
          </a:p>
        </p:txBody>
      </p:sp>
      <p:sp>
        <p:nvSpPr>
          <p:cNvPr id="33" name="Freeform 35"/>
          <p:cNvSpPr>
            <a:spLocks/>
          </p:cNvSpPr>
          <p:nvPr/>
        </p:nvSpPr>
        <p:spPr bwMode="auto">
          <a:xfrm>
            <a:off x="3068730" y="2662834"/>
            <a:ext cx="569119" cy="280392"/>
          </a:xfrm>
          <a:custGeom>
            <a:avLst/>
            <a:gdLst>
              <a:gd name="T0" fmla="*/ 0 w 478"/>
              <a:gd name="T1" fmla="*/ 29 h 314"/>
              <a:gd name="T2" fmla="*/ 9 w 478"/>
              <a:gd name="T3" fmla="*/ 47 h 314"/>
              <a:gd name="T4" fmla="*/ 4 w 478"/>
              <a:gd name="T5" fmla="*/ 66 h 314"/>
              <a:gd name="T6" fmla="*/ 9 w 478"/>
              <a:gd name="T7" fmla="*/ 109 h 314"/>
              <a:gd name="T8" fmla="*/ 31 w 478"/>
              <a:gd name="T9" fmla="*/ 170 h 314"/>
              <a:gd name="T10" fmla="*/ 32 w 478"/>
              <a:gd name="T11" fmla="*/ 189 h 314"/>
              <a:gd name="T12" fmla="*/ 47 w 478"/>
              <a:gd name="T13" fmla="*/ 218 h 314"/>
              <a:gd name="T14" fmla="*/ 54 w 478"/>
              <a:gd name="T15" fmla="*/ 265 h 314"/>
              <a:gd name="T16" fmla="*/ 50 w 478"/>
              <a:gd name="T17" fmla="*/ 280 h 314"/>
              <a:gd name="T18" fmla="*/ 59 w 478"/>
              <a:gd name="T19" fmla="*/ 296 h 314"/>
              <a:gd name="T20" fmla="*/ 367 w 478"/>
              <a:gd name="T21" fmla="*/ 289 h 314"/>
              <a:gd name="T22" fmla="*/ 390 w 478"/>
              <a:gd name="T23" fmla="*/ 313 h 314"/>
              <a:gd name="T24" fmla="*/ 422 w 478"/>
              <a:gd name="T25" fmla="*/ 241 h 314"/>
              <a:gd name="T26" fmla="*/ 412 w 478"/>
              <a:gd name="T27" fmla="*/ 214 h 314"/>
              <a:gd name="T28" fmla="*/ 465 w 478"/>
              <a:gd name="T29" fmla="*/ 172 h 314"/>
              <a:gd name="T30" fmla="*/ 477 w 478"/>
              <a:gd name="T31" fmla="*/ 142 h 314"/>
              <a:gd name="T32" fmla="*/ 438 w 478"/>
              <a:gd name="T33" fmla="*/ 97 h 314"/>
              <a:gd name="T34" fmla="*/ 397 w 478"/>
              <a:gd name="T35" fmla="*/ 50 h 314"/>
              <a:gd name="T36" fmla="*/ 390 w 478"/>
              <a:gd name="T37" fmla="*/ 0 h 314"/>
              <a:gd name="T38" fmla="*/ 10 w 478"/>
              <a:gd name="T39" fmla="*/ 7 h 314"/>
              <a:gd name="T40" fmla="*/ 0 w 478"/>
              <a:gd name="T41" fmla="*/ 6 h 314"/>
              <a:gd name="T42" fmla="*/ 0 w 478"/>
              <a:gd name="T43" fmla="*/ 2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8" h="314">
                <a:moveTo>
                  <a:pt x="0" y="29"/>
                </a:moveTo>
                <a:lnTo>
                  <a:pt x="9" y="47"/>
                </a:lnTo>
                <a:lnTo>
                  <a:pt x="4" y="66"/>
                </a:lnTo>
                <a:lnTo>
                  <a:pt x="9" y="109"/>
                </a:lnTo>
                <a:lnTo>
                  <a:pt x="31" y="170"/>
                </a:lnTo>
                <a:lnTo>
                  <a:pt x="32" y="189"/>
                </a:lnTo>
                <a:lnTo>
                  <a:pt x="47" y="218"/>
                </a:lnTo>
                <a:lnTo>
                  <a:pt x="54" y="265"/>
                </a:lnTo>
                <a:lnTo>
                  <a:pt x="50" y="280"/>
                </a:lnTo>
                <a:lnTo>
                  <a:pt x="59" y="296"/>
                </a:lnTo>
                <a:lnTo>
                  <a:pt x="367" y="289"/>
                </a:lnTo>
                <a:lnTo>
                  <a:pt x="390" y="313"/>
                </a:lnTo>
                <a:lnTo>
                  <a:pt x="422" y="241"/>
                </a:lnTo>
                <a:lnTo>
                  <a:pt x="412" y="214"/>
                </a:lnTo>
                <a:lnTo>
                  <a:pt x="465" y="172"/>
                </a:lnTo>
                <a:lnTo>
                  <a:pt x="477" y="142"/>
                </a:lnTo>
                <a:lnTo>
                  <a:pt x="438" y="97"/>
                </a:lnTo>
                <a:lnTo>
                  <a:pt x="397" y="50"/>
                </a:lnTo>
                <a:lnTo>
                  <a:pt x="390" y="0"/>
                </a:lnTo>
                <a:lnTo>
                  <a:pt x="10" y="7"/>
                </a:lnTo>
                <a:lnTo>
                  <a:pt x="0" y="6"/>
                </a:lnTo>
                <a:lnTo>
                  <a:pt x="0" y="29"/>
                </a:lnTo>
              </a:path>
            </a:pathLst>
          </a:custGeom>
          <a:solidFill>
            <a:schemeClr val="accent1"/>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34" name="Freeform 36"/>
          <p:cNvSpPr>
            <a:spLocks/>
          </p:cNvSpPr>
          <p:nvPr/>
        </p:nvSpPr>
        <p:spPr bwMode="auto">
          <a:xfrm>
            <a:off x="3138975" y="2920901"/>
            <a:ext cx="633413" cy="410766"/>
          </a:xfrm>
          <a:custGeom>
            <a:avLst/>
            <a:gdLst>
              <a:gd name="T0" fmla="*/ 31 w 532"/>
              <a:gd name="T1" fmla="*/ 67 h 460"/>
              <a:gd name="T2" fmla="*/ 47 w 532"/>
              <a:gd name="T3" fmla="*/ 80 h 460"/>
              <a:gd name="T4" fmla="*/ 57 w 532"/>
              <a:gd name="T5" fmla="*/ 77 h 460"/>
              <a:gd name="T6" fmla="*/ 68 w 532"/>
              <a:gd name="T7" fmla="*/ 92 h 460"/>
              <a:gd name="T8" fmla="*/ 59 w 532"/>
              <a:gd name="T9" fmla="*/ 92 h 460"/>
              <a:gd name="T10" fmla="*/ 49 w 532"/>
              <a:gd name="T11" fmla="*/ 113 h 460"/>
              <a:gd name="T12" fmla="*/ 72 w 532"/>
              <a:gd name="T13" fmla="*/ 147 h 460"/>
              <a:gd name="T14" fmla="*/ 90 w 532"/>
              <a:gd name="T15" fmla="*/ 153 h 460"/>
              <a:gd name="T16" fmla="*/ 88 w 532"/>
              <a:gd name="T17" fmla="*/ 367 h 460"/>
              <a:gd name="T18" fmla="*/ 89 w 532"/>
              <a:gd name="T19" fmla="*/ 419 h 460"/>
              <a:gd name="T20" fmla="*/ 444 w 532"/>
              <a:gd name="T21" fmla="*/ 407 h 460"/>
              <a:gd name="T22" fmla="*/ 447 w 532"/>
              <a:gd name="T23" fmla="*/ 439 h 460"/>
              <a:gd name="T24" fmla="*/ 433 w 532"/>
              <a:gd name="T25" fmla="*/ 459 h 460"/>
              <a:gd name="T26" fmla="*/ 487 w 532"/>
              <a:gd name="T27" fmla="*/ 456 h 460"/>
              <a:gd name="T28" fmla="*/ 496 w 532"/>
              <a:gd name="T29" fmla="*/ 439 h 460"/>
              <a:gd name="T30" fmla="*/ 496 w 532"/>
              <a:gd name="T31" fmla="*/ 419 h 460"/>
              <a:gd name="T32" fmla="*/ 509 w 532"/>
              <a:gd name="T33" fmla="*/ 404 h 460"/>
              <a:gd name="T34" fmla="*/ 513 w 532"/>
              <a:gd name="T35" fmla="*/ 390 h 460"/>
              <a:gd name="T36" fmla="*/ 527 w 532"/>
              <a:gd name="T37" fmla="*/ 387 h 460"/>
              <a:gd name="T38" fmla="*/ 531 w 532"/>
              <a:gd name="T39" fmla="*/ 357 h 460"/>
              <a:gd name="T40" fmla="*/ 512 w 532"/>
              <a:gd name="T41" fmla="*/ 352 h 460"/>
              <a:gd name="T42" fmla="*/ 499 w 532"/>
              <a:gd name="T43" fmla="*/ 329 h 460"/>
              <a:gd name="T44" fmla="*/ 479 w 532"/>
              <a:gd name="T45" fmla="*/ 275 h 460"/>
              <a:gd name="T46" fmla="*/ 458 w 532"/>
              <a:gd name="T47" fmla="*/ 266 h 460"/>
              <a:gd name="T48" fmla="*/ 432 w 532"/>
              <a:gd name="T49" fmla="*/ 246 h 460"/>
              <a:gd name="T50" fmla="*/ 423 w 532"/>
              <a:gd name="T51" fmla="*/ 217 h 460"/>
              <a:gd name="T52" fmla="*/ 438 w 532"/>
              <a:gd name="T53" fmla="*/ 173 h 460"/>
              <a:gd name="T54" fmla="*/ 426 w 532"/>
              <a:gd name="T55" fmla="*/ 164 h 460"/>
              <a:gd name="T56" fmla="*/ 394 w 532"/>
              <a:gd name="T57" fmla="*/ 165 h 460"/>
              <a:gd name="T58" fmla="*/ 389 w 532"/>
              <a:gd name="T59" fmla="*/ 138 h 460"/>
              <a:gd name="T60" fmla="*/ 338 w 532"/>
              <a:gd name="T61" fmla="*/ 85 h 460"/>
              <a:gd name="T62" fmla="*/ 325 w 532"/>
              <a:gd name="T63" fmla="*/ 41 h 460"/>
              <a:gd name="T64" fmla="*/ 331 w 532"/>
              <a:gd name="T65" fmla="*/ 24 h 460"/>
              <a:gd name="T66" fmla="*/ 308 w 532"/>
              <a:gd name="T67" fmla="*/ 0 h 460"/>
              <a:gd name="T68" fmla="*/ 0 w 532"/>
              <a:gd name="T69" fmla="*/ 7 h 460"/>
              <a:gd name="T70" fmla="*/ 31 w 532"/>
              <a:gd name="T71" fmla="*/ 67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2" h="460">
                <a:moveTo>
                  <a:pt x="31" y="67"/>
                </a:moveTo>
                <a:lnTo>
                  <a:pt x="47" y="80"/>
                </a:lnTo>
                <a:lnTo>
                  <a:pt x="57" y="77"/>
                </a:lnTo>
                <a:lnTo>
                  <a:pt x="68" y="92"/>
                </a:lnTo>
                <a:lnTo>
                  <a:pt x="59" y="92"/>
                </a:lnTo>
                <a:lnTo>
                  <a:pt x="49" y="113"/>
                </a:lnTo>
                <a:lnTo>
                  <a:pt x="72" y="147"/>
                </a:lnTo>
                <a:lnTo>
                  <a:pt x="90" y="153"/>
                </a:lnTo>
                <a:lnTo>
                  <a:pt x="88" y="367"/>
                </a:lnTo>
                <a:lnTo>
                  <a:pt x="89" y="419"/>
                </a:lnTo>
                <a:lnTo>
                  <a:pt x="444" y="407"/>
                </a:lnTo>
                <a:lnTo>
                  <a:pt x="447" y="439"/>
                </a:lnTo>
                <a:lnTo>
                  <a:pt x="433" y="459"/>
                </a:lnTo>
                <a:lnTo>
                  <a:pt x="487" y="456"/>
                </a:lnTo>
                <a:lnTo>
                  <a:pt x="496" y="439"/>
                </a:lnTo>
                <a:lnTo>
                  <a:pt x="496" y="419"/>
                </a:lnTo>
                <a:lnTo>
                  <a:pt x="509" y="404"/>
                </a:lnTo>
                <a:lnTo>
                  <a:pt x="513" y="390"/>
                </a:lnTo>
                <a:lnTo>
                  <a:pt x="527" y="387"/>
                </a:lnTo>
                <a:lnTo>
                  <a:pt x="531" y="357"/>
                </a:lnTo>
                <a:lnTo>
                  <a:pt x="512" y="352"/>
                </a:lnTo>
                <a:lnTo>
                  <a:pt x="499" y="329"/>
                </a:lnTo>
                <a:lnTo>
                  <a:pt x="479" y="275"/>
                </a:lnTo>
                <a:lnTo>
                  <a:pt x="458" y="266"/>
                </a:lnTo>
                <a:lnTo>
                  <a:pt x="432" y="246"/>
                </a:lnTo>
                <a:lnTo>
                  <a:pt x="423" y="217"/>
                </a:lnTo>
                <a:lnTo>
                  <a:pt x="438" y="173"/>
                </a:lnTo>
                <a:lnTo>
                  <a:pt x="426" y="164"/>
                </a:lnTo>
                <a:lnTo>
                  <a:pt x="394" y="165"/>
                </a:lnTo>
                <a:lnTo>
                  <a:pt x="389" y="138"/>
                </a:lnTo>
                <a:lnTo>
                  <a:pt x="338" y="85"/>
                </a:lnTo>
                <a:lnTo>
                  <a:pt x="325" y="41"/>
                </a:lnTo>
                <a:lnTo>
                  <a:pt x="331" y="24"/>
                </a:lnTo>
                <a:lnTo>
                  <a:pt x="308" y="0"/>
                </a:lnTo>
                <a:lnTo>
                  <a:pt x="0" y="7"/>
                </a:lnTo>
                <a:lnTo>
                  <a:pt x="31" y="67"/>
                </a:lnTo>
              </a:path>
            </a:pathLst>
          </a:custGeom>
          <a:solidFill>
            <a:schemeClr val="accent1">
              <a:lumMod val="50000"/>
            </a:schemeClr>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35" name="Freeform 37"/>
          <p:cNvSpPr>
            <a:spLocks/>
          </p:cNvSpPr>
          <p:nvPr/>
        </p:nvSpPr>
        <p:spPr bwMode="auto">
          <a:xfrm>
            <a:off x="3246132" y="3285234"/>
            <a:ext cx="481013" cy="321469"/>
          </a:xfrm>
          <a:custGeom>
            <a:avLst/>
            <a:gdLst>
              <a:gd name="T0" fmla="*/ 16 w 404"/>
              <a:gd name="T1" fmla="*/ 122 h 360"/>
              <a:gd name="T2" fmla="*/ 12 w 404"/>
              <a:gd name="T3" fmla="*/ 296 h 360"/>
              <a:gd name="T4" fmla="*/ 21 w 404"/>
              <a:gd name="T5" fmla="*/ 306 h 360"/>
              <a:gd name="T6" fmla="*/ 50 w 404"/>
              <a:gd name="T7" fmla="*/ 306 h 360"/>
              <a:gd name="T8" fmla="*/ 51 w 404"/>
              <a:gd name="T9" fmla="*/ 359 h 360"/>
              <a:gd name="T10" fmla="*/ 291 w 404"/>
              <a:gd name="T11" fmla="*/ 355 h 360"/>
              <a:gd name="T12" fmla="*/ 286 w 404"/>
              <a:gd name="T13" fmla="*/ 301 h 360"/>
              <a:gd name="T14" fmla="*/ 306 w 404"/>
              <a:gd name="T15" fmla="*/ 241 h 360"/>
              <a:gd name="T16" fmla="*/ 336 w 404"/>
              <a:gd name="T17" fmla="*/ 201 h 360"/>
              <a:gd name="T18" fmla="*/ 334 w 404"/>
              <a:gd name="T19" fmla="*/ 189 h 360"/>
              <a:gd name="T20" fmla="*/ 356 w 404"/>
              <a:gd name="T21" fmla="*/ 151 h 360"/>
              <a:gd name="T22" fmla="*/ 368 w 404"/>
              <a:gd name="T23" fmla="*/ 111 h 360"/>
              <a:gd name="T24" fmla="*/ 364 w 404"/>
              <a:gd name="T25" fmla="*/ 108 h 360"/>
              <a:gd name="T26" fmla="*/ 384 w 404"/>
              <a:gd name="T27" fmla="*/ 92 h 360"/>
              <a:gd name="T28" fmla="*/ 403 w 404"/>
              <a:gd name="T29" fmla="*/ 56 h 360"/>
              <a:gd name="T30" fmla="*/ 396 w 404"/>
              <a:gd name="T31" fmla="*/ 48 h 360"/>
              <a:gd name="T32" fmla="*/ 342 w 404"/>
              <a:gd name="T33" fmla="*/ 51 h 360"/>
              <a:gd name="T34" fmla="*/ 356 w 404"/>
              <a:gd name="T35" fmla="*/ 31 h 360"/>
              <a:gd name="T36" fmla="*/ 353 w 404"/>
              <a:gd name="T37" fmla="*/ 0 h 360"/>
              <a:gd name="T38" fmla="*/ 0 w 404"/>
              <a:gd name="T39" fmla="*/ 11 h 360"/>
              <a:gd name="T40" fmla="*/ 16 w 404"/>
              <a:gd name="T41" fmla="*/ 12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4" h="360">
                <a:moveTo>
                  <a:pt x="16" y="122"/>
                </a:moveTo>
                <a:lnTo>
                  <a:pt x="12" y="296"/>
                </a:lnTo>
                <a:lnTo>
                  <a:pt x="21" y="306"/>
                </a:lnTo>
                <a:lnTo>
                  <a:pt x="50" y="306"/>
                </a:lnTo>
                <a:lnTo>
                  <a:pt x="51" y="359"/>
                </a:lnTo>
                <a:lnTo>
                  <a:pt x="291" y="355"/>
                </a:lnTo>
                <a:lnTo>
                  <a:pt x="286" y="301"/>
                </a:lnTo>
                <a:lnTo>
                  <a:pt x="306" y="241"/>
                </a:lnTo>
                <a:lnTo>
                  <a:pt x="336" y="201"/>
                </a:lnTo>
                <a:lnTo>
                  <a:pt x="334" y="189"/>
                </a:lnTo>
                <a:lnTo>
                  <a:pt x="356" y="151"/>
                </a:lnTo>
                <a:lnTo>
                  <a:pt x="368" y="111"/>
                </a:lnTo>
                <a:lnTo>
                  <a:pt x="364" y="108"/>
                </a:lnTo>
                <a:lnTo>
                  <a:pt x="384" y="92"/>
                </a:lnTo>
                <a:lnTo>
                  <a:pt x="403" y="56"/>
                </a:lnTo>
                <a:lnTo>
                  <a:pt x="396" y="48"/>
                </a:lnTo>
                <a:lnTo>
                  <a:pt x="342" y="51"/>
                </a:lnTo>
                <a:lnTo>
                  <a:pt x="356" y="31"/>
                </a:lnTo>
                <a:lnTo>
                  <a:pt x="353" y="0"/>
                </a:lnTo>
                <a:lnTo>
                  <a:pt x="0" y="11"/>
                </a:lnTo>
                <a:lnTo>
                  <a:pt x="16" y="122"/>
                </a:lnTo>
              </a:path>
            </a:pathLst>
          </a:custGeom>
          <a:solidFill>
            <a:srgbClr val="FFC000"/>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36" name="Freeform 38"/>
          <p:cNvSpPr>
            <a:spLocks/>
          </p:cNvSpPr>
          <p:nvPr/>
        </p:nvSpPr>
        <p:spPr bwMode="auto">
          <a:xfrm>
            <a:off x="3308045" y="3603131"/>
            <a:ext cx="542925" cy="350936"/>
          </a:xfrm>
          <a:custGeom>
            <a:avLst/>
            <a:gdLst>
              <a:gd name="T0" fmla="*/ 0 w 456"/>
              <a:gd name="T1" fmla="*/ 3 h 393"/>
              <a:gd name="T2" fmla="*/ 5 w 456"/>
              <a:gd name="T3" fmla="*/ 109 h 393"/>
              <a:gd name="T4" fmla="*/ 46 w 456"/>
              <a:gd name="T5" fmla="*/ 185 h 393"/>
              <a:gd name="T6" fmla="*/ 31 w 456"/>
              <a:gd name="T7" fmla="*/ 247 h 393"/>
              <a:gd name="T8" fmla="*/ 34 w 456"/>
              <a:gd name="T9" fmla="*/ 298 h 393"/>
              <a:gd name="T10" fmla="*/ 15 w 456"/>
              <a:gd name="T11" fmla="*/ 323 h 393"/>
              <a:gd name="T12" fmla="*/ 23 w 456"/>
              <a:gd name="T13" fmla="*/ 331 h 393"/>
              <a:gd name="T14" fmla="*/ 83 w 456"/>
              <a:gd name="T15" fmla="*/ 324 h 393"/>
              <a:gd name="T16" fmla="*/ 159 w 456"/>
              <a:gd name="T17" fmla="*/ 344 h 393"/>
              <a:gd name="T18" fmla="*/ 182 w 456"/>
              <a:gd name="T19" fmla="*/ 324 h 393"/>
              <a:gd name="T20" fmla="*/ 255 w 456"/>
              <a:gd name="T21" fmla="*/ 355 h 393"/>
              <a:gd name="T22" fmla="*/ 261 w 456"/>
              <a:gd name="T23" fmla="*/ 372 h 393"/>
              <a:gd name="T24" fmla="*/ 290 w 456"/>
              <a:gd name="T25" fmla="*/ 386 h 393"/>
              <a:gd name="T26" fmla="*/ 304 w 456"/>
              <a:gd name="T27" fmla="*/ 370 h 393"/>
              <a:gd name="T28" fmla="*/ 340 w 456"/>
              <a:gd name="T29" fmla="*/ 383 h 393"/>
              <a:gd name="T30" fmla="*/ 361 w 456"/>
              <a:gd name="T31" fmla="*/ 372 h 393"/>
              <a:gd name="T32" fmla="*/ 357 w 456"/>
              <a:gd name="T33" fmla="*/ 349 h 393"/>
              <a:gd name="T34" fmla="*/ 416 w 456"/>
              <a:gd name="T35" fmla="*/ 370 h 393"/>
              <a:gd name="T36" fmla="*/ 414 w 456"/>
              <a:gd name="T37" fmla="*/ 392 h 393"/>
              <a:gd name="T38" fmla="*/ 455 w 456"/>
              <a:gd name="T39" fmla="*/ 363 h 393"/>
              <a:gd name="T40" fmla="*/ 418 w 456"/>
              <a:gd name="T41" fmla="*/ 359 h 393"/>
              <a:gd name="T42" fmla="*/ 391 w 456"/>
              <a:gd name="T43" fmla="*/ 329 h 393"/>
              <a:gd name="T44" fmla="*/ 425 w 456"/>
              <a:gd name="T45" fmla="*/ 294 h 393"/>
              <a:gd name="T46" fmla="*/ 425 w 456"/>
              <a:gd name="T47" fmla="*/ 272 h 393"/>
              <a:gd name="T48" fmla="*/ 387 w 456"/>
              <a:gd name="T49" fmla="*/ 303 h 393"/>
              <a:gd name="T50" fmla="*/ 369 w 456"/>
              <a:gd name="T51" fmla="*/ 294 h 393"/>
              <a:gd name="T52" fmla="*/ 386 w 456"/>
              <a:gd name="T53" fmla="*/ 276 h 393"/>
              <a:gd name="T54" fmla="*/ 344 w 456"/>
              <a:gd name="T55" fmla="*/ 288 h 393"/>
              <a:gd name="T56" fmla="*/ 317 w 456"/>
              <a:gd name="T57" fmla="*/ 277 h 393"/>
              <a:gd name="T58" fmla="*/ 324 w 456"/>
              <a:gd name="T59" fmla="*/ 258 h 393"/>
              <a:gd name="T60" fmla="*/ 394 w 456"/>
              <a:gd name="T61" fmla="*/ 272 h 393"/>
              <a:gd name="T62" fmla="*/ 366 w 456"/>
              <a:gd name="T63" fmla="*/ 225 h 393"/>
              <a:gd name="T64" fmla="*/ 371 w 456"/>
              <a:gd name="T65" fmla="*/ 191 h 393"/>
              <a:gd name="T66" fmla="*/ 212 w 456"/>
              <a:gd name="T67" fmla="*/ 198 h 393"/>
              <a:gd name="T68" fmla="*/ 229 w 456"/>
              <a:gd name="T69" fmla="*/ 126 h 393"/>
              <a:gd name="T70" fmla="*/ 258 w 456"/>
              <a:gd name="T71" fmla="*/ 88 h 393"/>
              <a:gd name="T72" fmla="*/ 249 w 456"/>
              <a:gd name="T73" fmla="*/ 78 h 393"/>
              <a:gd name="T74" fmla="*/ 238 w 456"/>
              <a:gd name="T75" fmla="*/ 0 h 393"/>
              <a:gd name="T76" fmla="*/ 0 w 456"/>
              <a:gd name="T77" fmla="*/ 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6" h="393">
                <a:moveTo>
                  <a:pt x="0" y="3"/>
                </a:moveTo>
                <a:lnTo>
                  <a:pt x="5" y="109"/>
                </a:lnTo>
                <a:lnTo>
                  <a:pt x="46" y="185"/>
                </a:lnTo>
                <a:lnTo>
                  <a:pt x="31" y="247"/>
                </a:lnTo>
                <a:lnTo>
                  <a:pt x="34" y="298"/>
                </a:lnTo>
                <a:lnTo>
                  <a:pt x="15" y="323"/>
                </a:lnTo>
                <a:lnTo>
                  <a:pt x="23" y="331"/>
                </a:lnTo>
                <a:lnTo>
                  <a:pt x="83" y="324"/>
                </a:lnTo>
                <a:lnTo>
                  <a:pt x="159" y="344"/>
                </a:lnTo>
                <a:lnTo>
                  <a:pt x="182" y="324"/>
                </a:lnTo>
                <a:lnTo>
                  <a:pt x="255" y="355"/>
                </a:lnTo>
                <a:lnTo>
                  <a:pt x="261" y="372"/>
                </a:lnTo>
                <a:lnTo>
                  <a:pt x="290" y="386"/>
                </a:lnTo>
                <a:lnTo>
                  <a:pt x="304" y="370"/>
                </a:lnTo>
                <a:lnTo>
                  <a:pt x="340" y="383"/>
                </a:lnTo>
                <a:lnTo>
                  <a:pt x="361" y="372"/>
                </a:lnTo>
                <a:lnTo>
                  <a:pt x="357" y="349"/>
                </a:lnTo>
                <a:lnTo>
                  <a:pt x="416" y="370"/>
                </a:lnTo>
                <a:lnTo>
                  <a:pt x="414" y="392"/>
                </a:lnTo>
                <a:lnTo>
                  <a:pt x="455" y="363"/>
                </a:lnTo>
                <a:lnTo>
                  <a:pt x="418" y="359"/>
                </a:lnTo>
                <a:lnTo>
                  <a:pt x="391" y="329"/>
                </a:lnTo>
                <a:lnTo>
                  <a:pt x="425" y="294"/>
                </a:lnTo>
                <a:lnTo>
                  <a:pt x="425" y="272"/>
                </a:lnTo>
                <a:lnTo>
                  <a:pt x="387" y="303"/>
                </a:lnTo>
                <a:lnTo>
                  <a:pt x="369" y="294"/>
                </a:lnTo>
                <a:lnTo>
                  <a:pt x="386" y="276"/>
                </a:lnTo>
                <a:lnTo>
                  <a:pt x="344" y="288"/>
                </a:lnTo>
                <a:lnTo>
                  <a:pt x="317" y="277"/>
                </a:lnTo>
                <a:lnTo>
                  <a:pt x="324" y="258"/>
                </a:lnTo>
                <a:lnTo>
                  <a:pt x="394" y="272"/>
                </a:lnTo>
                <a:lnTo>
                  <a:pt x="366" y="225"/>
                </a:lnTo>
                <a:lnTo>
                  <a:pt x="371" y="191"/>
                </a:lnTo>
                <a:lnTo>
                  <a:pt x="212" y="198"/>
                </a:lnTo>
                <a:lnTo>
                  <a:pt x="229" y="126"/>
                </a:lnTo>
                <a:lnTo>
                  <a:pt x="258" y="88"/>
                </a:lnTo>
                <a:lnTo>
                  <a:pt x="249" y="78"/>
                </a:lnTo>
                <a:lnTo>
                  <a:pt x="238" y="0"/>
                </a:lnTo>
                <a:lnTo>
                  <a:pt x="0" y="3"/>
                </a:lnTo>
              </a:path>
            </a:pathLst>
          </a:custGeom>
          <a:solidFill>
            <a:schemeClr val="accent1">
              <a:lumMod val="50000"/>
            </a:schemeClr>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37" name="Freeform 39"/>
          <p:cNvSpPr>
            <a:spLocks/>
          </p:cNvSpPr>
          <p:nvPr/>
        </p:nvSpPr>
        <p:spPr bwMode="auto">
          <a:xfrm>
            <a:off x="3583080" y="2298503"/>
            <a:ext cx="541735" cy="207169"/>
          </a:xfrm>
          <a:custGeom>
            <a:avLst/>
            <a:gdLst>
              <a:gd name="T0" fmla="*/ 163 w 455"/>
              <a:gd name="T1" fmla="*/ 151 h 232"/>
              <a:gd name="T2" fmla="*/ 170 w 455"/>
              <a:gd name="T3" fmla="*/ 165 h 232"/>
              <a:gd name="T4" fmla="*/ 185 w 455"/>
              <a:gd name="T5" fmla="*/ 170 h 232"/>
              <a:gd name="T6" fmla="*/ 207 w 455"/>
              <a:gd name="T7" fmla="*/ 231 h 232"/>
              <a:gd name="T8" fmla="*/ 248 w 455"/>
              <a:gd name="T9" fmla="*/ 147 h 232"/>
              <a:gd name="T10" fmla="*/ 269 w 455"/>
              <a:gd name="T11" fmla="*/ 150 h 232"/>
              <a:gd name="T12" fmla="*/ 294 w 455"/>
              <a:gd name="T13" fmla="*/ 138 h 232"/>
              <a:gd name="T14" fmla="*/ 338 w 455"/>
              <a:gd name="T15" fmla="*/ 138 h 232"/>
              <a:gd name="T16" fmla="*/ 353 w 455"/>
              <a:gd name="T17" fmla="*/ 117 h 232"/>
              <a:gd name="T18" fmla="*/ 437 w 455"/>
              <a:gd name="T19" fmla="*/ 120 h 232"/>
              <a:gd name="T20" fmla="*/ 454 w 455"/>
              <a:gd name="T21" fmla="*/ 107 h 232"/>
              <a:gd name="T22" fmla="*/ 427 w 455"/>
              <a:gd name="T23" fmla="*/ 75 h 232"/>
              <a:gd name="T24" fmla="*/ 374 w 455"/>
              <a:gd name="T25" fmla="*/ 76 h 232"/>
              <a:gd name="T26" fmla="*/ 333 w 455"/>
              <a:gd name="T27" fmla="*/ 71 h 232"/>
              <a:gd name="T28" fmla="*/ 280 w 455"/>
              <a:gd name="T29" fmla="*/ 71 h 232"/>
              <a:gd name="T30" fmla="*/ 263 w 455"/>
              <a:gd name="T31" fmla="*/ 97 h 232"/>
              <a:gd name="T32" fmla="*/ 236 w 455"/>
              <a:gd name="T33" fmla="*/ 82 h 232"/>
              <a:gd name="T34" fmla="*/ 208 w 455"/>
              <a:gd name="T35" fmla="*/ 84 h 232"/>
              <a:gd name="T36" fmla="*/ 198 w 455"/>
              <a:gd name="T37" fmla="*/ 57 h 232"/>
              <a:gd name="T38" fmla="*/ 139 w 455"/>
              <a:gd name="T39" fmla="*/ 52 h 232"/>
              <a:gd name="T40" fmla="*/ 132 w 455"/>
              <a:gd name="T41" fmla="*/ 42 h 232"/>
              <a:gd name="T42" fmla="*/ 158 w 455"/>
              <a:gd name="T43" fmla="*/ 13 h 232"/>
              <a:gd name="T44" fmla="*/ 180 w 455"/>
              <a:gd name="T45" fmla="*/ 10 h 232"/>
              <a:gd name="T46" fmla="*/ 158 w 455"/>
              <a:gd name="T47" fmla="*/ 0 h 232"/>
              <a:gd name="T48" fmla="*/ 126 w 455"/>
              <a:gd name="T49" fmla="*/ 8 h 232"/>
              <a:gd name="T50" fmla="*/ 70 w 455"/>
              <a:gd name="T51" fmla="*/ 66 h 232"/>
              <a:gd name="T52" fmla="*/ 42 w 455"/>
              <a:gd name="T53" fmla="*/ 70 h 232"/>
              <a:gd name="T54" fmla="*/ 0 w 455"/>
              <a:gd name="T55" fmla="*/ 99 h 232"/>
              <a:gd name="T56" fmla="*/ 163 w 455"/>
              <a:gd name="T57"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5" h="232">
                <a:moveTo>
                  <a:pt x="163" y="151"/>
                </a:moveTo>
                <a:lnTo>
                  <a:pt x="170" y="165"/>
                </a:lnTo>
                <a:lnTo>
                  <a:pt x="185" y="170"/>
                </a:lnTo>
                <a:lnTo>
                  <a:pt x="207" y="231"/>
                </a:lnTo>
                <a:lnTo>
                  <a:pt x="248" y="147"/>
                </a:lnTo>
                <a:lnTo>
                  <a:pt x="269" y="150"/>
                </a:lnTo>
                <a:lnTo>
                  <a:pt x="294" y="138"/>
                </a:lnTo>
                <a:lnTo>
                  <a:pt x="338" y="138"/>
                </a:lnTo>
                <a:lnTo>
                  <a:pt x="353" y="117"/>
                </a:lnTo>
                <a:lnTo>
                  <a:pt x="437" y="120"/>
                </a:lnTo>
                <a:lnTo>
                  <a:pt x="454" y="107"/>
                </a:lnTo>
                <a:lnTo>
                  <a:pt x="427" y="75"/>
                </a:lnTo>
                <a:lnTo>
                  <a:pt x="374" y="76"/>
                </a:lnTo>
                <a:lnTo>
                  <a:pt x="333" y="71"/>
                </a:lnTo>
                <a:lnTo>
                  <a:pt x="280" y="71"/>
                </a:lnTo>
                <a:lnTo>
                  <a:pt x="263" y="97"/>
                </a:lnTo>
                <a:lnTo>
                  <a:pt x="236" y="82"/>
                </a:lnTo>
                <a:lnTo>
                  <a:pt x="208" y="84"/>
                </a:lnTo>
                <a:lnTo>
                  <a:pt x="198" y="57"/>
                </a:lnTo>
                <a:lnTo>
                  <a:pt x="139" y="52"/>
                </a:lnTo>
                <a:lnTo>
                  <a:pt x="132" y="42"/>
                </a:lnTo>
                <a:lnTo>
                  <a:pt x="158" y="13"/>
                </a:lnTo>
                <a:lnTo>
                  <a:pt x="180" y="10"/>
                </a:lnTo>
                <a:lnTo>
                  <a:pt x="158" y="0"/>
                </a:lnTo>
                <a:lnTo>
                  <a:pt x="126" y="8"/>
                </a:lnTo>
                <a:lnTo>
                  <a:pt x="70" y="66"/>
                </a:lnTo>
                <a:lnTo>
                  <a:pt x="42" y="70"/>
                </a:lnTo>
                <a:lnTo>
                  <a:pt x="0" y="99"/>
                </a:lnTo>
                <a:lnTo>
                  <a:pt x="163" y="151"/>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38" name="Freeform 40"/>
          <p:cNvSpPr>
            <a:spLocks/>
          </p:cNvSpPr>
          <p:nvPr/>
        </p:nvSpPr>
        <p:spPr bwMode="auto">
          <a:xfrm>
            <a:off x="3915886" y="2426197"/>
            <a:ext cx="367904" cy="372368"/>
          </a:xfrm>
          <a:custGeom>
            <a:avLst/>
            <a:gdLst>
              <a:gd name="T0" fmla="*/ 35 w 309"/>
              <a:gd name="T1" fmla="*/ 346 h 417"/>
              <a:gd name="T2" fmla="*/ 29 w 309"/>
              <a:gd name="T3" fmla="*/ 277 h 417"/>
              <a:gd name="T4" fmla="*/ 4 w 309"/>
              <a:gd name="T5" fmla="*/ 224 h 417"/>
              <a:gd name="T6" fmla="*/ 16 w 309"/>
              <a:gd name="T7" fmla="*/ 119 h 417"/>
              <a:gd name="T8" fmla="*/ 59 w 309"/>
              <a:gd name="T9" fmla="*/ 63 h 417"/>
              <a:gd name="T10" fmla="*/ 57 w 309"/>
              <a:gd name="T11" fmla="*/ 105 h 417"/>
              <a:gd name="T12" fmla="*/ 71 w 309"/>
              <a:gd name="T13" fmla="*/ 96 h 417"/>
              <a:gd name="T14" fmla="*/ 70 w 309"/>
              <a:gd name="T15" fmla="*/ 62 h 417"/>
              <a:gd name="T16" fmla="*/ 87 w 309"/>
              <a:gd name="T17" fmla="*/ 43 h 417"/>
              <a:gd name="T18" fmla="*/ 93 w 309"/>
              <a:gd name="T19" fmla="*/ 5 h 417"/>
              <a:gd name="T20" fmla="*/ 108 w 309"/>
              <a:gd name="T21" fmla="*/ 0 h 417"/>
              <a:gd name="T22" fmla="*/ 201 w 309"/>
              <a:gd name="T23" fmla="*/ 33 h 417"/>
              <a:gd name="T24" fmla="*/ 209 w 309"/>
              <a:gd name="T25" fmla="*/ 60 h 417"/>
              <a:gd name="T26" fmla="*/ 222 w 309"/>
              <a:gd name="T27" fmla="*/ 85 h 417"/>
              <a:gd name="T28" fmla="*/ 225 w 309"/>
              <a:gd name="T29" fmla="*/ 131 h 417"/>
              <a:gd name="T30" fmla="*/ 192 w 309"/>
              <a:gd name="T31" fmla="*/ 169 h 417"/>
              <a:gd name="T32" fmla="*/ 192 w 309"/>
              <a:gd name="T33" fmla="*/ 199 h 417"/>
              <a:gd name="T34" fmla="*/ 209 w 309"/>
              <a:gd name="T35" fmla="*/ 210 h 417"/>
              <a:gd name="T36" fmla="*/ 235 w 309"/>
              <a:gd name="T37" fmla="*/ 169 h 417"/>
              <a:gd name="T38" fmla="*/ 259 w 309"/>
              <a:gd name="T39" fmla="*/ 154 h 417"/>
              <a:gd name="T40" fmla="*/ 276 w 309"/>
              <a:gd name="T41" fmla="*/ 163 h 417"/>
              <a:gd name="T42" fmla="*/ 308 w 309"/>
              <a:gd name="T43" fmla="*/ 255 h 417"/>
              <a:gd name="T44" fmla="*/ 285 w 309"/>
              <a:gd name="T45" fmla="*/ 294 h 417"/>
              <a:gd name="T46" fmla="*/ 281 w 309"/>
              <a:gd name="T47" fmla="*/ 322 h 417"/>
              <a:gd name="T48" fmla="*/ 268 w 309"/>
              <a:gd name="T49" fmla="*/ 331 h 417"/>
              <a:gd name="T50" fmla="*/ 267 w 309"/>
              <a:gd name="T51" fmla="*/ 358 h 417"/>
              <a:gd name="T52" fmla="*/ 251 w 309"/>
              <a:gd name="T53" fmla="*/ 390 h 417"/>
              <a:gd name="T54" fmla="*/ 150 w 309"/>
              <a:gd name="T55" fmla="*/ 405 h 417"/>
              <a:gd name="T56" fmla="*/ 147 w 309"/>
              <a:gd name="T57" fmla="*/ 399 h 417"/>
              <a:gd name="T58" fmla="*/ 0 w 309"/>
              <a:gd name="T59" fmla="*/ 416 h 417"/>
              <a:gd name="T60" fmla="*/ 35 w 309"/>
              <a:gd name="T61" fmla="*/ 34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9" h="417">
                <a:moveTo>
                  <a:pt x="35" y="346"/>
                </a:moveTo>
                <a:lnTo>
                  <a:pt x="29" y="277"/>
                </a:lnTo>
                <a:lnTo>
                  <a:pt x="4" y="224"/>
                </a:lnTo>
                <a:lnTo>
                  <a:pt x="16" y="119"/>
                </a:lnTo>
                <a:lnTo>
                  <a:pt x="59" y="63"/>
                </a:lnTo>
                <a:lnTo>
                  <a:pt x="57" y="105"/>
                </a:lnTo>
                <a:lnTo>
                  <a:pt x="71" y="96"/>
                </a:lnTo>
                <a:lnTo>
                  <a:pt x="70" y="62"/>
                </a:lnTo>
                <a:lnTo>
                  <a:pt x="87" y="43"/>
                </a:lnTo>
                <a:lnTo>
                  <a:pt x="93" y="5"/>
                </a:lnTo>
                <a:lnTo>
                  <a:pt x="108" y="0"/>
                </a:lnTo>
                <a:lnTo>
                  <a:pt x="201" y="33"/>
                </a:lnTo>
                <a:lnTo>
                  <a:pt x="209" y="60"/>
                </a:lnTo>
                <a:lnTo>
                  <a:pt x="222" y="85"/>
                </a:lnTo>
                <a:lnTo>
                  <a:pt x="225" y="131"/>
                </a:lnTo>
                <a:lnTo>
                  <a:pt x="192" y="169"/>
                </a:lnTo>
                <a:lnTo>
                  <a:pt x="192" y="199"/>
                </a:lnTo>
                <a:lnTo>
                  <a:pt x="209" y="210"/>
                </a:lnTo>
                <a:lnTo>
                  <a:pt x="235" y="169"/>
                </a:lnTo>
                <a:lnTo>
                  <a:pt x="259" y="154"/>
                </a:lnTo>
                <a:lnTo>
                  <a:pt x="276" y="163"/>
                </a:lnTo>
                <a:lnTo>
                  <a:pt x="308" y="255"/>
                </a:lnTo>
                <a:lnTo>
                  <a:pt x="285" y="294"/>
                </a:lnTo>
                <a:lnTo>
                  <a:pt x="281" y="322"/>
                </a:lnTo>
                <a:lnTo>
                  <a:pt x="268" y="331"/>
                </a:lnTo>
                <a:lnTo>
                  <a:pt x="267" y="358"/>
                </a:lnTo>
                <a:lnTo>
                  <a:pt x="251" y="390"/>
                </a:lnTo>
                <a:lnTo>
                  <a:pt x="150" y="405"/>
                </a:lnTo>
                <a:lnTo>
                  <a:pt x="147" y="399"/>
                </a:lnTo>
                <a:lnTo>
                  <a:pt x="0" y="416"/>
                </a:lnTo>
                <a:lnTo>
                  <a:pt x="35" y="346"/>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39" name="Freeform 41"/>
          <p:cNvSpPr>
            <a:spLocks/>
          </p:cNvSpPr>
          <p:nvPr/>
        </p:nvSpPr>
        <p:spPr bwMode="auto">
          <a:xfrm>
            <a:off x="3379483" y="2355653"/>
            <a:ext cx="504825" cy="394692"/>
          </a:xfrm>
          <a:custGeom>
            <a:avLst/>
            <a:gdLst>
              <a:gd name="T0" fmla="*/ 12 w 424"/>
              <a:gd name="T1" fmla="*/ 167 h 442"/>
              <a:gd name="T2" fmla="*/ 9 w 424"/>
              <a:gd name="T3" fmla="*/ 220 h 442"/>
              <a:gd name="T4" fmla="*/ 61 w 424"/>
              <a:gd name="T5" fmla="*/ 253 h 442"/>
              <a:gd name="T6" fmla="*/ 81 w 424"/>
              <a:gd name="T7" fmla="*/ 275 h 442"/>
              <a:gd name="T8" fmla="*/ 122 w 424"/>
              <a:gd name="T9" fmla="*/ 307 h 442"/>
              <a:gd name="T10" fmla="*/ 128 w 424"/>
              <a:gd name="T11" fmla="*/ 343 h 442"/>
              <a:gd name="T12" fmla="*/ 136 w 424"/>
              <a:gd name="T13" fmla="*/ 393 h 442"/>
              <a:gd name="T14" fmla="*/ 176 w 424"/>
              <a:gd name="T15" fmla="*/ 441 h 442"/>
              <a:gd name="T16" fmla="*/ 385 w 424"/>
              <a:gd name="T17" fmla="*/ 426 h 442"/>
              <a:gd name="T18" fmla="*/ 373 w 424"/>
              <a:gd name="T19" fmla="*/ 359 h 442"/>
              <a:gd name="T20" fmla="*/ 393 w 424"/>
              <a:gd name="T21" fmla="*/ 256 h 442"/>
              <a:gd name="T22" fmla="*/ 391 w 424"/>
              <a:gd name="T23" fmla="*/ 228 h 442"/>
              <a:gd name="T24" fmla="*/ 423 w 424"/>
              <a:gd name="T25" fmla="*/ 147 h 442"/>
              <a:gd name="T26" fmla="*/ 414 w 424"/>
              <a:gd name="T27" fmla="*/ 144 h 442"/>
              <a:gd name="T28" fmla="*/ 395 w 424"/>
              <a:gd name="T29" fmla="*/ 190 h 442"/>
              <a:gd name="T30" fmla="*/ 378 w 424"/>
              <a:gd name="T31" fmla="*/ 193 h 442"/>
              <a:gd name="T32" fmla="*/ 371 w 424"/>
              <a:gd name="T33" fmla="*/ 213 h 442"/>
              <a:gd name="T34" fmla="*/ 353 w 424"/>
              <a:gd name="T35" fmla="*/ 226 h 442"/>
              <a:gd name="T36" fmla="*/ 366 w 424"/>
              <a:gd name="T37" fmla="*/ 183 h 442"/>
              <a:gd name="T38" fmla="*/ 378 w 424"/>
              <a:gd name="T39" fmla="*/ 167 h 442"/>
              <a:gd name="T40" fmla="*/ 356 w 424"/>
              <a:gd name="T41" fmla="*/ 106 h 442"/>
              <a:gd name="T42" fmla="*/ 341 w 424"/>
              <a:gd name="T43" fmla="*/ 101 h 442"/>
              <a:gd name="T44" fmla="*/ 334 w 424"/>
              <a:gd name="T45" fmla="*/ 87 h 442"/>
              <a:gd name="T46" fmla="*/ 170 w 424"/>
              <a:gd name="T47" fmla="*/ 35 h 442"/>
              <a:gd name="T48" fmla="*/ 151 w 424"/>
              <a:gd name="T49" fmla="*/ 26 h 442"/>
              <a:gd name="T50" fmla="*/ 139 w 424"/>
              <a:gd name="T51" fmla="*/ 35 h 442"/>
              <a:gd name="T52" fmla="*/ 135 w 424"/>
              <a:gd name="T53" fmla="*/ 33 h 442"/>
              <a:gd name="T54" fmla="*/ 141 w 424"/>
              <a:gd name="T55" fmla="*/ 14 h 442"/>
              <a:gd name="T56" fmla="*/ 145 w 424"/>
              <a:gd name="T57" fmla="*/ 2 h 442"/>
              <a:gd name="T58" fmla="*/ 140 w 424"/>
              <a:gd name="T59" fmla="*/ 0 h 442"/>
              <a:gd name="T60" fmla="*/ 72 w 424"/>
              <a:gd name="T61" fmla="*/ 28 h 442"/>
              <a:gd name="T62" fmla="*/ 65 w 424"/>
              <a:gd name="T63" fmla="*/ 28 h 442"/>
              <a:gd name="T64" fmla="*/ 52 w 424"/>
              <a:gd name="T65" fmla="*/ 23 h 442"/>
              <a:gd name="T66" fmla="*/ 40 w 424"/>
              <a:gd name="T67" fmla="*/ 31 h 442"/>
              <a:gd name="T68" fmla="*/ 42 w 424"/>
              <a:gd name="T69" fmla="*/ 81 h 442"/>
              <a:gd name="T70" fmla="*/ 0 w 424"/>
              <a:gd name="T71" fmla="*/ 133 h 442"/>
              <a:gd name="T72" fmla="*/ 12 w 424"/>
              <a:gd name="T73" fmla="*/ 167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 h="442">
                <a:moveTo>
                  <a:pt x="12" y="167"/>
                </a:moveTo>
                <a:lnTo>
                  <a:pt x="9" y="220"/>
                </a:lnTo>
                <a:lnTo>
                  <a:pt x="61" y="253"/>
                </a:lnTo>
                <a:lnTo>
                  <a:pt x="81" y="275"/>
                </a:lnTo>
                <a:lnTo>
                  <a:pt x="122" y="307"/>
                </a:lnTo>
                <a:lnTo>
                  <a:pt x="128" y="343"/>
                </a:lnTo>
                <a:lnTo>
                  <a:pt x="136" y="393"/>
                </a:lnTo>
                <a:lnTo>
                  <a:pt x="176" y="441"/>
                </a:lnTo>
                <a:lnTo>
                  <a:pt x="385" y="426"/>
                </a:lnTo>
                <a:lnTo>
                  <a:pt x="373" y="359"/>
                </a:lnTo>
                <a:lnTo>
                  <a:pt x="393" y="256"/>
                </a:lnTo>
                <a:lnTo>
                  <a:pt x="391" y="228"/>
                </a:lnTo>
                <a:lnTo>
                  <a:pt x="423" y="147"/>
                </a:lnTo>
                <a:lnTo>
                  <a:pt x="414" y="144"/>
                </a:lnTo>
                <a:lnTo>
                  <a:pt x="395" y="190"/>
                </a:lnTo>
                <a:lnTo>
                  <a:pt x="378" y="193"/>
                </a:lnTo>
                <a:lnTo>
                  <a:pt x="371" y="213"/>
                </a:lnTo>
                <a:lnTo>
                  <a:pt x="353" y="226"/>
                </a:lnTo>
                <a:lnTo>
                  <a:pt x="366" y="183"/>
                </a:lnTo>
                <a:lnTo>
                  <a:pt x="378" y="167"/>
                </a:lnTo>
                <a:lnTo>
                  <a:pt x="356" y="106"/>
                </a:lnTo>
                <a:lnTo>
                  <a:pt x="341" y="101"/>
                </a:lnTo>
                <a:lnTo>
                  <a:pt x="334" y="87"/>
                </a:lnTo>
                <a:lnTo>
                  <a:pt x="170" y="35"/>
                </a:lnTo>
                <a:lnTo>
                  <a:pt x="151" y="26"/>
                </a:lnTo>
                <a:lnTo>
                  <a:pt x="139" y="35"/>
                </a:lnTo>
                <a:lnTo>
                  <a:pt x="135" y="33"/>
                </a:lnTo>
                <a:lnTo>
                  <a:pt x="141" y="14"/>
                </a:lnTo>
                <a:lnTo>
                  <a:pt x="145" y="2"/>
                </a:lnTo>
                <a:lnTo>
                  <a:pt x="140" y="0"/>
                </a:lnTo>
                <a:lnTo>
                  <a:pt x="72" y="28"/>
                </a:lnTo>
                <a:lnTo>
                  <a:pt x="65" y="28"/>
                </a:lnTo>
                <a:lnTo>
                  <a:pt x="52" y="23"/>
                </a:lnTo>
                <a:lnTo>
                  <a:pt x="40" y="31"/>
                </a:lnTo>
                <a:lnTo>
                  <a:pt x="42" y="81"/>
                </a:lnTo>
                <a:lnTo>
                  <a:pt x="0" y="133"/>
                </a:lnTo>
                <a:lnTo>
                  <a:pt x="12" y="167"/>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40" name="Freeform 42"/>
          <p:cNvSpPr>
            <a:spLocks/>
          </p:cNvSpPr>
          <p:nvPr/>
        </p:nvSpPr>
        <p:spPr bwMode="auto">
          <a:xfrm>
            <a:off x="3511640" y="2736951"/>
            <a:ext cx="381000" cy="501848"/>
          </a:xfrm>
          <a:custGeom>
            <a:avLst/>
            <a:gdLst>
              <a:gd name="T0" fmla="*/ 5 w 314"/>
              <a:gd name="T1" fmla="*/ 230 h 562"/>
              <a:gd name="T2" fmla="*/ 38 w 314"/>
              <a:gd name="T3" fmla="*/ 159 h 562"/>
              <a:gd name="T4" fmla="*/ 27 w 314"/>
              <a:gd name="T5" fmla="*/ 131 h 562"/>
              <a:gd name="T6" fmla="*/ 81 w 314"/>
              <a:gd name="T7" fmla="*/ 89 h 562"/>
              <a:gd name="T8" fmla="*/ 92 w 314"/>
              <a:gd name="T9" fmla="*/ 58 h 562"/>
              <a:gd name="T10" fmla="*/ 53 w 314"/>
              <a:gd name="T11" fmla="*/ 14 h 562"/>
              <a:gd name="T12" fmla="*/ 262 w 314"/>
              <a:gd name="T13" fmla="*/ 0 h 562"/>
              <a:gd name="T14" fmla="*/ 267 w 314"/>
              <a:gd name="T15" fmla="*/ 33 h 562"/>
              <a:gd name="T16" fmla="*/ 289 w 314"/>
              <a:gd name="T17" fmla="*/ 75 h 562"/>
              <a:gd name="T18" fmla="*/ 307 w 314"/>
              <a:gd name="T19" fmla="*/ 289 h 562"/>
              <a:gd name="T20" fmla="*/ 303 w 314"/>
              <a:gd name="T21" fmla="*/ 333 h 562"/>
              <a:gd name="T22" fmla="*/ 313 w 314"/>
              <a:gd name="T23" fmla="*/ 359 h 562"/>
              <a:gd name="T24" fmla="*/ 300 w 314"/>
              <a:gd name="T25" fmla="*/ 407 h 562"/>
              <a:gd name="T26" fmla="*/ 284 w 314"/>
              <a:gd name="T27" fmla="*/ 429 h 562"/>
              <a:gd name="T28" fmla="*/ 276 w 314"/>
              <a:gd name="T29" fmla="*/ 463 h 562"/>
              <a:gd name="T30" fmla="*/ 285 w 314"/>
              <a:gd name="T31" fmla="*/ 474 h 562"/>
              <a:gd name="T32" fmla="*/ 277 w 314"/>
              <a:gd name="T33" fmla="*/ 494 h 562"/>
              <a:gd name="T34" fmla="*/ 281 w 314"/>
              <a:gd name="T35" fmla="*/ 502 h 562"/>
              <a:gd name="T36" fmla="*/ 256 w 314"/>
              <a:gd name="T37" fmla="*/ 512 h 562"/>
              <a:gd name="T38" fmla="*/ 251 w 314"/>
              <a:gd name="T39" fmla="*/ 547 h 562"/>
              <a:gd name="T40" fmla="*/ 215 w 314"/>
              <a:gd name="T41" fmla="*/ 536 h 562"/>
              <a:gd name="T42" fmla="*/ 197 w 314"/>
              <a:gd name="T43" fmla="*/ 561 h 562"/>
              <a:gd name="T44" fmla="*/ 186 w 314"/>
              <a:gd name="T45" fmla="*/ 559 h 562"/>
              <a:gd name="T46" fmla="*/ 173 w 314"/>
              <a:gd name="T47" fmla="*/ 536 h 562"/>
              <a:gd name="T48" fmla="*/ 154 w 314"/>
              <a:gd name="T49" fmla="*/ 481 h 562"/>
              <a:gd name="T50" fmla="*/ 107 w 314"/>
              <a:gd name="T51" fmla="*/ 452 h 562"/>
              <a:gd name="T52" fmla="*/ 98 w 314"/>
              <a:gd name="T53" fmla="*/ 424 h 562"/>
              <a:gd name="T54" fmla="*/ 112 w 314"/>
              <a:gd name="T55" fmla="*/ 380 h 562"/>
              <a:gd name="T56" fmla="*/ 100 w 314"/>
              <a:gd name="T57" fmla="*/ 371 h 562"/>
              <a:gd name="T58" fmla="*/ 68 w 314"/>
              <a:gd name="T59" fmla="*/ 372 h 562"/>
              <a:gd name="T60" fmla="*/ 63 w 314"/>
              <a:gd name="T61" fmla="*/ 344 h 562"/>
              <a:gd name="T62" fmla="*/ 12 w 314"/>
              <a:gd name="T63" fmla="*/ 291 h 562"/>
              <a:gd name="T64" fmla="*/ 0 w 314"/>
              <a:gd name="T65" fmla="*/ 247 h 562"/>
              <a:gd name="T66" fmla="*/ 5 w 314"/>
              <a:gd name="T67" fmla="*/ 23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562">
                <a:moveTo>
                  <a:pt x="5" y="230"/>
                </a:moveTo>
                <a:lnTo>
                  <a:pt x="38" y="159"/>
                </a:lnTo>
                <a:lnTo>
                  <a:pt x="27" y="131"/>
                </a:lnTo>
                <a:lnTo>
                  <a:pt x="81" y="89"/>
                </a:lnTo>
                <a:lnTo>
                  <a:pt x="92" y="58"/>
                </a:lnTo>
                <a:lnTo>
                  <a:pt x="53" y="14"/>
                </a:lnTo>
                <a:lnTo>
                  <a:pt x="262" y="0"/>
                </a:lnTo>
                <a:lnTo>
                  <a:pt x="267" y="33"/>
                </a:lnTo>
                <a:lnTo>
                  <a:pt x="289" y="75"/>
                </a:lnTo>
                <a:lnTo>
                  <a:pt x="307" y="289"/>
                </a:lnTo>
                <a:lnTo>
                  <a:pt x="303" y="333"/>
                </a:lnTo>
                <a:lnTo>
                  <a:pt x="313" y="359"/>
                </a:lnTo>
                <a:lnTo>
                  <a:pt x="300" y="407"/>
                </a:lnTo>
                <a:lnTo>
                  <a:pt x="284" y="429"/>
                </a:lnTo>
                <a:lnTo>
                  <a:pt x="276" y="463"/>
                </a:lnTo>
                <a:lnTo>
                  <a:pt x="285" y="474"/>
                </a:lnTo>
                <a:lnTo>
                  <a:pt x="277" y="494"/>
                </a:lnTo>
                <a:lnTo>
                  <a:pt x="281" y="502"/>
                </a:lnTo>
                <a:lnTo>
                  <a:pt x="256" y="512"/>
                </a:lnTo>
                <a:lnTo>
                  <a:pt x="251" y="547"/>
                </a:lnTo>
                <a:lnTo>
                  <a:pt x="215" y="536"/>
                </a:lnTo>
                <a:lnTo>
                  <a:pt x="197" y="561"/>
                </a:lnTo>
                <a:lnTo>
                  <a:pt x="186" y="559"/>
                </a:lnTo>
                <a:lnTo>
                  <a:pt x="173" y="536"/>
                </a:lnTo>
                <a:lnTo>
                  <a:pt x="154" y="481"/>
                </a:lnTo>
                <a:lnTo>
                  <a:pt x="107" y="452"/>
                </a:lnTo>
                <a:lnTo>
                  <a:pt x="98" y="424"/>
                </a:lnTo>
                <a:lnTo>
                  <a:pt x="112" y="380"/>
                </a:lnTo>
                <a:lnTo>
                  <a:pt x="100" y="371"/>
                </a:lnTo>
                <a:lnTo>
                  <a:pt x="68" y="372"/>
                </a:lnTo>
                <a:lnTo>
                  <a:pt x="63" y="344"/>
                </a:lnTo>
                <a:lnTo>
                  <a:pt x="12" y="291"/>
                </a:lnTo>
                <a:lnTo>
                  <a:pt x="0" y="247"/>
                </a:lnTo>
                <a:lnTo>
                  <a:pt x="5" y="230"/>
                </a:lnTo>
              </a:path>
            </a:pathLst>
          </a:custGeom>
          <a:solidFill>
            <a:schemeClr val="accent1">
              <a:lumMod val="50000"/>
            </a:schemeClr>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41" name="Freeform 43"/>
          <p:cNvSpPr>
            <a:spLocks/>
          </p:cNvSpPr>
          <p:nvPr/>
        </p:nvSpPr>
        <p:spPr bwMode="auto">
          <a:xfrm>
            <a:off x="3855733" y="2782492"/>
            <a:ext cx="295275" cy="377726"/>
          </a:xfrm>
          <a:custGeom>
            <a:avLst/>
            <a:gdLst>
              <a:gd name="T0" fmla="*/ 8 w 248"/>
              <a:gd name="T1" fmla="*/ 422 h 423"/>
              <a:gd name="T2" fmla="*/ 14 w 248"/>
              <a:gd name="T3" fmla="*/ 410 h 423"/>
              <a:gd name="T4" fmla="*/ 63 w 248"/>
              <a:gd name="T5" fmla="*/ 407 h 423"/>
              <a:gd name="T6" fmla="*/ 101 w 248"/>
              <a:gd name="T7" fmla="*/ 394 h 423"/>
              <a:gd name="T8" fmla="*/ 138 w 248"/>
              <a:gd name="T9" fmla="*/ 369 h 423"/>
              <a:gd name="T10" fmla="*/ 170 w 248"/>
              <a:gd name="T11" fmla="*/ 369 h 423"/>
              <a:gd name="T12" fmla="*/ 207 w 248"/>
              <a:gd name="T13" fmla="*/ 308 h 423"/>
              <a:gd name="T14" fmla="*/ 218 w 248"/>
              <a:gd name="T15" fmla="*/ 311 h 423"/>
              <a:gd name="T16" fmla="*/ 247 w 248"/>
              <a:gd name="T17" fmla="*/ 291 h 423"/>
              <a:gd name="T18" fmla="*/ 239 w 248"/>
              <a:gd name="T19" fmla="*/ 275 h 423"/>
              <a:gd name="T20" fmla="*/ 242 w 248"/>
              <a:gd name="T21" fmla="*/ 266 h 423"/>
              <a:gd name="T22" fmla="*/ 215 w 248"/>
              <a:gd name="T23" fmla="*/ 5 h 423"/>
              <a:gd name="T24" fmla="*/ 212 w 248"/>
              <a:gd name="T25" fmla="*/ 0 h 423"/>
              <a:gd name="T26" fmla="*/ 65 w 248"/>
              <a:gd name="T27" fmla="*/ 16 h 423"/>
              <a:gd name="T28" fmla="*/ 37 w 248"/>
              <a:gd name="T29" fmla="*/ 31 h 423"/>
              <a:gd name="T30" fmla="*/ 13 w 248"/>
              <a:gd name="T31" fmla="*/ 24 h 423"/>
              <a:gd name="T32" fmla="*/ 30 w 248"/>
              <a:gd name="T33" fmla="*/ 237 h 423"/>
              <a:gd name="T34" fmla="*/ 26 w 248"/>
              <a:gd name="T35" fmla="*/ 281 h 423"/>
              <a:gd name="T36" fmla="*/ 36 w 248"/>
              <a:gd name="T37" fmla="*/ 308 h 423"/>
              <a:gd name="T38" fmla="*/ 24 w 248"/>
              <a:gd name="T39" fmla="*/ 356 h 423"/>
              <a:gd name="T40" fmla="*/ 8 w 248"/>
              <a:gd name="T41" fmla="*/ 378 h 423"/>
              <a:gd name="T42" fmla="*/ 0 w 248"/>
              <a:gd name="T43" fmla="*/ 412 h 423"/>
              <a:gd name="T44" fmla="*/ 8 w 248"/>
              <a:gd name="T45" fmla="*/ 4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423">
                <a:moveTo>
                  <a:pt x="8" y="422"/>
                </a:moveTo>
                <a:lnTo>
                  <a:pt x="14" y="410"/>
                </a:lnTo>
                <a:lnTo>
                  <a:pt x="63" y="407"/>
                </a:lnTo>
                <a:lnTo>
                  <a:pt x="101" y="394"/>
                </a:lnTo>
                <a:lnTo>
                  <a:pt x="138" y="369"/>
                </a:lnTo>
                <a:lnTo>
                  <a:pt x="170" y="369"/>
                </a:lnTo>
                <a:lnTo>
                  <a:pt x="207" y="308"/>
                </a:lnTo>
                <a:lnTo>
                  <a:pt x="218" y="311"/>
                </a:lnTo>
                <a:lnTo>
                  <a:pt x="247" y="291"/>
                </a:lnTo>
                <a:lnTo>
                  <a:pt x="239" y="275"/>
                </a:lnTo>
                <a:lnTo>
                  <a:pt x="242" y="266"/>
                </a:lnTo>
                <a:lnTo>
                  <a:pt x="215" y="5"/>
                </a:lnTo>
                <a:lnTo>
                  <a:pt x="212" y="0"/>
                </a:lnTo>
                <a:lnTo>
                  <a:pt x="65" y="16"/>
                </a:lnTo>
                <a:lnTo>
                  <a:pt x="37" y="31"/>
                </a:lnTo>
                <a:lnTo>
                  <a:pt x="13" y="24"/>
                </a:lnTo>
                <a:lnTo>
                  <a:pt x="30" y="237"/>
                </a:lnTo>
                <a:lnTo>
                  <a:pt x="26" y="281"/>
                </a:lnTo>
                <a:lnTo>
                  <a:pt x="36" y="308"/>
                </a:lnTo>
                <a:lnTo>
                  <a:pt x="24" y="356"/>
                </a:lnTo>
                <a:lnTo>
                  <a:pt x="8" y="378"/>
                </a:lnTo>
                <a:lnTo>
                  <a:pt x="0" y="412"/>
                </a:lnTo>
                <a:lnTo>
                  <a:pt x="8" y="422"/>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42" name="Freeform 44"/>
          <p:cNvSpPr>
            <a:spLocks/>
          </p:cNvSpPr>
          <p:nvPr/>
        </p:nvSpPr>
        <p:spPr bwMode="auto">
          <a:xfrm>
            <a:off x="3745004" y="3019128"/>
            <a:ext cx="690563" cy="263426"/>
          </a:xfrm>
          <a:custGeom>
            <a:avLst/>
            <a:gdLst>
              <a:gd name="T0" fmla="*/ 4 w 580"/>
              <a:gd name="T1" fmla="*/ 279 h 295"/>
              <a:gd name="T2" fmla="*/ 17 w 580"/>
              <a:gd name="T3" fmla="*/ 277 h 295"/>
              <a:gd name="T4" fmla="*/ 21 w 580"/>
              <a:gd name="T5" fmla="*/ 246 h 295"/>
              <a:gd name="T6" fmla="*/ 12 w 580"/>
              <a:gd name="T7" fmla="*/ 244 h 295"/>
              <a:gd name="T8" fmla="*/ 31 w 580"/>
              <a:gd name="T9" fmla="*/ 219 h 295"/>
              <a:gd name="T10" fmla="*/ 67 w 580"/>
              <a:gd name="T11" fmla="*/ 231 h 295"/>
              <a:gd name="T12" fmla="*/ 72 w 580"/>
              <a:gd name="T13" fmla="*/ 195 h 295"/>
              <a:gd name="T14" fmla="*/ 97 w 580"/>
              <a:gd name="T15" fmla="*/ 186 h 295"/>
              <a:gd name="T16" fmla="*/ 93 w 580"/>
              <a:gd name="T17" fmla="*/ 178 h 295"/>
              <a:gd name="T18" fmla="*/ 106 w 580"/>
              <a:gd name="T19" fmla="*/ 145 h 295"/>
              <a:gd name="T20" fmla="*/ 155 w 580"/>
              <a:gd name="T21" fmla="*/ 142 h 295"/>
              <a:gd name="T22" fmla="*/ 193 w 580"/>
              <a:gd name="T23" fmla="*/ 129 h 295"/>
              <a:gd name="T24" fmla="*/ 218 w 580"/>
              <a:gd name="T25" fmla="*/ 113 h 295"/>
              <a:gd name="T26" fmla="*/ 231 w 580"/>
              <a:gd name="T27" fmla="*/ 104 h 295"/>
              <a:gd name="T28" fmla="*/ 263 w 580"/>
              <a:gd name="T29" fmla="*/ 104 h 295"/>
              <a:gd name="T30" fmla="*/ 300 w 580"/>
              <a:gd name="T31" fmla="*/ 43 h 295"/>
              <a:gd name="T32" fmla="*/ 311 w 580"/>
              <a:gd name="T33" fmla="*/ 47 h 295"/>
              <a:gd name="T34" fmla="*/ 340 w 580"/>
              <a:gd name="T35" fmla="*/ 27 h 295"/>
              <a:gd name="T36" fmla="*/ 332 w 580"/>
              <a:gd name="T37" fmla="*/ 10 h 295"/>
              <a:gd name="T38" fmla="*/ 336 w 580"/>
              <a:gd name="T39" fmla="*/ 1 h 295"/>
              <a:gd name="T40" fmla="*/ 360 w 580"/>
              <a:gd name="T41" fmla="*/ 0 h 295"/>
              <a:gd name="T42" fmla="*/ 377 w 580"/>
              <a:gd name="T43" fmla="*/ 6 h 295"/>
              <a:gd name="T44" fmla="*/ 427 w 580"/>
              <a:gd name="T45" fmla="*/ 36 h 295"/>
              <a:gd name="T46" fmla="*/ 463 w 580"/>
              <a:gd name="T47" fmla="*/ 34 h 295"/>
              <a:gd name="T48" fmla="*/ 480 w 580"/>
              <a:gd name="T49" fmla="*/ 23 h 295"/>
              <a:gd name="T50" fmla="*/ 519 w 580"/>
              <a:gd name="T51" fmla="*/ 48 h 295"/>
              <a:gd name="T52" fmla="*/ 532 w 580"/>
              <a:gd name="T53" fmla="*/ 96 h 295"/>
              <a:gd name="T54" fmla="*/ 579 w 580"/>
              <a:gd name="T55" fmla="*/ 131 h 295"/>
              <a:gd name="T56" fmla="*/ 556 w 580"/>
              <a:gd name="T57" fmla="*/ 156 h 295"/>
              <a:gd name="T58" fmla="*/ 516 w 580"/>
              <a:gd name="T59" fmla="*/ 195 h 295"/>
              <a:gd name="T60" fmla="*/ 516 w 580"/>
              <a:gd name="T61" fmla="*/ 203 h 295"/>
              <a:gd name="T62" fmla="*/ 459 w 580"/>
              <a:gd name="T63" fmla="*/ 241 h 295"/>
              <a:gd name="T64" fmla="*/ 139 w 580"/>
              <a:gd name="T65" fmla="*/ 271 h 295"/>
              <a:gd name="T66" fmla="*/ 105 w 580"/>
              <a:gd name="T67" fmla="*/ 270 h 295"/>
              <a:gd name="T68" fmla="*/ 106 w 580"/>
              <a:gd name="T69" fmla="*/ 286 h 295"/>
              <a:gd name="T70" fmla="*/ 0 w 580"/>
              <a:gd name="T71" fmla="*/ 294 h 295"/>
              <a:gd name="T72" fmla="*/ 4 w 580"/>
              <a:gd name="T73" fmla="*/ 27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0" h="295">
                <a:moveTo>
                  <a:pt x="4" y="279"/>
                </a:moveTo>
                <a:lnTo>
                  <a:pt x="17" y="277"/>
                </a:lnTo>
                <a:lnTo>
                  <a:pt x="21" y="246"/>
                </a:lnTo>
                <a:lnTo>
                  <a:pt x="12" y="244"/>
                </a:lnTo>
                <a:lnTo>
                  <a:pt x="31" y="219"/>
                </a:lnTo>
                <a:lnTo>
                  <a:pt x="67" y="231"/>
                </a:lnTo>
                <a:lnTo>
                  <a:pt x="72" y="195"/>
                </a:lnTo>
                <a:lnTo>
                  <a:pt x="97" y="186"/>
                </a:lnTo>
                <a:lnTo>
                  <a:pt x="93" y="178"/>
                </a:lnTo>
                <a:lnTo>
                  <a:pt x="106" y="145"/>
                </a:lnTo>
                <a:lnTo>
                  <a:pt x="155" y="142"/>
                </a:lnTo>
                <a:lnTo>
                  <a:pt x="193" y="129"/>
                </a:lnTo>
                <a:lnTo>
                  <a:pt x="218" y="113"/>
                </a:lnTo>
                <a:lnTo>
                  <a:pt x="231" y="104"/>
                </a:lnTo>
                <a:lnTo>
                  <a:pt x="263" y="104"/>
                </a:lnTo>
                <a:lnTo>
                  <a:pt x="300" y="43"/>
                </a:lnTo>
                <a:lnTo>
                  <a:pt x="311" y="47"/>
                </a:lnTo>
                <a:lnTo>
                  <a:pt x="340" y="27"/>
                </a:lnTo>
                <a:lnTo>
                  <a:pt x="332" y="10"/>
                </a:lnTo>
                <a:lnTo>
                  <a:pt x="336" y="1"/>
                </a:lnTo>
                <a:lnTo>
                  <a:pt x="360" y="0"/>
                </a:lnTo>
                <a:lnTo>
                  <a:pt x="377" y="6"/>
                </a:lnTo>
                <a:lnTo>
                  <a:pt x="427" y="36"/>
                </a:lnTo>
                <a:lnTo>
                  <a:pt x="463" y="34"/>
                </a:lnTo>
                <a:lnTo>
                  <a:pt x="480" y="23"/>
                </a:lnTo>
                <a:lnTo>
                  <a:pt x="519" y="48"/>
                </a:lnTo>
                <a:lnTo>
                  <a:pt x="532" y="96"/>
                </a:lnTo>
                <a:lnTo>
                  <a:pt x="579" y="131"/>
                </a:lnTo>
                <a:lnTo>
                  <a:pt x="556" y="156"/>
                </a:lnTo>
                <a:lnTo>
                  <a:pt x="516" y="195"/>
                </a:lnTo>
                <a:lnTo>
                  <a:pt x="516" y="203"/>
                </a:lnTo>
                <a:lnTo>
                  <a:pt x="459" y="241"/>
                </a:lnTo>
                <a:lnTo>
                  <a:pt x="139" y="271"/>
                </a:lnTo>
                <a:lnTo>
                  <a:pt x="105" y="270"/>
                </a:lnTo>
                <a:lnTo>
                  <a:pt x="106" y="286"/>
                </a:lnTo>
                <a:lnTo>
                  <a:pt x="0" y="294"/>
                </a:lnTo>
                <a:lnTo>
                  <a:pt x="4" y="279"/>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43" name="Freeform 45"/>
          <p:cNvSpPr>
            <a:spLocks/>
          </p:cNvSpPr>
          <p:nvPr/>
        </p:nvSpPr>
        <p:spPr bwMode="auto">
          <a:xfrm>
            <a:off x="3671183" y="3216474"/>
            <a:ext cx="810816" cy="204491"/>
          </a:xfrm>
          <a:custGeom>
            <a:avLst/>
            <a:gdLst>
              <a:gd name="T0" fmla="*/ 11 w 681"/>
              <a:gd name="T1" fmla="*/ 188 h 229"/>
              <a:gd name="T2" fmla="*/ 7 w 681"/>
              <a:gd name="T3" fmla="*/ 185 h 229"/>
              <a:gd name="T4" fmla="*/ 27 w 681"/>
              <a:gd name="T5" fmla="*/ 169 h 229"/>
              <a:gd name="T6" fmla="*/ 46 w 681"/>
              <a:gd name="T7" fmla="*/ 133 h 229"/>
              <a:gd name="T8" fmla="*/ 39 w 681"/>
              <a:gd name="T9" fmla="*/ 125 h 229"/>
              <a:gd name="T10" fmla="*/ 48 w 681"/>
              <a:gd name="T11" fmla="*/ 108 h 229"/>
              <a:gd name="T12" fmla="*/ 49 w 681"/>
              <a:gd name="T13" fmla="*/ 88 h 229"/>
              <a:gd name="T14" fmla="*/ 62 w 681"/>
              <a:gd name="T15" fmla="*/ 73 h 229"/>
              <a:gd name="T16" fmla="*/ 169 w 681"/>
              <a:gd name="T17" fmla="*/ 66 h 229"/>
              <a:gd name="T18" fmla="*/ 167 w 681"/>
              <a:gd name="T19" fmla="*/ 49 h 229"/>
              <a:gd name="T20" fmla="*/ 201 w 681"/>
              <a:gd name="T21" fmla="*/ 51 h 229"/>
              <a:gd name="T22" fmla="*/ 521 w 681"/>
              <a:gd name="T23" fmla="*/ 20 h 229"/>
              <a:gd name="T24" fmla="*/ 680 w 681"/>
              <a:gd name="T25" fmla="*/ 0 h 229"/>
              <a:gd name="T26" fmla="*/ 651 w 681"/>
              <a:gd name="T27" fmla="*/ 54 h 229"/>
              <a:gd name="T28" fmla="*/ 607 w 681"/>
              <a:gd name="T29" fmla="*/ 63 h 229"/>
              <a:gd name="T30" fmla="*/ 588 w 681"/>
              <a:gd name="T31" fmla="*/ 91 h 229"/>
              <a:gd name="T32" fmla="*/ 510 w 681"/>
              <a:gd name="T33" fmla="*/ 137 h 229"/>
              <a:gd name="T34" fmla="*/ 505 w 681"/>
              <a:gd name="T35" fmla="*/ 155 h 229"/>
              <a:gd name="T36" fmla="*/ 485 w 681"/>
              <a:gd name="T37" fmla="*/ 165 h 229"/>
              <a:gd name="T38" fmla="*/ 486 w 681"/>
              <a:gd name="T39" fmla="*/ 186 h 229"/>
              <a:gd name="T40" fmla="*/ 382 w 681"/>
              <a:gd name="T41" fmla="*/ 199 h 229"/>
              <a:gd name="T42" fmla="*/ 170 w 681"/>
              <a:gd name="T43" fmla="*/ 218 h 229"/>
              <a:gd name="T44" fmla="*/ 0 w 681"/>
              <a:gd name="T45" fmla="*/ 228 h 229"/>
              <a:gd name="T46" fmla="*/ 11 w 681"/>
              <a:gd name="T47" fmla="*/ 18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229">
                <a:moveTo>
                  <a:pt x="11" y="188"/>
                </a:moveTo>
                <a:lnTo>
                  <a:pt x="7" y="185"/>
                </a:lnTo>
                <a:lnTo>
                  <a:pt x="27" y="169"/>
                </a:lnTo>
                <a:lnTo>
                  <a:pt x="46" y="133"/>
                </a:lnTo>
                <a:lnTo>
                  <a:pt x="39" y="125"/>
                </a:lnTo>
                <a:lnTo>
                  <a:pt x="48" y="108"/>
                </a:lnTo>
                <a:lnTo>
                  <a:pt x="49" y="88"/>
                </a:lnTo>
                <a:lnTo>
                  <a:pt x="62" y="73"/>
                </a:lnTo>
                <a:lnTo>
                  <a:pt x="169" y="66"/>
                </a:lnTo>
                <a:lnTo>
                  <a:pt x="167" y="49"/>
                </a:lnTo>
                <a:lnTo>
                  <a:pt x="201" y="51"/>
                </a:lnTo>
                <a:lnTo>
                  <a:pt x="521" y="20"/>
                </a:lnTo>
                <a:lnTo>
                  <a:pt x="680" y="0"/>
                </a:lnTo>
                <a:lnTo>
                  <a:pt x="651" y="54"/>
                </a:lnTo>
                <a:lnTo>
                  <a:pt x="607" y="63"/>
                </a:lnTo>
                <a:lnTo>
                  <a:pt x="588" y="91"/>
                </a:lnTo>
                <a:lnTo>
                  <a:pt x="510" y="137"/>
                </a:lnTo>
                <a:lnTo>
                  <a:pt x="505" y="155"/>
                </a:lnTo>
                <a:lnTo>
                  <a:pt x="485" y="165"/>
                </a:lnTo>
                <a:lnTo>
                  <a:pt x="486" y="186"/>
                </a:lnTo>
                <a:lnTo>
                  <a:pt x="382" y="199"/>
                </a:lnTo>
                <a:lnTo>
                  <a:pt x="170" y="218"/>
                </a:lnTo>
                <a:lnTo>
                  <a:pt x="0" y="228"/>
                </a:lnTo>
                <a:lnTo>
                  <a:pt x="11" y="188"/>
                </a:lnTo>
              </a:path>
            </a:pathLst>
          </a:custGeom>
          <a:solidFill>
            <a:srgbClr val="92D050"/>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44" name="Freeform 46"/>
          <p:cNvSpPr>
            <a:spLocks/>
          </p:cNvSpPr>
          <p:nvPr/>
        </p:nvSpPr>
        <p:spPr bwMode="auto">
          <a:xfrm>
            <a:off x="3560457" y="3411142"/>
            <a:ext cx="336947" cy="435769"/>
          </a:xfrm>
          <a:custGeom>
            <a:avLst/>
            <a:gdLst>
              <a:gd name="T0" fmla="*/ 18 w 283"/>
              <a:gd name="T1" fmla="*/ 341 h 488"/>
              <a:gd name="T2" fmla="*/ 46 w 283"/>
              <a:gd name="T3" fmla="*/ 303 h 488"/>
              <a:gd name="T4" fmla="*/ 37 w 283"/>
              <a:gd name="T5" fmla="*/ 293 h 488"/>
              <a:gd name="T6" fmla="*/ 27 w 283"/>
              <a:gd name="T7" fmla="*/ 214 h 488"/>
              <a:gd name="T8" fmla="*/ 22 w 283"/>
              <a:gd name="T9" fmla="*/ 159 h 488"/>
              <a:gd name="T10" fmla="*/ 42 w 283"/>
              <a:gd name="T11" fmla="*/ 100 h 488"/>
              <a:gd name="T12" fmla="*/ 72 w 283"/>
              <a:gd name="T13" fmla="*/ 59 h 488"/>
              <a:gd name="T14" fmla="*/ 70 w 283"/>
              <a:gd name="T15" fmla="*/ 48 h 488"/>
              <a:gd name="T16" fmla="*/ 92 w 283"/>
              <a:gd name="T17" fmla="*/ 9 h 488"/>
              <a:gd name="T18" fmla="*/ 262 w 283"/>
              <a:gd name="T19" fmla="*/ 0 h 488"/>
              <a:gd name="T20" fmla="*/ 270 w 283"/>
              <a:gd name="T21" fmla="*/ 9 h 488"/>
              <a:gd name="T22" fmla="*/ 262 w 283"/>
              <a:gd name="T23" fmla="*/ 311 h 488"/>
              <a:gd name="T24" fmla="*/ 282 w 283"/>
              <a:gd name="T25" fmla="*/ 458 h 488"/>
              <a:gd name="T26" fmla="*/ 274 w 283"/>
              <a:gd name="T27" fmla="*/ 464 h 488"/>
              <a:gd name="T28" fmla="*/ 238 w 283"/>
              <a:gd name="T29" fmla="*/ 456 h 488"/>
              <a:gd name="T30" fmla="*/ 182 w 283"/>
              <a:gd name="T31" fmla="*/ 487 h 488"/>
              <a:gd name="T32" fmla="*/ 155 w 283"/>
              <a:gd name="T33" fmla="*/ 440 h 488"/>
              <a:gd name="T34" fmla="*/ 159 w 283"/>
              <a:gd name="T35" fmla="*/ 406 h 488"/>
              <a:gd name="T36" fmla="*/ 0 w 283"/>
              <a:gd name="T37" fmla="*/ 413 h 488"/>
              <a:gd name="T38" fmla="*/ 18 w 283"/>
              <a:gd name="T39" fmla="*/ 34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3" h="488">
                <a:moveTo>
                  <a:pt x="18" y="341"/>
                </a:moveTo>
                <a:lnTo>
                  <a:pt x="46" y="303"/>
                </a:lnTo>
                <a:lnTo>
                  <a:pt x="37" y="293"/>
                </a:lnTo>
                <a:lnTo>
                  <a:pt x="27" y="214"/>
                </a:lnTo>
                <a:lnTo>
                  <a:pt x="22" y="159"/>
                </a:lnTo>
                <a:lnTo>
                  <a:pt x="42" y="100"/>
                </a:lnTo>
                <a:lnTo>
                  <a:pt x="72" y="59"/>
                </a:lnTo>
                <a:lnTo>
                  <a:pt x="70" y="48"/>
                </a:lnTo>
                <a:lnTo>
                  <a:pt x="92" y="9"/>
                </a:lnTo>
                <a:lnTo>
                  <a:pt x="262" y="0"/>
                </a:lnTo>
                <a:lnTo>
                  <a:pt x="270" y="9"/>
                </a:lnTo>
                <a:lnTo>
                  <a:pt x="262" y="311"/>
                </a:lnTo>
                <a:lnTo>
                  <a:pt x="282" y="458"/>
                </a:lnTo>
                <a:lnTo>
                  <a:pt x="274" y="464"/>
                </a:lnTo>
                <a:lnTo>
                  <a:pt x="238" y="456"/>
                </a:lnTo>
                <a:lnTo>
                  <a:pt x="182" y="487"/>
                </a:lnTo>
                <a:lnTo>
                  <a:pt x="155" y="440"/>
                </a:lnTo>
                <a:lnTo>
                  <a:pt x="159" y="406"/>
                </a:lnTo>
                <a:lnTo>
                  <a:pt x="0" y="413"/>
                </a:lnTo>
                <a:lnTo>
                  <a:pt x="18" y="341"/>
                </a:lnTo>
              </a:path>
            </a:pathLst>
          </a:custGeom>
          <a:solidFill>
            <a:srgbClr val="FFC000"/>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45" name="Freeform 47"/>
          <p:cNvSpPr>
            <a:spLocks/>
          </p:cNvSpPr>
          <p:nvPr/>
        </p:nvSpPr>
        <p:spPr bwMode="auto">
          <a:xfrm>
            <a:off x="3873592" y="3394175"/>
            <a:ext cx="363141" cy="440234"/>
          </a:xfrm>
          <a:custGeom>
            <a:avLst/>
            <a:gdLst>
              <a:gd name="T0" fmla="*/ 8 w 305"/>
              <a:gd name="T1" fmla="*/ 28 h 493"/>
              <a:gd name="T2" fmla="*/ 0 w 305"/>
              <a:gd name="T3" fmla="*/ 330 h 493"/>
              <a:gd name="T4" fmla="*/ 19 w 305"/>
              <a:gd name="T5" fmla="*/ 477 h 493"/>
              <a:gd name="T6" fmla="*/ 40 w 305"/>
              <a:gd name="T7" fmla="*/ 482 h 493"/>
              <a:gd name="T8" fmla="*/ 59 w 305"/>
              <a:gd name="T9" fmla="*/ 470 h 493"/>
              <a:gd name="T10" fmla="*/ 70 w 305"/>
              <a:gd name="T11" fmla="*/ 482 h 493"/>
              <a:gd name="T12" fmla="*/ 52 w 305"/>
              <a:gd name="T13" fmla="*/ 492 h 493"/>
              <a:gd name="T14" fmla="*/ 95 w 305"/>
              <a:gd name="T15" fmla="*/ 481 h 493"/>
              <a:gd name="T16" fmla="*/ 104 w 305"/>
              <a:gd name="T17" fmla="*/ 467 h 493"/>
              <a:gd name="T18" fmla="*/ 98 w 305"/>
              <a:gd name="T19" fmla="*/ 458 h 493"/>
              <a:gd name="T20" fmla="*/ 101 w 305"/>
              <a:gd name="T21" fmla="*/ 447 h 493"/>
              <a:gd name="T22" fmla="*/ 81 w 305"/>
              <a:gd name="T23" fmla="*/ 428 h 493"/>
              <a:gd name="T24" fmla="*/ 81 w 305"/>
              <a:gd name="T25" fmla="*/ 412 h 493"/>
              <a:gd name="T26" fmla="*/ 304 w 305"/>
              <a:gd name="T27" fmla="*/ 392 h 493"/>
              <a:gd name="T28" fmla="*/ 285 w 305"/>
              <a:gd name="T29" fmla="*/ 315 h 493"/>
              <a:gd name="T30" fmla="*/ 297 w 305"/>
              <a:gd name="T31" fmla="*/ 268 h 493"/>
              <a:gd name="T32" fmla="*/ 268 w 305"/>
              <a:gd name="T33" fmla="*/ 207 h 493"/>
              <a:gd name="T34" fmla="*/ 211 w 305"/>
              <a:gd name="T35" fmla="*/ 0 h 493"/>
              <a:gd name="T36" fmla="*/ 0 w 305"/>
              <a:gd name="T37" fmla="*/ 19 h 493"/>
              <a:gd name="T38" fmla="*/ 8 w 305"/>
              <a:gd name="T39" fmla="*/ 28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493">
                <a:moveTo>
                  <a:pt x="8" y="28"/>
                </a:moveTo>
                <a:lnTo>
                  <a:pt x="0" y="330"/>
                </a:lnTo>
                <a:lnTo>
                  <a:pt x="19" y="477"/>
                </a:lnTo>
                <a:lnTo>
                  <a:pt x="40" y="482"/>
                </a:lnTo>
                <a:lnTo>
                  <a:pt x="59" y="470"/>
                </a:lnTo>
                <a:lnTo>
                  <a:pt x="70" y="482"/>
                </a:lnTo>
                <a:lnTo>
                  <a:pt x="52" y="492"/>
                </a:lnTo>
                <a:lnTo>
                  <a:pt x="95" y="481"/>
                </a:lnTo>
                <a:lnTo>
                  <a:pt x="104" y="467"/>
                </a:lnTo>
                <a:lnTo>
                  <a:pt x="98" y="458"/>
                </a:lnTo>
                <a:lnTo>
                  <a:pt x="101" y="447"/>
                </a:lnTo>
                <a:lnTo>
                  <a:pt x="81" y="428"/>
                </a:lnTo>
                <a:lnTo>
                  <a:pt x="81" y="412"/>
                </a:lnTo>
                <a:lnTo>
                  <a:pt x="304" y="392"/>
                </a:lnTo>
                <a:lnTo>
                  <a:pt x="285" y="315"/>
                </a:lnTo>
                <a:lnTo>
                  <a:pt x="297" y="268"/>
                </a:lnTo>
                <a:lnTo>
                  <a:pt x="268" y="207"/>
                </a:lnTo>
                <a:lnTo>
                  <a:pt x="211" y="0"/>
                </a:lnTo>
                <a:lnTo>
                  <a:pt x="0" y="19"/>
                </a:lnTo>
                <a:lnTo>
                  <a:pt x="8" y="28"/>
                </a:lnTo>
              </a:path>
            </a:pathLst>
          </a:custGeom>
          <a:solidFill>
            <a:schemeClr val="accent1">
              <a:lumMod val="50000"/>
            </a:schemeClr>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46" name="Freeform 48"/>
          <p:cNvSpPr>
            <a:spLocks/>
          </p:cNvSpPr>
          <p:nvPr/>
        </p:nvSpPr>
        <p:spPr bwMode="auto">
          <a:xfrm>
            <a:off x="4126004" y="3372745"/>
            <a:ext cx="510779" cy="400943"/>
          </a:xfrm>
          <a:custGeom>
            <a:avLst/>
            <a:gdLst>
              <a:gd name="T0" fmla="*/ 56 w 429"/>
              <a:gd name="T1" fmla="*/ 231 h 449"/>
              <a:gd name="T2" fmla="*/ 85 w 429"/>
              <a:gd name="T3" fmla="*/ 292 h 449"/>
              <a:gd name="T4" fmla="*/ 73 w 429"/>
              <a:gd name="T5" fmla="*/ 339 h 449"/>
              <a:gd name="T6" fmla="*/ 92 w 429"/>
              <a:gd name="T7" fmla="*/ 416 h 449"/>
              <a:gd name="T8" fmla="*/ 108 w 429"/>
              <a:gd name="T9" fmla="*/ 443 h 449"/>
              <a:gd name="T10" fmla="*/ 337 w 429"/>
              <a:gd name="T11" fmla="*/ 428 h 449"/>
              <a:gd name="T12" fmla="*/ 339 w 429"/>
              <a:gd name="T13" fmla="*/ 445 h 449"/>
              <a:gd name="T14" fmla="*/ 353 w 429"/>
              <a:gd name="T15" fmla="*/ 448 h 449"/>
              <a:gd name="T16" fmla="*/ 348 w 429"/>
              <a:gd name="T17" fmla="*/ 410 h 449"/>
              <a:gd name="T18" fmla="*/ 358 w 429"/>
              <a:gd name="T19" fmla="*/ 399 h 449"/>
              <a:gd name="T20" fmla="*/ 391 w 429"/>
              <a:gd name="T21" fmla="*/ 406 h 449"/>
              <a:gd name="T22" fmla="*/ 396 w 429"/>
              <a:gd name="T23" fmla="*/ 380 h 449"/>
              <a:gd name="T24" fmla="*/ 392 w 429"/>
              <a:gd name="T25" fmla="*/ 344 h 449"/>
              <a:gd name="T26" fmla="*/ 406 w 429"/>
              <a:gd name="T27" fmla="*/ 335 h 449"/>
              <a:gd name="T28" fmla="*/ 428 w 429"/>
              <a:gd name="T29" fmla="*/ 266 h 449"/>
              <a:gd name="T30" fmla="*/ 412 w 429"/>
              <a:gd name="T31" fmla="*/ 264 h 449"/>
              <a:gd name="T32" fmla="*/ 357 w 429"/>
              <a:gd name="T33" fmla="*/ 176 h 449"/>
              <a:gd name="T34" fmla="*/ 237 w 429"/>
              <a:gd name="T35" fmla="*/ 65 h 449"/>
              <a:gd name="T36" fmla="*/ 185 w 429"/>
              <a:gd name="T37" fmla="*/ 31 h 449"/>
              <a:gd name="T38" fmla="*/ 202 w 429"/>
              <a:gd name="T39" fmla="*/ 0 h 449"/>
              <a:gd name="T40" fmla="*/ 104 w 429"/>
              <a:gd name="T41" fmla="*/ 11 h 449"/>
              <a:gd name="T42" fmla="*/ 0 w 429"/>
              <a:gd name="T43" fmla="*/ 24 h 449"/>
              <a:gd name="T44" fmla="*/ 56 w 429"/>
              <a:gd name="T45" fmla="*/ 23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9" h="449">
                <a:moveTo>
                  <a:pt x="56" y="231"/>
                </a:moveTo>
                <a:lnTo>
                  <a:pt x="85" y="292"/>
                </a:lnTo>
                <a:lnTo>
                  <a:pt x="73" y="339"/>
                </a:lnTo>
                <a:lnTo>
                  <a:pt x="92" y="416"/>
                </a:lnTo>
                <a:lnTo>
                  <a:pt x="108" y="443"/>
                </a:lnTo>
                <a:lnTo>
                  <a:pt x="337" y="428"/>
                </a:lnTo>
                <a:lnTo>
                  <a:pt x="339" y="445"/>
                </a:lnTo>
                <a:lnTo>
                  <a:pt x="353" y="448"/>
                </a:lnTo>
                <a:lnTo>
                  <a:pt x="348" y="410"/>
                </a:lnTo>
                <a:lnTo>
                  <a:pt x="358" y="399"/>
                </a:lnTo>
                <a:lnTo>
                  <a:pt x="391" y="406"/>
                </a:lnTo>
                <a:lnTo>
                  <a:pt x="396" y="380"/>
                </a:lnTo>
                <a:lnTo>
                  <a:pt x="392" y="344"/>
                </a:lnTo>
                <a:lnTo>
                  <a:pt x="406" y="335"/>
                </a:lnTo>
                <a:lnTo>
                  <a:pt x="428" y="266"/>
                </a:lnTo>
                <a:lnTo>
                  <a:pt x="412" y="264"/>
                </a:lnTo>
                <a:lnTo>
                  <a:pt x="357" y="176"/>
                </a:lnTo>
                <a:lnTo>
                  <a:pt x="237" y="65"/>
                </a:lnTo>
                <a:lnTo>
                  <a:pt x="185" y="31"/>
                </a:lnTo>
                <a:lnTo>
                  <a:pt x="202" y="0"/>
                </a:lnTo>
                <a:lnTo>
                  <a:pt x="104" y="11"/>
                </a:lnTo>
                <a:lnTo>
                  <a:pt x="0" y="24"/>
                </a:lnTo>
                <a:lnTo>
                  <a:pt x="56" y="231"/>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47" name="Freeform 49"/>
          <p:cNvSpPr>
            <a:spLocks/>
          </p:cNvSpPr>
          <p:nvPr/>
        </p:nvSpPr>
        <p:spPr bwMode="auto">
          <a:xfrm>
            <a:off x="3970034" y="3729933"/>
            <a:ext cx="863203" cy="487561"/>
          </a:xfrm>
          <a:custGeom>
            <a:avLst/>
            <a:gdLst>
              <a:gd name="T0" fmla="*/ 0 w 725"/>
              <a:gd name="T1" fmla="*/ 52 h 546"/>
              <a:gd name="T2" fmla="*/ 20 w 725"/>
              <a:gd name="T3" fmla="*/ 71 h 546"/>
              <a:gd name="T4" fmla="*/ 17 w 725"/>
              <a:gd name="T5" fmla="*/ 82 h 546"/>
              <a:gd name="T6" fmla="*/ 23 w 725"/>
              <a:gd name="T7" fmla="*/ 91 h 546"/>
              <a:gd name="T8" fmla="*/ 14 w 725"/>
              <a:gd name="T9" fmla="*/ 105 h 546"/>
              <a:gd name="T10" fmla="*/ 99 w 725"/>
              <a:gd name="T11" fmla="*/ 76 h 546"/>
              <a:gd name="T12" fmla="*/ 207 w 725"/>
              <a:gd name="T13" fmla="*/ 144 h 546"/>
              <a:gd name="T14" fmla="*/ 296 w 725"/>
              <a:gd name="T15" fmla="*/ 96 h 546"/>
              <a:gd name="T16" fmla="*/ 347 w 725"/>
              <a:gd name="T17" fmla="*/ 107 h 546"/>
              <a:gd name="T18" fmla="*/ 413 w 725"/>
              <a:gd name="T19" fmla="*/ 172 h 546"/>
              <a:gd name="T20" fmla="*/ 436 w 725"/>
              <a:gd name="T21" fmla="*/ 173 h 546"/>
              <a:gd name="T22" fmla="*/ 457 w 725"/>
              <a:gd name="T23" fmla="*/ 218 h 546"/>
              <a:gd name="T24" fmla="*/ 452 w 725"/>
              <a:gd name="T25" fmla="*/ 304 h 546"/>
              <a:gd name="T26" fmla="*/ 467 w 725"/>
              <a:gd name="T27" fmla="*/ 314 h 546"/>
              <a:gd name="T28" fmla="*/ 469 w 725"/>
              <a:gd name="T29" fmla="*/ 299 h 546"/>
              <a:gd name="T30" fmla="*/ 490 w 725"/>
              <a:gd name="T31" fmla="*/ 299 h 546"/>
              <a:gd name="T32" fmla="*/ 470 w 725"/>
              <a:gd name="T33" fmla="*/ 340 h 546"/>
              <a:gd name="T34" fmla="*/ 525 w 725"/>
              <a:gd name="T35" fmla="*/ 397 h 546"/>
              <a:gd name="T36" fmla="*/ 534 w 725"/>
              <a:gd name="T37" fmla="*/ 381 h 546"/>
              <a:gd name="T38" fmla="*/ 537 w 725"/>
              <a:gd name="T39" fmla="*/ 420 h 546"/>
              <a:gd name="T40" fmla="*/ 556 w 725"/>
              <a:gd name="T41" fmla="*/ 429 h 546"/>
              <a:gd name="T42" fmla="*/ 575 w 725"/>
              <a:gd name="T43" fmla="*/ 477 h 546"/>
              <a:gd name="T44" fmla="*/ 594 w 725"/>
              <a:gd name="T45" fmla="*/ 477 h 546"/>
              <a:gd name="T46" fmla="*/ 636 w 725"/>
              <a:gd name="T47" fmla="*/ 522 h 546"/>
              <a:gd name="T48" fmla="*/ 660 w 725"/>
              <a:gd name="T49" fmla="*/ 526 h 546"/>
              <a:gd name="T50" fmla="*/ 660 w 725"/>
              <a:gd name="T51" fmla="*/ 533 h 546"/>
              <a:gd name="T52" fmla="*/ 643 w 725"/>
              <a:gd name="T53" fmla="*/ 545 h 546"/>
              <a:gd name="T54" fmla="*/ 680 w 725"/>
              <a:gd name="T55" fmla="*/ 540 h 546"/>
              <a:gd name="T56" fmla="*/ 704 w 725"/>
              <a:gd name="T57" fmla="*/ 529 h 546"/>
              <a:gd name="T58" fmla="*/ 717 w 725"/>
              <a:gd name="T59" fmla="*/ 466 h 546"/>
              <a:gd name="T60" fmla="*/ 724 w 725"/>
              <a:gd name="T61" fmla="*/ 468 h 546"/>
              <a:gd name="T62" fmla="*/ 717 w 725"/>
              <a:gd name="T63" fmla="*/ 381 h 546"/>
              <a:gd name="T64" fmla="*/ 709 w 725"/>
              <a:gd name="T65" fmla="*/ 355 h 546"/>
              <a:gd name="T66" fmla="*/ 630 w 725"/>
              <a:gd name="T67" fmla="*/ 228 h 546"/>
              <a:gd name="T68" fmla="*/ 569 w 725"/>
              <a:gd name="T69" fmla="*/ 107 h 546"/>
              <a:gd name="T70" fmla="*/ 532 w 725"/>
              <a:gd name="T71" fmla="*/ 9 h 546"/>
              <a:gd name="T72" fmla="*/ 523 w 725"/>
              <a:gd name="T73" fmla="*/ 6 h 546"/>
              <a:gd name="T74" fmla="*/ 489 w 725"/>
              <a:gd name="T75" fmla="*/ 0 h 546"/>
              <a:gd name="T76" fmla="*/ 480 w 725"/>
              <a:gd name="T77" fmla="*/ 10 h 546"/>
              <a:gd name="T78" fmla="*/ 485 w 725"/>
              <a:gd name="T79" fmla="*/ 48 h 546"/>
              <a:gd name="T80" fmla="*/ 471 w 725"/>
              <a:gd name="T81" fmla="*/ 45 h 546"/>
              <a:gd name="T82" fmla="*/ 468 w 725"/>
              <a:gd name="T83" fmla="*/ 28 h 546"/>
              <a:gd name="T84" fmla="*/ 238 w 725"/>
              <a:gd name="T85" fmla="*/ 43 h 546"/>
              <a:gd name="T86" fmla="*/ 222 w 725"/>
              <a:gd name="T87" fmla="*/ 16 h 546"/>
              <a:gd name="T88" fmla="*/ 0 w 725"/>
              <a:gd name="T89" fmla="*/ 36 h 546"/>
              <a:gd name="T90" fmla="*/ 0 w 725"/>
              <a:gd name="T91" fmla="*/ 5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5" h="546">
                <a:moveTo>
                  <a:pt x="0" y="52"/>
                </a:moveTo>
                <a:lnTo>
                  <a:pt x="20" y="71"/>
                </a:lnTo>
                <a:lnTo>
                  <a:pt x="17" y="82"/>
                </a:lnTo>
                <a:lnTo>
                  <a:pt x="23" y="91"/>
                </a:lnTo>
                <a:lnTo>
                  <a:pt x="14" y="105"/>
                </a:lnTo>
                <a:lnTo>
                  <a:pt x="99" y="76"/>
                </a:lnTo>
                <a:lnTo>
                  <a:pt x="207" y="144"/>
                </a:lnTo>
                <a:lnTo>
                  <a:pt x="296" y="96"/>
                </a:lnTo>
                <a:lnTo>
                  <a:pt x="347" y="107"/>
                </a:lnTo>
                <a:lnTo>
                  <a:pt x="413" y="172"/>
                </a:lnTo>
                <a:lnTo>
                  <a:pt x="436" y="173"/>
                </a:lnTo>
                <a:lnTo>
                  <a:pt x="457" y="218"/>
                </a:lnTo>
                <a:lnTo>
                  <a:pt x="452" y="304"/>
                </a:lnTo>
                <a:lnTo>
                  <a:pt x="467" y="314"/>
                </a:lnTo>
                <a:lnTo>
                  <a:pt x="469" y="299"/>
                </a:lnTo>
                <a:lnTo>
                  <a:pt x="490" y="299"/>
                </a:lnTo>
                <a:lnTo>
                  <a:pt x="470" y="340"/>
                </a:lnTo>
                <a:lnTo>
                  <a:pt x="525" y="397"/>
                </a:lnTo>
                <a:lnTo>
                  <a:pt x="534" y="381"/>
                </a:lnTo>
                <a:lnTo>
                  <a:pt x="537" y="420"/>
                </a:lnTo>
                <a:lnTo>
                  <a:pt x="556" y="429"/>
                </a:lnTo>
                <a:lnTo>
                  <a:pt x="575" y="477"/>
                </a:lnTo>
                <a:lnTo>
                  <a:pt x="594" y="477"/>
                </a:lnTo>
                <a:lnTo>
                  <a:pt x="636" y="522"/>
                </a:lnTo>
                <a:lnTo>
                  <a:pt x="660" y="526"/>
                </a:lnTo>
                <a:lnTo>
                  <a:pt x="660" y="533"/>
                </a:lnTo>
                <a:lnTo>
                  <a:pt x="643" y="545"/>
                </a:lnTo>
                <a:lnTo>
                  <a:pt x="680" y="540"/>
                </a:lnTo>
                <a:lnTo>
                  <a:pt x="704" y="529"/>
                </a:lnTo>
                <a:lnTo>
                  <a:pt x="717" y="466"/>
                </a:lnTo>
                <a:lnTo>
                  <a:pt x="724" y="468"/>
                </a:lnTo>
                <a:lnTo>
                  <a:pt x="717" y="381"/>
                </a:lnTo>
                <a:lnTo>
                  <a:pt x="709" y="355"/>
                </a:lnTo>
                <a:lnTo>
                  <a:pt x="630" y="228"/>
                </a:lnTo>
                <a:lnTo>
                  <a:pt x="569" y="107"/>
                </a:lnTo>
                <a:lnTo>
                  <a:pt x="532" y="9"/>
                </a:lnTo>
                <a:lnTo>
                  <a:pt x="523" y="6"/>
                </a:lnTo>
                <a:lnTo>
                  <a:pt x="489" y="0"/>
                </a:lnTo>
                <a:lnTo>
                  <a:pt x="480" y="10"/>
                </a:lnTo>
                <a:lnTo>
                  <a:pt x="485" y="48"/>
                </a:lnTo>
                <a:lnTo>
                  <a:pt x="471" y="45"/>
                </a:lnTo>
                <a:lnTo>
                  <a:pt x="468" y="28"/>
                </a:lnTo>
                <a:lnTo>
                  <a:pt x="238" y="43"/>
                </a:lnTo>
                <a:lnTo>
                  <a:pt x="222" y="16"/>
                </a:lnTo>
                <a:lnTo>
                  <a:pt x="0" y="36"/>
                </a:lnTo>
                <a:lnTo>
                  <a:pt x="0" y="52"/>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48" name="Freeform 50"/>
          <p:cNvSpPr>
            <a:spLocks/>
          </p:cNvSpPr>
          <p:nvPr/>
        </p:nvSpPr>
        <p:spPr bwMode="auto">
          <a:xfrm>
            <a:off x="4111716" y="2728021"/>
            <a:ext cx="398860" cy="334863"/>
          </a:xfrm>
          <a:custGeom>
            <a:avLst/>
            <a:gdLst>
              <a:gd name="T0" fmla="*/ 0 w 335"/>
              <a:gd name="T1" fmla="*/ 67 h 375"/>
              <a:gd name="T2" fmla="*/ 27 w 335"/>
              <a:gd name="T3" fmla="*/ 326 h 375"/>
              <a:gd name="T4" fmla="*/ 68 w 335"/>
              <a:gd name="T5" fmla="*/ 331 h 375"/>
              <a:gd name="T6" fmla="*/ 118 w 335"/>
              <a:gd name="T7" fmla="*/ 361 h 375"/>
              <a:gd name="T8" fmla="*/ 154 w 335"/>
              <a:gd name="T9" fmla="*/ 359 h 375"/>
              <a:gd name="T10" fmla="*/ 171 w 335"/>
              <a:gd name="T11" fmla="*/ 349 h 375"/>
              <a:gd name="T12" fmla="*/ 211 w 335"/>
              <a:gd name="T13" fmla="*/ 374 h 375"/>
              <a:gd name="T14" fmla="*/ 234 w 335"/>
              <a:gd name="T15" fmla="*/ 352 h 375"/>
              <a:gd name="T16" fmla="*/ 239 w 335"/>
              <a:gd name="T17" fmla="*/ 311 h 375"/>
              <a:gd name="T18" fmla="*/ 255 w 335"/>
              <a:gd name="T19" fmla="*/ 319 h 375"/>
              <a:gd name="T20" fmla="*/ 263 w 335"/>
              <a:gd name="T21" fmla="*/ 286 h 375"/>
              <a:gd name="T22" fmla="*/ 319 w 335"/>
              <a:gd name="T23" fmla="*/ 236 h 375"/>
              <a:gd name="T24" fmla="*/ 328 w 335"/>
              <a:gd name="T25" fmla="*/ 155 h 375"/>
              <a:gd name="T26" fmla="*/ 322 w 335"/>
              <a:gd name="T27" fmla="*/ 139 h 375"/>
              <a:gd name="T28" fmla="*/ 334 w 335"/>
              <a:gd name="T29" fmla="*/ 129 h 375"/>
              <a:gd name="T30" fmla="*/ 312 w 335"/>
              <a:gd name="T31" fmla="*/ 0 h 375"/>
              <a:gd name="T32" fmla="*/ 255 w 335"/>
              <a:gd name="T33" fmla="*/ 29 h 375"/>
              <a:gd name="T34" fmla="*/ 227 w 335"/>
              <a:gd name="T35" fmla="*/ 59 h 375"/>
              <a:gd name="T36" fmla="*/ 206 w 335"/>
              <a:gd name="T37" fmla="*/ 62 h 375"/>
              <a:gd name="T38" fmla="*/ 173 w 335"/>
              <a:gd name="T39" fmla="*/ 78 h 375"/>
              <a:gd name="T40" fmla="*/ 100 w 335"/>
              <a:gd name="T41" fmla="*/ 52 h 375"/>
              <a:gd name="T42" fmla="*/ 0 w 335"/>
              <a:gd name="T43" fmla="*/ 6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5" h="375">
                <a:moveTo>
                  <a:pt x="0" y="67"/>
                </a:moveTo>
                <a:lnTo>
                  <a:pt x="27" y="326"/>
                </a:lnTo>
                <a:lnTo>
                  <a:pt x="68" y="331"/>
                </a:lnTo>
                <a:lnTo>
                  <a:pt x="118" y="361"/>
                </a:lnTo>
                <a:lnTo>
                  <a:pt x="154" y="359"/>
                </a:lnTo>
                <a:lnTo>
                  <a:pt x="171" y="349"/>
                </a:lnTo>
                <a:lnTo>
                  <a:pt x="211" y="374"/>
                </a:lnTo>
                <a:lnTo>
                  <a:pt x="234" y="352"/>
                </a:lnTo>
                <a:lnTo>
                  <a:pt x="239" y="311"/>
                </a:lnTo>
                <a:lnTo>
                  <a:pt x="255" y="319"/>
                </a:lnTo>
                <a:lnTo>
                  <a:pt x="263" y="286"/>
                </a:lnTo>
                <a:lnTo>
                  <a:pt x="319" y="236"/>
                </a:lnTo>
                <a:lnTo>
                  <a:pt x="328" y="155"/>
                </a:lnTo>
                <a:lnTo>
                  <a:pt x="322" y="139"/>
                </a:lnTo>
                <a:lnTo>
                  <a:pt x="334" y="129"/>
                </a:lnTo>
                <a:lnTo>
                  <a:pt x="312" y="0"/>
                </a:lnTo>
                <a:lnTo>
                  <a:pt x="255" y="29"/>
                </a:lnTo>
                <a:lnTo>
                  <a:pt x="227" y="59"/>
                </a:lnTo>
                <a:lnTo>
                  <a:pt x="206" y="62"/>
                </a:lnTo>
                <a:lnTo>
                  <a:pt x="173" y="78"/>
                </a:lnTo>
                <a:lnTo>
                  <a:pt x="100" y="52"/>
                </a:lnTo>
                <a:lnTo>
                  <a:pt x="0" y="67"/>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49" name="Freeform 51"/>
          <p:cNvSpPr>
            <a:spLocks/>
          </p:cNvSpPr>
          <p:nvPr/>
        </p:nvSpPr>
        <p:spPr bwMode="auto">
          <a:xfrm>
            <a:off x="4362938" y="2844108"/>
            <a:ext cx="426244" cy="316111"/>
          </a:xfrm>
          <a:custGeom>
            <a:avLst/>
            <a:gdLst>
              <a:gd name="T0" fmla="*/ 0 w 358"/>
              <a:gd name="T1" fmla="*/ 244 h 354"/>
              <a:gd name="T2" fmla="*/ 12 w 358"/>
              <a:gd name="T3" fmla="*/ 292 h 354"/>
              <a:gd name="T4" fmla="*/ 59 w 358"/>
              <a:gd name="T5" fmla="*/ 327 h 354"/>
              <a:gd name="T6" fmla="*/ 80 w 358"/>
              <a:gd name="T7" fmla="*/ 353 h 354"/>
              <a:gd name="T8" fmla="*/ 149 w 358"/>
              <a:gd name="T9" fmla="*/ 325 h 354"/>
              <a:gd name="T10" fmla="*/ 179 w 358"/>
              <a:gd name="T11" fmla="*/ 320 h 354"/>
              <a:gd name="T12" fmla="*/ 195 w 358"/>
              <a:gd name="T13" fmla="*/ 299 h 354"/>
              <a:gd name="T14" fmla="*/ 223 w 358"/>
              <a:gd name="T15" fmla="*/ 193 h 354"/>
              <a:gd name="T16" fmla="*/ 251 w 358"/>
              <a:gd name="T17" fmla="*/ 206 h 354"/>
              <a:gd name="T18" fmla="*/ 307 w 358"/>
              <a:gd name="T19" fmla="*/ 91 h 354"/>
              <a:gd name="T20" fmla="*/ 350 w 358"/>
              <a:gd name="T21" fmla="*/ 115 h 354"/>
              <a:gd name="T22" fmla="*/ 357 w 358"/>
              <a:gd name="T23" fmla="*/ 95 h 354"/>
              <a:gd name="T24" fmla="*/ 326 w 358"/>
              <a:gd name="T25" fmla="*/ 70 h 354"/>
              <a:gd name="T26" fmla="*/ 302 w 358"/>
              <a:gd name="T27" fmla="*/ 72 h 354"/>
              <a:gd name="T28" fmla="*/ 295 w 358"/>
              <a:gd name="T29" fmla="*/ 86 h 354"/>
              <a:gd name="T30" fmla="*/ 251 w 358"/>
              <a:gd name="T31" fmla="*/ 98 h 354"/>
              <a:gd name="T32" fmla="*/ 223 w 358"/>
              <a:gd name="T33" fmla="*/ 130 h 354"/>
              <a:gd name="T34" fmla="*/ 215 w 358"/>
              <a:gd name="T35" fmla="*/ 79 h 354"/>
              <a:gd name="T36" fmla="*/ 137 w 358"/>
              <a:gd name="T37" fmla="*/ 92 h 354"/>
              <a:gd name="T38" fmla="*/ 123 w 358"/>
              <a:gd name="T39" fmla="*/ 0 h 354"/>
              <a:gd name="T40" fmla="*/ 111 w 358"/>
              <a:gd name="T41" fmla="*/ 9 h 354"/>
              <a:gd name="T42" fmla="*/ 117 w 358"/>
              <a:gd name="T43" fmla="*/ 25 h 354"/>
              <a:gd name="T44" fmla="*/ 108 w 358"/>
              <a:gd name="T45" fmla="*/ 106 h 354"/>
              <a:gd name="T46" fmla="*/ 52 w 358"/>
              <a:gd name="T47" fmla="*/ 156 h 354"/>
              <a:gd name="T48" fmla="*/ 44 w 358"/>
              <a:gd name="T49" fmla="*/ 189 h 354"/>
              <a:gd name="T50" fmla="*/ 28 w 358"/>
              <a:gd name="T51" fmla="*/ 182 h 354"/>
              <a:gd name="T52" fmla="*/ 23 w 358"/>
              <a:gd name="T53" fmla="*/ 222 h 354"/>
              <a:gd name="T54" fmla="*/ 0 w 358"/>
              <a:gd name="T55" fmla="*/ 2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8" h="354">
                <a:moveTo>
                  <a:pt x="0" y="244"/>
                </a:moveTo>
                <a:lnTo>
                  <a:pt x="12" y="292"/>
                </a:lnTo>
                <a:lnTo>
                  <a:pt x="59" y="327"/>
                </a:lnTo>
                <a:lnTo>
                  <a:pt x="80" y="353"/>
                </a:lnTo>
                <a:lnTo>
                  <a:pt x="149" y="325"/>
                </a:lnTo>
                <a:lnTo>
                  <a:pt x="179" y="320"/>
                </a:lnTo>
                <a:lnTo>
                  <a:pt x="195" y="299"/>
                </a:lnTo>
                <a:lnTo>
                  <a:pt x="223" y="193"/>
                </a:lnTo>
                <a:lnTo>
                  <a:pt x="251" y="206"/>
                </a:lnTo>
                <a:lnTo>
                  <a:pt x="307" y="91"/>
                </a:lnTo>
                <a:lnTo>
                  <a:pt x="350" y="115"/>
                </a:lnTo>
                <a:lnTo>
                  <a:pt x="357" y="95"/>
                </a:lnTo>
                <a:lnTo>
                  <a:pt x="326" y="70"/>
                </a:lnTo>
                <a:lnTo>
                  <a:pt x="302" y="72"/>
                </a:lnTo>
                <a:lnTo>
                  <a:pt x="295" y="86"/>
                </a:lnTo>
                <a:lnTo>
                  <a:pt x="251" y="98"/>
                </a:lnTo>
                <a:lnTo>
                  <a:pt x="223" y="130"/>
                </a:lnTo>
                <a:lnTo>
                  <a:pt x="215" y="79"/>
                </a:lnTo>
                <a:lnTo>
                  <a:pt x="137" y="92"/>
                </a:lnTo>
                <a:lnTo>
                  <a:pt x="123" y="0"/>
                </a:lnTo>
                <a:lnTo>
                  <a:pt x="111" y="9"/>
                </a:lnTo>
                <a:lnTo>
                  <a:pt x="117" y="25"/>
                </a:lnTo>
                <a:lnTo>
                  <a:pt x="108" y="106"/>
                </a:lnTo>
                <a:lnTo>
                  <a:pt x="52" y="156"/>
                </a:lnTo>
                <a:lnTo>
                  <a:pt x="44" y="189"/>
                </a:lnTo>
                <a:lnTo>
                  <a:pt x="28" y="182"/>
                </a:lnTo>
                <a:lnTo>
                  <a:pt x="23" y="222"/>
                </a:lnTo>
                <a:lnTo>
                  <a:pt x="0" y="244"/>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50" name="Freeform 52"/>
          <p:cNvSpPr>
            <a:spLocks/>
          </p:cNvSpPr>
          <p:nvPr/>
        </p:nvSpPr>
        <p:spPr bwMode="auto">
          <a:xfrm>
            <a:off x="4620113" y="2868217"/>
            <a:ext cx="431006" cy="159842"/>
          </a:xfrm>
          <a:custGeom>
            <a:avLst/>
            <a:gdLst>
              <a:gd name="T0" fmla="*/ 0 w 362"/>
              <a:gd name="T1" fmla="*/ 52 h 179"/>
              <a:gd name="T2" fmla="*/ 8 w 362"/>
              <a:gd name="T3" fmla="*/ 103 h 179"/>
              <a:gd name="T4" fmla="*/ 36 w 362"/>
              <a:gd name="T5" fmla="*/ 71 h 179"/>
              <a:gd name="T6" fmla="*/ 80 w 362"/>
              <a:gd name="T7" fmla="*/ 59 h 179"/>
              <a:gd name="T8" fmla="*/ 87 w 362"/>
              <a:gd name="T9" fmla="*/ 46 h 179"/>
              <a:gd name="T10" fmla="*/ 111 w 362"/>
              <a:gd name="T11" fmla="*/ 43 h 179"/>
              <a:gd name="T12" fmla="*/ 141 w 362"/>
              <a:gd name="T13" fmla="*/ 68 h 179"/>
              <a:gd name="T14" fmla="*/ 162 w 362"/>
              <a:gd name="T15" fmla="*/ 74 h 179"/>
              <a:gd name="T16" fmla="*/ 201 w 362"/>
              <a:gd name="T17" fmla="*/ 109 h 179"/>
              <a:gd name="T18" fmla="*/ 186 w 362"/>
              <a:gd name="T19" fmla="*/ 143 h 179"/>
              <a:gd name="T20" fmla="*/ 192 w 362"/>
              <a:gd name="T21" fmla="*/ 158 h 179"/>
              <a:gd name="T22" fmla="*/ 208 w 362"/>
              <a:gd name="T23" fmla="*/ 151 h 179"/>
              <a:gd name="T24" fmla="*/ 225 w 362"/>
              <a:gd name="T25" fmla="*/ 151 h 179"/>
              <a:gd name="T26" fmla="*/ 232 w 362"/>
              <a:gd name="T27" fmla="*/ 162 h 179"/>
              <a:gd name="T28" fmla="*/ 250 w 362"/>
              <a:gd name="T29" fmla="*/ 162 h 179"/>
              <a:gd name="T30" fmla="*/ 258 w 362"/>
              <a:gd name="T31" fmla="*/ 159 h 179"/>
              <a:gd name="T32" fmla="*/ 245 w 362"/>
              <a:gd name="T33" fmla="*/ 127 h 179"/>
              <a:gd name="T34" fmla="*/ 243 w 362"/>
              <a:gd name="T35" fmla="*/ 71 h 179"/>
              <a:gd name="T36" fmla="*/ 229 w 362"/>
              <a:gd name="T37" fmla="*/ 63 h 179"/>
              <a:gd name="T38" fmla="*/ 258 w 362"/>
              <a:gd name="T39" fmla="*/ 37 h 179"/>
              <a:gd name="T40" fmla="*/ 259 w 362"/>
              <a:gd name="T41" fmla="*/ 20 h 179"/>
              <a:gd name="T42" fmla="*/ 276 w 362"/>
              <a:gd name="T43" fmla="*/ 22 h 179"/>
              <a:gd name="T44" fmla="*/ 254 w 362"/>
              <a:gd name="T45" fmla="*/ 57 h 179"/>
              <a:gd name="T46" fmla="*/ 267 w 362"/>
              <a:gd name="T47" fmla="*/ 99 h 179"/>
              <a:gd name="T48" fmla="*/ 272 w 362"/>
              <a:gd name="T49" fmla="*/ 111 h 179"/>
              <a:gd name="T50" fmla="*/ 281 w 362"/>
              <a:gd name="T51" fmla="*/ 116 h 179"/>
              <a:gd name="T52" fmla="*/ 264 w 362"/>
              <a:gd name="T53" fmla="*/ 116 h 179"/>
              <a:gd name="T54" fmla="*/ 270 w 362"/>
              <a:gd name="T55" fmla="*/ 141 h 179"/>
              <a:gd name="T56" fmla="*/ 299 w 362"/>
              <a:gd name="T57" fmla="*/ 159 h 179"/>
              <a:gd name="T58" fmla="*/ 305 w 362"/>
              <a:gd name="T59" fmla="*/ 162 h 179"/>
              <a:gd name="T60" fmla="*/ 314 w 362"/>
              <a:gd name="T61" fmla="*/ 162 h 179"/>
              <a:gd name="T62" fmla="*/ 310 w 362"/>
              <a:gd name="T63" fmla="*/ 178 h 179"/>
              <a:gd name="T64" fmla="*/ 346 w 362"/>
              <a:gd name="T65" fmla="*/ 159 h 179"/>
              <a:gd name="T66" fmla="*/ 352 w 362"/>
              <a:gd name="T67" fmla="*/ 135 h 179"/>
              <a:gd name="T68" fmla="*/ 361 w 362"/>
              <a:gd name="T69" fmla="*/ 112 h 179"/>
              <a:gd name="T70" fmla="*/ 310 w 362"/>
              <a:gd name="T71" fmla="*/ 122 h 179"/>
              <a:gd name="T72" fmla="*/ 277 w 362"/>
              <a:gd name="T73" fmla="*/ 0 h 179"/>
              <a:gd name="T74" fmla="*/ 0 w 362"/>
              <a:gd name="T75" fmla="*/ 5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2" h="179">
                <a:moveTo>
                  <a:pt x="0" y="52"/>
                </a:moveTo>
                <a:lnTo>
                  <a:pt x="8" y="103"/>
                </a:lnTo>
                <a:lnTo>
                  <a:pt x="36" y="71"/>
                </a:lnTo>
                <a:lnTo>
                  <a:pt x="80" y="59"/>
                </a:lnTo>
                <a:lnTo>
                  <a:pt x="87" y="46"/>
                </a:lnTo>
                <a:lnTo>
                  <a:pt x="111" y="43"/>
                </a:lnTo>
                <a:lnTo>
                  <a:pt x="141" y="68"/>
                </a:lnTo>
                <a:lnTo>
                  <a:pt x="162" y="74"/>
                </a:lnTo>
                <a:lnTo>
                  <a:pt x="201" y="109"/>
                </a:lnTo>
                <a:lnTo>
                  <a:pt x="186" y="143"/>
                </a:lnTo>
                <a:lnTo>
                  <a:pt x="192" y="158"/>
                </a:lnTo>
                <a:lnTo>
                  <a:pt x="208" y="151"/>
                </a:lnTo>
                <a:lnTo>
                  <a:pt x="225" y="151"/>
                </a:lnTo>
                <a:lnTo>
                  <a:pt x="232" y="162"/>
                </a:lnTo>
                <a:lnTo>
                  <a:pt x="250" y="162"/>
                </a:lnTo>
                <a:lnTo>
                  <a:pt x="258" y="159"/>
                </a:lnTo>
                <a:lnTo>
                  <a:pt x="245" y="127"/>
                </a:lnTo>
                <a:lnTo>
                  <a:pt x="243" y="71"/>
                </a:lnTo>
                <a:lnTo>
                  <a:pt x="229" y="63"/>
                </a:lnTo>
                <a:lnTo>
                  <a:pt x="258" y="37"/>
                </a:lnTo>
                <a:lnTo>
                  <a:pt x="259" y="20"/>
                </a:lnTo>
                <a:lnTo>
                  <a:pt x="276" y="22"/>
                </a:lnTo>
                <a:lnTo>
                  <a:pt x="254" y="57"/>
                </a:lnTo>
                <a:lnTo>
                  <a:pt x="267" y="99"/>
                </a:lnTo>
                <a:lnTo>
                  <a:pt x="272" y="111"/>
                </a:lnTo>
                <a:lnTo>
                  <a:pt x="281" y="116"/>
                </a:lnTo>
                <a:lnTo>
                  <a:pt x="264" y="116"/>
                </a:lnTo>
                <a:lnTo>
                  <a:pt x="270" y="141"/>
                </a:lnTo>
                <a:lnTo>
                  <a:pt x="299" y="159"/>
                </a:lnTo>
                <a:lnTo>
                  <a:pt x="305" y="162"/>
                </a:lnTo>
                <a:lnTo>
                  <a:pt x="314" y="162"/>
                </a:lnTo>
                <a:lnTo>
                  <a:pt x="310" y="178"/>
                </a:lnTo>
                <a:lnTo>
                  <a:pt x="346" y="159"/>
                </a:lnTo>
                <a:lnTo>
                  <a:pt x="352" y="135"/>
                </a:lnTo>
                <a:lnTo>
                  <a:pt x="361" y="112"/>
                </a:lnTo>
                <a:lnTo>
                  <a:pt x="310" y="122"/>
                </a:lnTo>
                <a:lnTo>
                  <a:pt x="277" y="0"/>
                </a:lnTo>
                <a:lnTo>
                  <a:pt x="0" y="52"/>
                </a:lnTo>
              </a:path>
            </a:pathLst>
          </a:custGeom>
          <a:solidFill>
            <a:schemeClr val="accent1">
              <a:lumMod val="50000"/>
            </a:schemeClr>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51" name="Freeform 53"/>
          <p:cNvSpPr>
            <a:spLocks/>
          </p:cNvSpPr>
          <p:nvPr/>
        </p:nvSpPr>
        <p:spPr bwMode="auto">
          <a:xfrm>
            <a:off x="4291503" y="2925367"/>
            <a:ext cx="734615" cy="309860"/>
          </a:xfrm>
          <a:custGeom>
            <a:avLst/>
            <a:gdLst>
              <a:gd name="T0" fmla="*/ 57 w 617"/>
              <a:gd name="T1" fmla="*/ 308 h 347"/>
              <a:gd name="T2" fmla="*/ 57 w 617"/>
              <a:gd name="T3" fmla="*/ 300 h 347"/>
              <a:gd name="T4" fmla="*/ 97 w 617"/>
              <a:gd name="T5" fmla="*/ 261 h 347"/>
              <a:gd name="T6" fmla="*/ 119 w 617"/>
              <a:gd name="T7" fmla="*/ 235 h 347"/>
              <a:gd name="T8" fmla="*/ 141 w 617"/>
              <a:gd name="T9" fmla="*/ 261 h 347"/>
              <a:gd name="T10" fmla="*/ 209 w 617"/>
              <a:gd name="T11" fmla="*/ 234 h 347"/>
              <a:gd name="T12" fmla="*/ 239 w 617"/>
              <a:gd name="T13" fmla="*/ 229 h 347"/>
              <a:gd name="T14" fmla="*/ 256 w 617"/>
              <a:gd name="T15" fmla="*/ 207 h 347"/>
              <a:gd name="T16" fmla="*/ 283 w 617"/>
              <a:gd name="T17" fmla="*/ 101 h 347"/>
              <a:gd name="T18" fmla="*/ 312 w 617"/>
              <a:gd name="T19" fmla="*/ 115 h 347"/>
              <a:gd name="T20" fmla="*/ 367 w 617"/>
              <a:gd name="T21" fmla="*/ 0 h 347"/>
              <a:gd name="T22" fmla="*/ 410 w 617"/>
              <a:gd name="T23" fmla="*/ 24 h 347"/>
              <a:gd name="T24" fmla="*/ 417 w 617"/>
              <a:gd name="T25" fmla="*/ 4 h 347"/>
              <a:gd name="T26" fmla="*/ 438 w 617"/>
              <a:gd name="T27" fmla="*/ 9 h 347"/>
              <a:gd name="T28" fmla="*/ 478 w 617"/>
              <a:gd name="T29" fmla="*/ 45 h 347"/>
              <a:gd name="T30" fmla="*/ 463 w 617"/>
              <a:gd name="T31" fmla="*/ 79 h 347"/>
              <a:gd name="T32" fmla="*/ 469 w 617"/>
              <a:gd name="T33" fmla="*/ 94 h 347"/>
              <a:gd name="T34" fmla="*/ 485 w 617"/>
              <a:gd name="T35" fmla="*/ 87 h 347"/>
              <a:gd name="T36" fmla="*/ 497 w 617"/>
              <a:gd name="T37" fmla="*/ 104 h 347"/>
              <a:gd name="T38" fmla="*/ 558 w 617"/>
              <a:gd name="T39" fmla="*/ 123 h 347"/>
              <a:gd name="T40" fmla="*/ 501 w 617"/>
              <a:gd name="T41" fmla="*/ 120 h 347"/>
              <a:gd name="T42" fmla="*/ 560 w 617"/>
              <a:gd name="T43" fmla="*/ 173 h 347"/>
              <a:gd name="T44" fmla="*/ 523 w 617"/>
              <a:gd name="T45" fmla="*/ 168 h 347"/>
              <a:gd name="T46" fmla="*/ 598 w 617"/>
              <a:gd name="T47" fmla="*/ 216 h 347"/>
              <a:gd name="T48" fmla="*/ 616 w 617"/>
              <a:gd name="T49" fmla="*/ 248 h 347"/>
              <a:gd name="T50" fmla="*/ 603 w 617"/>
              <a:gd name="T51" fmla="*/ 243 h 347"/>
              <a:gd name="T52" fmla="*/ 601 w 617"/>
              <a:gd name="T53" fmla="*/ 252 h 347"/>
              <a:gd name="T54" fmla="*/ 359 w 617"/>
              <a:gd name="T55" fmla="*/ 298 h 347"/>
              <a:gd name="T56" fmla="*/ 158 w 617"/>
              <a:gd name="T57" fmla="*/ 325 h 347"/>
              <a:gd name="T58" fmla="*/ 0 w 617"/>
              <a:gd name="T59" fmla="*/ 346 h 347"/>
              <a:gd name="T60" fmla="*/ 57 w 617"/>
              <a:gd name="T61"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7" h="347">
                <a:moveTo>
                  <a:pt x="57" y="308"/>
                </a:moveTo>
                <a:lnTo>
                  <a:pt x="57" y="300"/>
                </a:lnTo>
                <a:lnTo>
                  <a:pt x="97" y="261"/>
                </a:lnTo>
                <a:lnTo>
                  <a:pt x="119" y="235"/>
                </a:lnTo>
                <a:lnTo>
                  <a:pt x="141" y="261"/>
                </a:lnTo>
                <a:lnTo>
                  <a:pt x="209" y="234"/>
                </a:lnTo>
                <a:lnTo>
                  <a:pt x="239" y="229"/>
                </a:lnTo>
                <a:lnTo>
                  <a:pt x="256" y="207"/>
                </a:lnTo>
                <a:lnTo>
                  <a:pt x="283" y="101"/>
                </a:lnTo>
                <a:lnTo>
                  <a:pt x="312" y="115"/>
                </a:lnTo>
                <a:lnTo>
                  <a:pt x="367" y="0"/>
                </a:lnTo>
                <a:lnTo>
                  <a:pt x="410" y="24"/>
                </a:lnTo>
                <a:lnTo>
                  <a:pt x="417" y="4"/>
                </a:lnTo>
                <a:lnTo>
                  <a:pt x="438" y="9"/>
                </a:lnTo>
                <a:lnTo>
                  <a:pt x="478" y="45"/>
                </a:lnTo>
                <a:lnTo>
                  <a:pt x="463" y="79"/>
                </a:lnTo>
                <a:lnTo>
                  <a:pt x="469" y="94"/>
                </a:lnTo>
                <a:lnTo>
                  <a:pt x="485" y="87"/>
                </a:lnTo>
                <a:lnTo>
                  <a:pt x="497" y="104"/>
                </a:lnTo>
                <a:lnTo>
                  <a:pt x="558" y="123"/>
                </a:lnTo>
                <a:lnTo>
                  <a:pt x="501" y="120"/>
                </a:lnTo>
                <a:lnTo>
                  <a:pt x="560" y="173"/>
                </a:lnTo>
                <a:lnTo>
                  <a:pt x="523" y="168"/>
                </a:lnTo>
                <a:lnTo>
                  <a:pt x="598" y="216"/>
                </a:lnTo>
                <a:lnTo>
                  <a:pt x="616" y="248"/>
                </a:lnTo>
                <a:lnTo>
                  <a:pt x="603" y="243"/>
                </a:lnTo>
                <a:lnTo>
                  <a:pt x="601" y="252"/>
                </a:lnTo>
                <a:lnTo>
                  <a:pt x="359" y="298"/>
                </a:lnTo>
                <a:lnTo>
                  <a:pt x="158" y="325"/>
                </a:lnTo>
                <a:lnTo>
                  <a:pt x="0" y="346"/>
                </a:lnTo>
                <a:lnTo>
                  <a:pt x="57" y="308"/>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52" name="Freeform 54"/>
          <p:cNvSpPr>
            <a:spLocks/>
          </p:cNvSpPr>
          <p:nvPr/>
        </p:nvSpPr>
        <p:spPr bwMode="auto">
          <a:xfrm>
            <a:off x="4991587" y="3011093"/>
            <a:ext cx="41672" cy="77689"/>
          </a:xfrm>
          <a:custGeom>
            <a:avLst/>
            <a:gdLst>
              <a:gd name="T0" fmla="*/ 0 w 35"/>
              <a:gd name="T1" fmla="*/ 86 h 87"/>
              <a:gd name="T2" fmla="*/ 12 w 35"/>
              <a:gd name="T3" fmla="*/ 62 h 87"/>
              <a:gd name="T4" fmla="*/ 24 w 35"/>
              <a:gd name="T5" fmla="*/ 47 h 87"/>
              <a:gd name="T6" fmla="*/ 34 w 35"/>
              <a:gd name="T7" fmla="*/ 0 h 87"/>
              <a:gd name="T8" fmla="*/ 13 w 35"/>
              <a:gd name="T9" fmla="*/ 10 h 87"/>
              <a:gd name="T10" fmla="*/ 0 w 35"/>
              <a:gd name="T11" fmla="*/ 55 h 87"/>
              <a:gd name="T12" fmla="*/ 0 w 35"/>
              <a:gd name="T13" fmla="*/ 86 h 87"/>
            </a:gdLst>
            <a:ahLst/>
            <a:cxnLst>
              <a:cxn ang="0">
                <a:pos x="T0" y="T1"/>
              </a:cxn>
              <a:cxn ang="0">
                <a:pos x="T2" y="T3"/>
              </a:cxn>
              <a:cxn ang="0">
                <a:pos x="T4" y="T5"/>
              </a:cxn>
              <a:cxn ang="0">
                <a:pos x="T6" y="T7"/>
              </a:cxn>
              <a:cxn ang="0">
                <a:pos x="T8" y="T9"/>
              </a:cxn>
              <a:cxn ang="0">
                <a:pos x="T10" y="T11"/>
              </a:cxn>
              <a:cxn ang="0">
                <a:pos x="T12" y="T13"/>
              </a:cxn>
            </a:cxnLst>
            <a:rect l="0" t="0" r="r" b="b"/>
            <a:pathLst>
              <a:path w="35" h="87">
                <a:moveTo>
                  <a:pt x="0" y="86"/>
                </a:moveTo>
                <a:lnTo>
                  <a:pt x="12" y="62"/>
                </a:lnTo>
                <a:lnTo>
                  <a:pt x="24" y="47"/>
                </a:lnTo>
                <a:lnTo>
                  <a:pt x="34" y="0"/>
                </a:lnTo>
                <a:lnTo>
                  <a:pt x="13" y="10"/>
                </a:lnTo>
                <a:lnTo>
                  <a:pt x="0" y="55"/>
                </a:lnTo>
                <a:lnTo>
                  <a:pt x="0" y="86"/>
                </a:lnTo>
              </a:path>
            </a:pathLst>
          </a:custGeom>
          <a:solidFill>
            <a:schemeClr val="accent1">
              <a:lumMod val="50000"/>
            </a:schemeClr>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53" name="Freeform 55"/>
          <p:cNvSpPr>
            <a:spLocks/>
          </p:cNvSpPr>
          <p:nvPr/>
        </p:nvSpPr>
        <p:spPr bwMode="auto">
          <a:xfrm>
            <a:off x="4249827" y="3151288"/>
            <a:ext cx="810816" cy="271463"/>
          </a:xfrm>
          <a:custGeom>
            <a:avLst/>
            <a:gdLst>
              <a:gd name="T0" fmla="*/ 0 w 681"/>
              <a:gd name="T1" fmla="*/ 259 h 304"/>
              <a:gd name="T2" fmla="*/ 98 w 681"/>
              <a:gd name="T3" fmla="*/ 248 h 304"/>
              <a:gd name="T4" fmla="*/ 156 w 681"/>
              <a:gd name="T5" fmla="*/ 220 h 304"/>
              <a:gd name="T6" fmla="*/ 264 w 681"/>
              <a:gd name="T7" fmla="*/ 208 h 304"/>
              <a:gd name="T8" fmla="*/ 309 w 681"/>
              <a:gd name="T9" fmla="*/ 235 h 304"/>
              <a:gd name="T10" fmla="*/ 379 w 681"/>
              <a:gd name="T11" fmla="*/ 226 h 304"/>
              <a:gd name="T12" fmla="*/ 486 w 681"/>
              <a:gd name="T13" fmla="*/ 303 h 304"/>
              <a:gd name="T14" fmla="*/ 527 w 681"/>
              <a:gd name="T15" fmla="*/ 293 h 304"/>
              <a:gd name="T16" fmla="*/ 587 w 681"/>
              <a:gd name="T17" fmla="*/ 205 h 304"/>
              <a:gd name="T18" fmla="*/ 635 w 681"/>
              <a:gd name="T19" fmla="*/ 187 h 304"/>
              <a:gd name="T20" fmla="*/ 650 w 681"/>
              <a:gd name="T21" fmla="*/ 161 h 304"/>
              <a:gd name="T22" fmla="*/ 598 w 681"/>
              <a:gd name="T23" fmla="*/ 170 h 304"/>
              <a:gd name="T24" fmla="*/ 584 w 681"/>
              <a:gd name="T25" fmla="*/ 153 h 304"/>
              <a:gd name="T26" fmla="*/ 616 w 681"/>
              <a:gd name="T27" fmla="*/ 144 h 304"/>
              <a:gd name="T28" fmla="*/ 616 w 681"/>
              <a:gd name="T29" fmla="*/ 132 h 304"/>
              <a:gd name="T30" fmla="*/ 579 w 681"/>
              <a:gd name="T31" fmla="*/ 120 h 304"/>
              <a:gd name="T32" fmla="*/ 625 w 681"/>
              <a:gd name="T33" fmla="*/ 103 h 304"/>
              <a:gd name="T34" fmla="*/ 622 w 681"/>
              <a:gd name="T35" fmla="*/ 122 h 304"/>
              <a:gd name="T36" fmla="*/ 653 w 681"/>
              <a:gd name="T37" fmla="*/ 120 h 304"/>
              <a:gd name="T38" fmla="*/ 669 w 681"/>
              <a:gd name="T39" fmla="*/ 89 h 304"/>
              <a:gd name="T40" fmla="*/ 680 w 681"/>
              <a:gd name="T41" fmla="*/ 88 h 304"/>
              <a:gd name="T42" fmla="*/ 672 w 681"/>
              <a:gd name="T43" fmla="*/ 61 h 304"/>
              <a:gd name="T44" fmla="*/ 651 w 681"/>
              <a:gd name="T45" fmla="*/ 88 h 304"/>
              <a:gd name="T46" fmla="*/ 632 w 681"/>
              <a:gd name="T47" fmla="*/ 26 h 304"/>
              <a:gd name="T48" fmla="*/ 646 w 681"/>
              <a:gd name="T49" fmla="*/ 24 h 304"/>
              <a:gd name="T50" fmla="*/ 664 w 681"/>
              <a:gd name="T51" fmla="*/ 41 h 304"/>
              <a:gd name="T52" fmla="*/ 650 w 681"/>
              <a:gd name="T53" fmla="*/ 12 h 304"/>
              <a:gd name="T54" fmla="*/ 636 w 681"/>
              <a:gd name="T55" fmla="*/ 0 h 304"/>
              <a:gd name="T56" fmla="*/ 394 w 681"/>
              <a:gd name="T57" fmla="*/ 46 h 304"/>
              <a:gd name="T58" fmla="*/ 194 w 681"/>
              <a:gd name="T59" fmla="*/ 72 h 304"/>
              <a:gd name="T60" fmla="*/ 165 w 681"/>
              <a:gd name="T61" fmla="*/ 127 h 304"/>
              <a:gd name="T62" fmla="*/ 122 w 681"/>
              <a:gd name="T63" fmla="*/ 136 h 304"/>
              <a:gd name="T64" fmla="*/ 102 w 681"/>
              <a:gd name="T65" fmla="*/ 164 h 304"/>
              <a:gd name="T66" fmla="*/ 25 w 681"/>
              <a:gd name="T67" fmla="*/ 210 h 304"/>
              <a:gd name="T68" fmla="*/ 20 w 681"/>
              <a:gd name="T69" fmla="*/ 228 h 304"/>
              <a:gd name="T70" fmla="*/ 0 w 681"/>
              <a:gd name="T71" fmla="*/ 238 h 304"/>
              <a:gd name="T72" fmla="*/ 0 w 681"/>
              <a:gd name="T73" fmla="*/ 25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304">
                <a:moveTo>
                  <a:pt x="0" y="259"/>
                </a:moveTo>
                <a:lnTo>
                  <a:pt x="98" y="248"/>
                </a:lnTo>
                <a:lnTo>
                  <a:pt x="156" y="220"/>
                </a:lnTo>
                <a:lnTo>
                  <a:pt x="264" y="208"/>
                </a:lnTo>
                <a:lnTo>
                  <a:pt x="309" y="235"/>
                </a:lnTo>
                <a:lnTo>
                  <a:pt x="379" y="226"/>
                </a:lnTo>
                <a:lnTo>
                  <a:pt x="486" y="303"/>
                </a:lnTo>
                <a:lnTo>
                  <a:pt x="527" y="293"/>
                </a:lnTo>
                <a:lnTo>
                  <a:pt x="587" y="205"/>
                </a:lnTo>
                <a:lnTo>
                  <a:pt x="635" y="187"/>
                </a:lnTo>
                <a:lnTo>
                  <a:pt x="650" y="161"/>
                </a:lnTo>
                <a:lnTo>
                  <a:pt x="598" y="170"/>
                </a:lnTo>
                <a:lnTo>
                  <a:pt x="584" y="153"/>
                </a:lnTo>
                <a:lnTo>
                  <a:pt x="616" y="144"/>
                </a:lnTo>
                <a:lnTo>
                  <a:pt x="616" y="132"/>
                </a:lnTo>
                <a:lnTo>
                  <a:pt x="579" y="120"/>
                </a:lnTo>
                <a:lnTo>
                  <a:pt x="625" y="103"/>
                </a:lnTo>
                <a:lnTo>
                  <a:pt x="622" y="122"/>
                </a:lnTo>
                <a:lnTo>
                  <a:pt x="653" y="120"/>
                </a:lnTo>
                <a:lnTo>
                  <a:pt x="669" y="89"/>
                </a:lnTo>
                <a:lnTo>
                  <a:pt x="680" y="88"/>
                </a:lnTo>
                <a:lnTo>
                  <a:pt x="672" y="61"/>
                </a:lnTo>
                <a:lnTo>
                  <a:pt x="651" y="88"/>
                </a:lnTo>
                <a:lnTo>
                  <a:pt x="632" y="26"/>
                </a:lnTo>
                <a:lnTo>
                  <a:pt x="646" y="24"/>
                </a:lnTo>
                <a:lnTo>
                  <a:pt x="664" y="41"/>
                </a:lnTo>
                <a:lnTo>
                  <a:pt x="650" y="12"/>
                </a:lnTo>
                <a:lnTo>
                  <a:pt x="636" y="0"/>
                </a:lnTo>
                <a:lnTo>
                  <a:pt x="394" y="46"/>
                </a:lnTo>
                <a:lnTo>
                  <a:pt x="194" y="72"/>
                </a:lnTo>
                <a:lnTo>
                  <a:pt x="165" y="127"/>
                </a:lnTo>
                <a:lnTo>
                  <a:pt x="122" y="136"/>
                </a:lnTo>
                <a:lnTo>
                  <a:pt x="102" y="164"/>
                </a:lnTo>
                <a:lnTo>
                  <a:pt x="25" y="210"/>
                </a:lnTo>
                <a:lnTo>
                  <a:pt x="20" y="228"/>
                </a:lnTo>
                <a:lnTo>
                  <a:pt x="0" y="238"/>
                </a:lnTo>
                <a:lnTo>
                  <a:pt x="0" y="259"/>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solidFill>
                <a:schemeClr val="bg1"/>
              </a:solidFill>
              <a:latin typeface="+mj-lt"/>
            </a:endParaRPr>
          </a:p>
        </p:txBody>
      </p:sp>
      <p:sp>
        <p:nvSpPr>
          <p:cNvPr id="54" name="Freeform 56"/>
          <p:cNvSpPr>
            <a:spLocks/>
          </p:cNvSpPr>
          <p:nvPr/>
        </p:nvSpPr>
        <p:spPr bwMode="auto">
          <a:xfrm>
            <a:off x="4346269" y="3337026"/>
            <a:ext cx="483394" cy="275035"/>
          </a:xfrm>
          <a:custGeom>
            <a:avLst/>
            <a:gdLst>
              <a:gd name="T0" fmla="*/ 17 w 406"/>
              <a:gd name="T1" fmla="*/ 39 h 308"/>
              <a:gd name="T2" fmla="*/ 74 w 406"/>
              <a:gd name="T3" fmla="*/ 11 h 308"/>
              <a:gd name="T4" fmla="*/ 183 w 406"/>
              <a:gd name="T5" fmla="*/ 0 h 308"/>
              <a:gd name="T6" fmla="*/ 227 w 406"/>
              <a:gd name="T7" fmla="*/ 27 h 308"/>
              <a:gd name="T8" fmla="*/ 298 w 406"/>
              <a:gd name="T9" fmla="*/ 17 h 308"/>
              <a:gd name="T10" fmla="*/ 405 w 406"/>
              <a:gd name="T11" fmla="*/ 94 h 308"/>
              <a:gd name="T12" fmla="*/ 358 w 406"/>
              <a:gd name="T13" fmla="*/ 152 h 308"/>
              <a:gd name="T14" fmla="*/ 359 w 406"/>
              <a:gd name="T15" fmla="*/ 179 h 308"/>
              <a:gd name="T16" fmla="*/ 278 w 406"/>
              <a:gd name="T17" fmla="*/ 253 h 308"/>
              <a:gd name="T18" fmla="*/ 265 w 406"/>
              <a:gd name="T19" fmla="*/ 255 h 308"/>
              <a:gd name="T20" fmla="*/ 259 w 406"/>
              <a:gd name="T21" fmla="*/ 278 h 308"/>
              <a:gd name="T22" fmla="*/ 242 w 406"/>
              <a:gd name="T23" fmla="*/ 265 h 308"/>
              <a:gd name="T24" fmla="*/ 258 w 406"/>
              <a:gd name="T25" fmla="*/ 287 h 308"/>
              <a:gd name="T26" fmla="*/ 243 w 406"/>
              <a:gd name="T27" fmla="*/ 307 h 308"/>
              <a:gd name="T28" fmla="*/ 227 w 406"/>
              <a:gd name="T29" fmla="*/ 304 h 308"/>
              <a:gd name="T30" fmla="*/ 172 w 406"/>
              <a:gd name="T31" fmla="*/ 216 h 308"/>
              <a:gd name="T32" fmla="*/ 52 w 406"/>
              <a:gd name="T33" fmla="*/ 105 h 308"/>
              <a:gd name="T34" fmla="*/ 0 w 406"/>
              <a:gd name="T35" fmla="*/ 71 h 308"/>
              <a:gd name="T36" fmla="*/ 17 w 406"/>
              <a:gd name="T37" fmla="*/ 3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308">
                <a:moveTo>
                  <a:pt x="17" y="39"/>
                </a:moveTo>
                <a:lnTo>
                  <a:pt x="74" y="11"/>
                </a:lnTo>
                <a:lnTo>
                  <a:pt x="183" y="0"/>
                </a:lnTo>
                <a:lnTo>
                  <a:pt x="227" y="27"/>
                </a:lnTo>
                <a:lnTo>
                  <a:pt x="298" y="17"/>
                </a:lnTo>
                <a:lnTo>
                  <a:pt x="405" y="94"/>
                </a:lnTo>
                <a:lnTo>
                  <a:pt x="358" y="152"/>
                </a:lnTo>
                <a:lnTo>
                  <a:pt x="359" y="179"/>
                </a:lnTo>
                <a:lnTo>
                  <a:pt x="278" y="253"/>
                </a:lnTo>
                <a:lnTo>
                  <a:pt x="265" y="255"/>
                </a:lnTo>
                <a:lnTo>
                  <a:pt x="259" y="278"/>
                </a:lnTo>
                <a:lnTo>
                  <a:pt x="242" y="265"/>
                </a:lnTo>
                <a:lnTo>
                  <a:pt x="258" y="287"/>
                </a:lnTo>
                <a:lnTo>
                  <a:pt x="243" y="307"/>
                </a:lnTo>
                <a:lnTo>
                  <a:pt x="227" y="304"/>
                </a:lnTo>
                <a:lnTo>
                  <a:pt x="172" y="216"/>
                </a:lnTo>
                <a:lnTo>
                  <a:pt x="52" y="105"/>
                </a:lnTo>
                <a:lnTo>
                  <a:pt x="0" y="71"/>
                </a:lnTo>
                <a:lnTo>
                  <a:pt x="17" y="39"/>
                </a:lnTo>
              </a:path>
            </a:pathLst>
          </a:custGeom>
          <a:solidFill>
            <a:schemeClr val="accent1"/>
          </a:solidFill>
          <a:ln w="12700" cap="rnd" cmpd="sng">
            <a:solidFill>
              <a:srgbClr val="000000"/>
            </a:solidFill>
            <a:prstDash val="solid"/>
            <a:round/>
            <a:headEnd/>
            <a:tailEnd/>
          </a:ln>
          <a:effectLst/>
        </p:spPr>
        <p:txBody>
          <a:bodyPr/>
          <a:lstStyle/>
          <a:p>
            <a:pPr algn="ctr">
              <a:defRPr/>
            </a:pPr>
            <a:endParaRPr lang="en-US" sz="750" b="1" dirty="0">
              <a:solidFill>
                <a:schemeClr val="bg1"/>
              </a:solidFill>
              <a:latin typeface="+mj-lt"/>
            </a:endParaRPr>
          </a:p>
        </p:txBody>
      </p:sp>
      <p:sp>
        <p:nvSpPr>
          <p:cNvPr id="55" name="Freeform 57"/>
          <p:cNvSpPr>
            <a:spLocks/>
          </p:cNvSpPr>
          <p:nvPr/>
        </p:nvSpPr>
        <p:spPr bwMode="auto">
          <a:xfrm>
            <a:off x="4951107" y="2855715"/>
            <a:ext cx="100013" cy="123230"/>
          </a:xfrm>
          <a:custGeom>
            <a:avLst/>
            <a:gdLst>
              <a:gd name="T0" fmla="*/ 0 w 84"/>
              <a:gd name="T1" fmla="*/ 13 h 138"/>
              <a:gd name="T2" fmla="*/ 11 w 84"/>
              <a:gd name="T3" fmla="*/ 0 h 138"/>
              <a:gd name="T4" fmla="*/ 27 w 84"/>
              <a:gd name="T5" fmla="*/ 0 h 138"/>
              <a:gd name="T6" fmla="*/ 21 w 84"/>
              <a:gd name="T7" fmla="*/ 14 h 138"/>
              <a:gd name="T8" fmla="*/ 17 w 84"/>
              <a:gd name="T9" fmla="*/ 19 h 138"/>
              <a:gd name="T10" fmla="*/ 21 w 84"/>
              <a:gd name="T11" fmla="*/ 34 h 138"/>
              <a:gd name="T12" fmla="*/ 40 w 84"/>
              <a:gd name="T13" fmla="*/ 56 h 138"/>
              <a:gd name="T14" fmla="*/ 43 w 84"/>
              <a:gd name="T15" fmla="*/ 72 h 138"/>
              <a:gd name="T16" fmla="*/ 60 w 84"/>
              <a:gd name="T17" fmla="*/ 91 h 138"/>
              <a:gd name="T18" fmla="*/ 73 w 84"/>
              <a:gd name="T19" fmla="*/ 95 h 138"/>
              <a:gd name="T20" fmla="*/ 79 w 84"/>
              <a:gd name="T21" fmla="*/ 107 h 138"/>
              <a:gd name="T22" fmla="*/ 68 w 84"/>
              <a:gd name="T23" fmla="*/ 118 h 138"/>
              <a:gd name="T24" fmla="*/ 79 w 84"/>
              <a:gd name="T25" fmla="*/ 117 h 138"/>
              <a:gd name="T26" fmla="*/ 83 w 84"/>
              <a:gd name="T27" fmla="*/ 127 h 138"/>
              <a:gd name="T28" fmla="*/ 33 w 84"/>
              <a:gd name="T29" fmla="*/ 137 h 138"/>
              <a:gd name="T30" fmla="*/ 0 w 84"/>
              <a:gd name="T31" fmla="*/ 1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38">
                <a:moveTo>
                  <a:pt x="0" y="13"/>
                </a:moveTo>
                <a:lnTo>
                  <a:pt x="11" y="0"/>
                </a:lnTo>
                <a:lnTo>
                  <a:pt x="27" y="0"/>
                </a:lnTo>
                <a:lnTo>
                  <a:pt x="21" y="14"/>
                </a:lnTo>
                <a:lnTo>
                  <a:pt x="17" y="19"/>
                </a:lnTo>
                <a:lnTo>
                  <a:pt x="21" y="34"/>
                </a:lnTo>
                <a:lnTo>
                  <a:pt x="40" y="56"/>
                </a:lnTo>
                <a:lnTo>
                  <a:pt x="43" y="72"/>
                </a:lnTo>
                <a:lnTo>
                  <a:pt x="60" y="91"/>
                </a:lnTo>
                <a:lnTo>
                  <a:pt x="73" y="95"/>
                </a:lnTo>
                <a:lnTo>
                  <a:pt x="79" y="107"/>
                </a:lnTo>
                <a:lnTo>
                  <a:pt x="68" y="118"/>
                </a:lnTo>
                <a:lnTo>
                  <a:pt x="79" y="117"/>
                </a:lnTo>
                <a:lnTo>
                  <a:pt x="83" y="127"/>
                </a:lnTo>
                <a:lnTo>
                  <a:pt x="33" y="137"/>
                </a:lnTo>
                <a:lnTo>
                  <a:pt x="0" y="13"/>
                </a:lnTo>
              </a:path>
            </a:pathLst>
          </a:custGeom>
          <a:solidFill>
            <a:srgbClr val="92D050"/>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56" name="Freeform 58"/>
          <p:cNvSpPr>
            <a:spLocks/>
          </p:cNvSpPr>
          <p:nvPr/>
        </p:nvSpPr>
        <p:spPr bwMode="auto">
          <a:xfrm>
            <a:off x="4484383" y="2662833"/>
            <a:ext cx="551259" cy="265212"/>
          </a:xfrm>
          <a:custGeom>
            <a:avLst/>
            <a:gdLst>
              <a:gd name="T0" fmla="*/ 36 w 463"/>
              <a:gd name="T1" fmla="*/ 296 h 297"/>
              <a:gd name="T2" fmla="*/ 113 w 463"/>
              <a:gd name="T3" fmla="*/ 282 h 297"/>
              <a:gd name="T4" fmla="*/ 391 w 463"/>
              <a:gd name="T5" fmla="*/ 229 h 297"/>
              <a:gd name="T6" fmla="*/ 402 w 463"/>
              <a:gd name="T7" fmla="*/ 216 h 297"/>
              <a:gd name="T8" fmla="*/ 419 w 463"/>
              <a:gd name="T9" fmla="*/ 216 h 297"/>
              <a:gd name="T10" fmla="*/ 436 w 463"/>
              <a:gd name="T11" fmla="*/ 203 h 297"/>
              <a:gd name="T12" fmla="*/ 462 w 463"/>
              <a:gd name="T13" fmla="*/ 169 h 297"/>
              <a:gd name="T14" fmla="*/ 417 w 463"/>
              <a:gd name="T15" fmla="*/ 132 h 297"/>
              <a:gd name="T16" fmla="*/ 415 w 463"/>
              <a:gd name="T17" fmla="*/ 98 h 297"/>
              <a:gd name="T18" fmla="*/ 436 w 463"/>
              <a:gd name="T19" fmla="*/ 51 h 297"/>
              <a:gd name="T20" fmla="*/ 406 w 463"/>
              <a:gd name="T21" fmla="*/ 34 h 297"/>
              <a:gd name="T22" fmla="*/ 372 w 463"/>
              <a:gd name="T23" fmla="*/ 0 h 297"/>
              <a:gd name="T24" fmla="*/ 66 w 463"/>
              <a:gd name="T25" fmla="*/ 58 h 297"/>
              <a:gd name="T26" fmla="*/ 50 w 463"/>
              <a:gd name="T27" fmla="*/ 34 h 297"/>
              <a:gd name="T28" fmla="*/ 0 w 463"/>
              <a:gd name="T29" fmla="*/ 72 h 297"/>
              <a:gd name="T30" fmla="*/ 36 w 463"/>
              <a:gd name="T31" fmla="*/ 29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3" h="297">
                <a:moveTo>
                  <a:pt x="36" y="296"/>
                </a:moveTo>
                <a:lnTo>
                  <a:pt x="113" y="282"/>
                </a:lnTo>
                <a:lnTo>
                  <a:pt x="391" y="229"/>
                </a:lnTo>
                <a:lnTo>
                  <a:pt x="402" y="216"/>
                </a:lnTo>
                <a:lnTo>
                  <a:pt x="419" y="216"/>
                </a:lnTo>
                <a:lnTo>
                  <a:pt x="436" y="203"/>
                </a:lnTo>
                <a:lnTo>
                  <a:pt x="462" y="169"/>
                </a:lnTo>
                <a:lnTo>
                  <a:pt x="417" y="132"/>
                </a:lnTo>
                <a:lnTo>
                  <a:pt x="415" y="98"/>
                </a:lnTo>
                <a:lnTo>
                  <a:pt x="436" y="51"/>
                </a:lnTo>
                <a:lnTo>
                  <a:pt x="406" y="34"/>
                </a:lnTo>
                <a:lnTo>
                  <a:pt x="372" y="0"/>
                </a:lnTo>
                <a:lnTo>
                  <a:pt x="66" y="58"/>
                </a:lnTo>
                <a:lnTo>
                  <a:pt x="50" y="34"/>
                </a:lnTo>
                <a:lnTo>
                  <a:pt x="0" y="72"/>
                </a:lnTo>
                <a:lnTo>
                  <a:pt x="36" y="296"/>
                </a:lnTo>
              </a:path>
            </a:pathLst>
          </a:custGeom>
          <a:solidFill>
            <a:srgbClr val="92D050"/>
          </a:solidFill>
          <a:ln w="12700" cap="rnd" cmpd="sng">
            <a:solidFill>
              <a:srgbClr val="000000"/>
            </a:solidFill>
            <a:prstDash val="solid"/>
            <a:round/>
            <a:headEnd/>
            <a:tailEnd/>
          </a:ln>
          <a:effectLst/>
        </p:spPr>
        <p:txBody>
          <a:bodyPr/>
          <a:lstStyle/>
          <a:p>
            <a:pPr>
              <a:defRPr/>
            </a:pPr>
            <a:endParaRPr lang="en-US" sz="750" b="1" dirty="0">
              <a:solidFill>
                <a:schemeClr val="bg1"/>
              </a:solidFill>
              <a:latin typeface="+mj-lt"/>
            </a:endParaRPr>
          </a:p>
        </p:txBody>
      </p:sp>
      <p:sp>
        <p:nvSpPr>
          <p:cNvPr id="57" name="Freeform 59"/>
          <p:cNvSpPr>
            <a:spLocks/>
          </p:cNvSpPr>
          <p:nvPr/>
        </p:nvSpPr>
        <p:spPr bwMode="auto">
          <a:xfrm>
            <a:off x="4976108" y="2709269"/>
            <a:ext cx="120254" cy="216098"/>
          </a:xfrm>
          <a:custGeom>
            <a:avLst/>
            <a:gdLst>
              <a:gd name="T0" fmla="*/ 6 w 101"/>
              <a:gd name="T1" fmla="*/ 164 h 242"/>
              <a:gd name="T2" fmla="*/ 24 w 101"/>
              <a:gd name="T3" fmla="*/ 151 h 242"/>
              <a:gd name="T4" fmla="*/ 49 w 101"/>
              <a:gd name="T5" fmla="*/ 117 h 242"/>
              <a:gd name="T6" fmla="*/ 4 w 101"/>
              <a:gd name="T7" fmla="*/ 80 h 242"/>
              <a:gd name="T8" fmla="*/ 3 w 101"/>
              <a:gd name="T9" fmla="*/ 47 h 242"/>
              <a:gd name="T10" fmla="*/ 23 w 101"/>
              <a:gd name="T11" fmla="*/ 0 h 242"/>
              <a:gd name="T12" fmla="*/ 91 w 101"/>
              <a:gd name="T13" fmla="*/ 23 h 242"/>
              <a:gd name="T14" fmla="*/ 91 w 101"/>
              <a:gd name="T15" fmla="*/ 32 h 242"/>
              <a:gd name="T16" fmla="*/ 84 w 101"/>
              <a:gd name="T17" fmla="*/ 58 h 242"/>
              <a:gd name="T18" fmla="*/ 77 w 101"/>
              <a:gd name="T19" fmla="*/ 65 h 242"/>
              <a:gd name="T20" fmla="*/ 75 w 101"/>
              <a:gd name="T21" fmla="*/ 78 h 242"/>
              <a:gd name="T22" fmla="*/ 83 w 101"/>
              <a:gd name="T23" fmla="*/ 82 h 242"/>
              <a:gd name="T24" fmla="*/ 99 w 101"/>
              <a:gd name="T25" fmla="*/ 78 h 242"/>
              <a:gd name="T26" fmla="*/ 100 w 101"/>
              <a:gd name="T27" fmla="*/ 119 h 242"/>
              <a:gd name="T28" fmla="*/ 99 w 101"/>
              <a:gd name="T29" fmla="*/ 145 h 242"/>
              <a:gd name="T30" fmla="*/ 100 w 101"/>
              <a:gd name="T31" fmla="*/ 158 h 242"/>
              <a:gd name="T32" fmla="*/ 94 w 101"/>
              <a:gd name="T33" fmla="*/ 171 h 242"/>
              <a:gd name="T34" fmla="*/ 87 w 101"/>
              <a:gd name="T35" fmla="*/ 172 h 242"/>
              <a:gd name="T36" fmla="*/ 90 w 101"/>
              <a:gd name="T37" fmla="*/ 184 h 242"/>
              <a:gd name="T38" fmla="*/ 66 w 101"/>
              <a:gd name="T39" fmla="*/ 241 h 242"/>
              <a:gd name="T40" fmla="*/ 58 w 101"/>
              <a:gd name="T41" fmla="*/ 241 h 242"/>
              <a:gd name="T42" fmla="*/ 57 w 101"/>
              <a:gd name="T43" fmla="*/ 219 h 242"/>
              <a:gd name="T44" fmla="*/ 39 w 101"/>
              <a:gd name="T45" fmla="*/ 220 h 242"/>
              <a:gd name="T46" fmla="*/ 5 w 101"/>
              <a:gd name="T47" fmla="*/ 197 h 242"/>
              <a:gd name="T48" fmla="*/ 0 w 101"/>
              <a:gd name="T49" fmla="*/ 178 h 242"/>
              <a:gd name="T50" fmla="*/ 6 w 101"/>
              <a:gd name="T51" fmla="*/ 16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242">
                <a:moveTo>
                  <a:pt x="6" y="164"/>
                </a:moveTo>
                <a:lnTo>
                  <a:pt x="24" y="151"/>
                </a:lnTo>
                <a:lnTo>
                  <a:pt x="49" y="117"/>
                </a:lnTo>
                <a:lnTo>
                  <a:pt x="4" y="80"/>
                </a:lnTo>
                <a:lnTo>
                  <a:pt x="3" y="47"/>
                </a:lnTo>
                <a:lnTo>
                  <a:pt x="23" y="0"/>
                </a:lnTo>
                <a:lnTo>
                  <a:pt x="91" y="23"/>
                </a:lnTo>
                <a:lnTo>
                  <a:pt x="91" y="32"/>
                </a:lnTo>
                <a:lnTo>
                  <a:pt x="84" y="58"/>
                </a:lnTo>
                <a:lnTo>
                  <a:pt x="77" y="65"/>
                </a:lnTo>
                <a:lnTo>
                  <a:pt x="75" y="78"/>
                </a:lnTo>
                <a:lnTo>
                  <a:pt x="83" y="82"/>
                </a:lnTo>
                <a:lnTo>
                  <a:pt x="99" y="78"/>
                </a:lnTo>
                <a:lnTo>
                  <a:pt x="100" y="119"/>
                </a:lnTo>
                <a:lnTo>
                  <a:pt x="99" y="145"/>
                </a:lnTo>
                <a:lnTo>
                  <a:pt x="100" y="158"/>
                </a:lnTo>
                <a:lnTo>
                  <a:pt x="94" y="171"/>
                </a:lnTo>
                <a:lnTo>
                  <a:pt x="87" y="172"/>
                </a:lnTo>
                <a:lnTo>
                  <a:pt x="90" y="184"/>
                </a:lnTo>
                <a:lnTo>
                  <a:pt x="66" y="241"/>
                </a:lnTo>
                <a:lnTo>
                  <a:pt x="58" y="241"/>
                </a:lnTo>
                <a:lnTo>
                  <a:pt x="57" y="219"/>
                </a:lnTo>
                <a:lnTo>
                  <a:pt x="39" y="220"/>
                </a:lnTo>
                <a:lnTo>
                  <a:pt x="5" y="197"/>
                </a:lnTo>
                <a:lnTo>
                  <a:pt x="0" y="178"/>
                </a:lnTo>
                <a:lnTo>
                  <a:pt x="6" y="164"/>
                </a:lnTo>
              </a:path>
            </a:pathLst>
          </a:custGeom>
          <a:solidFill>
            <a:srgbClr val="92D050"/>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58" name="Freeform 60"/>
          <p:cNvSpPr>
            <a:spLocks/>
          </p:cNvSpPr>
          <p:nvPr/>
        </p:nvSpPr>
        <p:spPr bwMode="auto">
          <a:xfrm>
            <a:off x="4543914" y="2370834"/>
            <a:ext cx="563165" cy="375940"/>
          </a:xfrm>
          <a:custGeom>
            <a:avLst/>
            <a:gdLst>
              <a:gd name="T0" fmla="*/ 16 w 473"/>
              <a:gd name="T1" fmla="*/ 385 h 421"/>
              <a:gd name="T2" fmla="*/ 323 w 473"/>
              <a:gd name="T3" fmla="*/ 327 h 421"/>
              <a:gd name="T4" fmla="*/ 356 w 473"/>
              <a:gd name="T5" fmla="*/ 362 h 421"/>
              <a:gd name="T6" fmla="*/ 386 w 473"/>
              <a:gd name="T7" fmla="*/ 378 h 421"/>
              <a:gd name="T8" fmla="*/ 454 w 473"/>
              <a:gd name="T9" fmla="*/ 401 h 421"/>
              <a:gd name="T10" fmla="*/ 459 w 473"/>
              <a:gd name="T11" fmla="*/ 420 h 421"/>
              <a:gd name="T12" fmla="*/ 471 w 473"/>
              <a:gd name="T13" fmla="*/ 394 h 421"/>
              <a:gd name="T14" fmla="*/ 472 w 473"/>
              <a:gd name="T15" fmla="*/ 358 h 421"/>
              <a:gd name="T16" fmla="*/ 459 w 473"/>
              <a:gd name="T17" fmla="*/ 291 h 421"/>
              <a:gd name="T18" fmla="*/ 459 w 473"/>
              <a:gd name="T19" fmla="*/ 220 h 421"/>
              <a:gd name="T20" fmla="*/ 426 w 473"/>
              <a:gd name="T21" fmla="*/ 116 h 421"/>
              <a:gd name="T22" fmla="*/ 421 w 473"/>
              <a:gd name="T23" fmla="*/ 71 h 421"/>
              <a:gd name="T24" fmla="*/ 400 w 473"/>
              <a:gd name="T25" fmla="*/ 0 h 421"/>
              <a:gd name="T26" fmla="*/ 301 w 473"/>
              <a:gd name="T27" fmla="*/ 23 h 421"/>
              <a:gd name="T28" fmla="*/ 245 w 473"/>
              <a:gd name="T29" fmla="*/ 83 h 421"/>
              <a:gd name="T30" fmla="*/ 242 w 473"/>
              <a:gd name="T31" fmla="*/ 98 h 421"/>
              <a:gd name="T32" fmla="*/ 210 w 473"/>
              <a:gd name="T33" fmla="*/ 135 h 421"/>
              <a:gd name="T34" fmla="*/ 219 w 473"/>
              <a:gd name="T35" fmla="*/ 147 h 421"/>
              <a:gd name="T36" fmla="*/ 225 w 473"/>
              <a:gd name="T37" fmla="*/ 156 h 421"/>
              <a:gd name="T38" fmla="*/ 220 w 473"/>
              <a:gd name="T39" fmla="*/ 159 h 421"/>
              <a:gd name="T40" fmla="*/ 229 w 473"/>
              <a:gd name="T41" fmla="*/ 173 h 421"/>
              <a:gd name="T42" fmla="*/ 231 w 473"/>
              <a:gd name="T43" fmla="*/ 186 h 421"/>
              <a:gd name="T44" fmla="*/ 200 w 473"/>
              <a:gd name="T45" fmla="*/ 216 h 421"/>
              <a:gd name="T46" fmla="*/ 155 w 473"/>
              <a:gd name="T47" fmla="*/ 229 h 421"/>
              <a:gd name="T48" fmla="*/ 144 w 473"/>
              <a:gd name="T49" fmla="*/ 237 h 421"/>
              <a:gd name="T50" fmla="*/ 127 w 473"/>
              <a:gd name="T51" fmla="*/ 230 h 421"/>
              <a:gd name="T52" fmla="*/ 76 w 473"/>
              <a:gd name="T53" fmla="*/ 236 h 421"/>
              <a:gd name="T54" fmla="*/ 38 w 473"/>
              <a:gd name="T55" fmla="*/ 251 h 421"/>
              <a:gd name="T56" fmla="*/ 38 w 473"/>
              <a:gd name="T57" fmla="*/ 270 h 421"/>
              <a:gd name="T58" fmla="*/ 46 w 473"/>
              <a:gd name="T59" fmla="*/ 284 h 421"/>
              <a:gd name="T60" fmla="*/ 51 w 473"/>
              <a:gd name="T61" fmla="*/ 284 h 421"/>
              <a:gd name="T62" fmla="*/ 56 w 473"/>
              <a:gd name="T63" fmla="*/ 300 h 421"/>
              <a:gd name="T64" fmla="*/ 46 w 473"/>
              <a:gd name="T65" fmla="*/ 308 h 421"/>
              <a:gd name="T66" fmla="*/ 42 w 473"/>
              <a:gd name="T67" fmla="*/ 322 h 421"/>
              <a:gd name="T68" fmla="*/ 0 w 473"/>
              <a:gd name="T69" fmla="*/ 362 h 421"/>
              <a:gd name="T70" fmla="*/ 16 w 473"/>
              <a:gd name="T71" fmla="*/ 38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3" h="421">
                <a:moveTo>
                  <a:pt x="16" y="385"/>
                </a:moveTo>
                <a:lnTo>
                  <a:pt x="323" y="327"/>
                </a:lnTo>
                <a:lnTo>
                  <a:pt x="356" y="362"/>
                </a:lnTo>
                <a:lnTo>
                  <a:pt x="386" y="378"/>
                </a:lnTo>
                <a:lnTo>
                  <a:pt x="454" y="401"/>
                </a:lnTo>
                <a:lnTo>
                  <a:pt x="459" y="420"/>
                </a:lnTo>
                <a:lnTo>
                  <a:pt x="471" y="394"/>
                </a:lnTo>
                <a:lnTo>
                  <a:pt x="472" y="358"/>
                </a:lnTo>
                <a:lnTo>
                  <a:pt x="459" y="291"/>
                </a:lnTo>
                <a:lnTo>
                  <a:pt x="459" y="220"/>
                </a:lnTo>
                <a:lnTo>
                  <a:pt x="426" y="116"/>
                </a:lnTo>
                <a:lnTo>
                  <a:pt x="421" y="71"/>
                </a:lnTo>
                <a:lnTo>
                  <a:pt x="400" y="0"/>
                </a:lnTo>
                <a:lnTo>
                  <a:pt x="301" y="23"/>
                </a:lnTo>
                <a:lnTo>
                  <a:pt x="245" y="83"/>
                </a:lnTo>
                <a:lnTo>
                  <a:pt x="242" y="98"/>
                </a:lnTo>
                <a:lnTo>
                  <a:pt x="210" y="135"/>
                </a:lnTo>
                <a:lnTo>
                  <a:pt x="219" y="147"/>
                </a:lnTo>
                <a:lnTo>
                  <a:pt x="225" y="156"/>
                </a:lnTo>
                <a:lnTo>
                  <a:pt x="220" y="159"/>
                </a:lnTo>
                <a:lnTo>
                  <a:pt x="229" y="173"/>
                </a:lnTo>
                <a:lnTo>
                  <a:pt x="231" y="186"/>
                </a:lnTo>
                <a:lnTo>
                  <a:pt x="200" y="216"/>
                </a:lnTo>
                <a:lnTo>
                  <a:pt x="155" y="229"/>
                </a:lnTo>
                <a:lnTo>
                  <a:pt x="144" y="237"/>
                </a:lnTo>
                <a:lnTo>
                  <a:pt x="127" y="230"/>
                </a:lnTo>
                <a:lnTo>
                  <a:pt x="76" y="236"/>
                </a:lnTo>
                <a:lnTo>
                  <a:pt x="38" y="251"/>
                </a:lnTo>
                <a:lnTo>
                  <a:pt x="38" y="270"/>
                </a:lnTo>
                <a:lnTo>
                  <a:pt x="46" y="284"/>
                </a:lnTo>
                <a:lnTo>
                  <a:pt x="51" y="284"/>
                </a:lnTo>
                <a:lnTo>
                  <a:pt x="56" y="300"/>
                </a:lnTo>
                <a:lnTo>
                  <a:pt x="46" y="308"/>
                </a:lnTo>
                <a:lnTo>
                  <a:pt x="42" y="322"/>
                </a:lnTo>
                <a:lnTo>
                  <a:pt x="0" y="362"/>
                </a:lnTo>
                <a:lnTo>
                  <a:pt x="16" y="385"/>
                </a:lnTo>
              </a:path>
            </a:pathLst>
          </a:custGeom>
          <a:solidFill>
            <a:srgbClr val="92D050"/>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59" name="Freeform 61"/>
          <p:cNvSpPr>
            <a:spLocks/>
          </p:cNvSpPr>
          <p:nvPr/>
        </p:nvSpPr>
        <p:spPr bwMode="auto">
          <a:xfrm>
            <a:off x="5067788" y="2761060"/>
            <a:ext cx="20240" cy="18753"/>
          </a:xfrm>
          <a:custGeom>
            <a:avLst/>
            <a:gdLst>
              <a:gd name="T0" fmla="*/ 0 w 17"/>
              <a:gd name="T1" fmla="*/ 20 h 21"/>
              <a:gd name="T2" fmla="*/ 2 w 17"/>
              <a:gd name="T3" fmla="*/ 6 h 21"/>
              <a:gd name="T4" fmla="*/ 11 w 17"/>
              <a:gd name="T5" fmla="*/ 0 h 21"/>
              <a:gd name="T6" fmla="*/ 16 w 17"/>
              <a:gd name="T7" fmla="*/ 4 h 21"/>
              <a:gd name="T8" fmla="*/ 0 w 17"/>
              <a:gd name="T9" fmla="*/ 20 h 21"/>
            </a:gdLst>
            <a:ahLst/>
            <a:cxnLst>
              <a:cxn ang="0">
                <a:pos x="T0" y="T1"/>
              </a:cxn>
              <a:cxn ang="0">
                <a:pos x="T2" y="T3"/>
              </a:cxn>
              <a:cxn ang="0">
                <a:pos x="T4" y="T5"/>
              </a:cxn>
              <a:cxn ang="0">
                <a:pos x="T6" y="T7"/>
              </a:cxn>
              <a:cxn ang="0">
                <a:pos x="T8" y="T9"/>
              </a:cxn>
            </a:cxnLst>
            <a:rect l="0" t="0" r="r" b="b"/>
            <a:pathLst>
              <a:path w="17" h="21">
                <a:moveTo>
                  <a:pt x="0" y="20"/>
                </a:moveTo>
                <a:lnTo>
                  <a:pt x="2" y="6"/>
                </a:lnTo>
                <a:lnTo>
                  <a:pt x="11" y="0"/>
                </a:lnTo>
                <a:lnTo>
                  <a:pt x="16" y="4"/>
                </a:lnTo>
                <a:lnTo>
                  <a:pt x="0" y="2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rgbClr val="A2C1F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50" b="1" dirty="0">
              <a:latin typeface="+mj-lt"/>
            </a:endParaRPr>
          </a:p>
        </p:txBody>
      </p:sp>
      <p:sp>
        <p:nvSpPr>
          <p:cNvPr id="60" name="Freeform 62"/>
          <p:cNvSpPr>
            <a:spLocks/>
          </p:cNvSpPr>
          <p:nvPr/>
        </p:nvSpPr>
        <p:spPr bwMode="auto">
          <a:xfrm>
            <a:off x="5083266" y="2690515"/>
            <a:ext cx="176213" cy="77688"/>
          </a:xfrm>
          <a:custGeom>
            <a:avLst/>
            <a:gdLst>
              <a:gd name="T0" fmla="*/ 10 w 148"/>
              <a:gd name="T1" fmla="*/ 86 h 87"/>
              <a:gd name="T2" fmla="*/ 62 w 148"/>
              <a:gd name="T3" fmla="*/ 56 h 87"/>
              <a:gd name="T4" fmla="*/ 98 w 148"/>
              <a:gd name="T5" fmla="*/ 40 h 87"/>
              <a:gd name="T6" fmla="*/ 60 w 148"/>
              <a:gd name="T7" fmla="*/ 66 h 87"/>
              <a:gd name="T8" fmla="*/ 64 w 148"/>
              <a:gd name="T9" fmla="*/ 68 h 87"/>
              <a:gd name="T10" fmla="*/ 119 w 148"/>
              <a:gd name="T11" fmla="*/ 28 h 87"/>
              <a:gd name="T12" fmla="*/ 147 w 148"/>
              <a:gd name="T13" fmla="*/ 4 h 87"/>
              <a:gd name="T14" fmla="*/ 144 w 148"/>
              <a:gd name="T15" fmla="*/ 0 h 87"/>
              <a:gd name="T16" fmla="*/ 118 w 148"/>
              <a:gd name="T17" fmla="*/ 14 h 87"/>
              <a:gd name="T18" fmla="*/ 116 w 148"/>
              <a:gd name="T19" fmla="*/ 13 h 87"/>
              <a:gd name="T20" fmla="*/ 104 w 148"/>
              <a:gd name="T21" fmla="*/ 28 h 87"/>
              <a:gd name="T22" fmla="*/ 96 w 148"/>
              <a:gd name="T23" fmla="*/ 28 h 87"/>
              <a:gd name="T24" fmla="*/ 115 w 148"/>
              <a:gd name="T25" fmla="*/ 0 h 87"/>
              <a:gd name="T26" fmla="*/ 95 w 148"/>
              <a:gd name="T27" fmla="*/ 22 h 87"/>
              <a:gd name="T28" fmla="*/ 28 w 148"/>
              <a:gd name="T29" fmla="*/ 45 h 87"/>
              <a:gd name="T30" fmla="*/ 17 w 148"/>
              <a:gd name="T31" fmla="*/ 62 h 87"/>
              <a:gd name="T32" fmla="*/ 5 w 148"/>
              <a:gd name="T33" fmla="*/ 66 h 87"/>
              <a:gd name="T34" fmla="*/ 0 w 148"/>
              <a:gd name="T35" fmla="*/ 77 h 87"/>
              <a:gd name="T36" fmla="*/ 10 w 148"/>
              <a:gd name="T3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 h="87">
                <a:moveTo>
                  <a:pt x="10" y="86"/>
                </a:moveTo>
                <a:lnTo>
                  <a:pt x="62" y="56"/>
                </a:lnTo>
                <a:lnTo>
                  <a:pt x="98" y="40"/>
                </a:lnTo>
                <a:lnTo>
                  <a:pt x="60" y="66"/>
                </a:lnTo>
                <a:lnTo>
                  <a:pt x="64" y="68"/>
                </a:lnTo>
                <a:lnTo>
                  <a:pt x="119" y="28"/>
                </a:lnTo>
                <a:lnTo>
                  <a:pt x="147" y="4"/>
                </a:lnTo>
                <a:lnTo>
                  <a:pt x="144" y="0"/>
                </a:lnTo>
                <a:lnTo>
                  <a:pt x="118" y="14"/>
                </a:lnTo>
                <a:lnTo>
                  <a:pt x="116" y="13"/>
                </a:lnTo>
                <a:lnTo>
                  <a:pt x="104" y="28"/>
                </a:lnTo>
                <a:lnTo>
                  <a:pt x="96" y="28"/>
                </a:lnTo>
                <a:lnTo>
                  <a:pt x="115" y="0"/>
                </a:lnTo>
                <a:lnTo>
                  <a:pt x="95" y="22"/>
                </a:lnTo>
                <a:lnTo>
                  <a:pt x="28" y="45"/>
                </a:lnTo>
                <a:lnTo>
                  <a:pt x="17" y="62"/>
                </a:lnTo>
                <a:lnTo>
                  <a:pt x="5" y="66"/>
                </a:lnTo>
                <a:lnTo>
                  <a:pt x="0" y="77"/>
                </a:lnTo>
                <a:lnTo>
                  <a:pt x="10" y="86"/>
                </a:lnTo>
              </a:path>
            </a:pathLst>
          </a:custGeom>
          <a:solidFill>
            <a:schemeClr val="bg1"/>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61" name="Freeform 63"/>
          <p:cNvSpPr>
            <a:spLocks/>
          </p:cNvSpPr>
          <p:nvPr/>
        </p:nvSpPr>
        <p:spPr bwMode="auto">
          <a:xfrm>
            <a:off x="5091601" y="2607470"/>
            <a:ext cx="164306" cy="116086"/>
          </a:xfrm>
          <a:custGeom>
            <a:avLst/>
            <a:gdLst>
              <a:gd name="T0" fmla="*/ 12 w 138"/>
              <a:gd name="T1" fmla="*/ 93 h 130"/>
              <a:gd name="T2" fmla="*/ 11 w 138"/>
              <a:gd name="T3" fmla="*/ 129 h 130"/>
              <a:gd name="T4" fmla="*/ 22 w 138"/>
              <a:gd name="T5" fmla="*/ 126 h 130"/>
              <a:gd name="T6" fmla="*/ 48 w 138"/>
              <a:gd name="T7" fmla="*/ 107 h 130"/>
              <a:gd name="T8" fmla="*/ 57 w 138"/>
              <a:gd name="T9" fmla="*/ 90 h 130"/>
              <a:gd name="T10" fmla="*/ 62 w 138"/>
              <a:gd name="T11" fmla="*/ 93 h 130"/>
              <a:gd name="T12" fmla="*/ 98 w 138"/>
              <a:gd name="T13" fmla="*/ 83 h 130"/>
              <a:gd name="T14" fmla="*/ 99 w 138"/>
              <a:gd name="T15" fmla="*/ 76 h 130"/>
              <a:gd name="T16" fmla="*/ 105 w 138"/>
              <a:gd name="T17" fmla="*/ 80 h 130"/>
              <a:gd name="T18" fmla="*/ 112 w 138"/>
              <a:gd name="T19" fmla="*/ 75 h 130"/>
              <a:gd name="T20" fmla="*/ 123 w 138"/>
              <a:gd name="T21" fmla="*/ 73 h 130"/>
              <a:gd name="T22" fmla="*/ 137 w 138"/>
              <a:gd name="T23" fmla="*/ 65 h 130"/>
              <a:gd name="T24" fmla="*/ 124 w 138"/>
              <a:gd name="T25" fmla="*/ 0 h 130"/>
              <a:gd name="T26" fmla="*/ 0 w 138"/>
              <a:gd name="T27" fmla="*/ 26 h 130"/>
              <a:gd name="T28" fmla="*/ 12 w 138"/>
              <a:gd name="T29" fmla="*/ 9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0">
                <a:moveTo>
                  <a:pt x="12" y="93"/>
                </a:moveTo>
                <a:lnTo>
                  <a:pt x="11" y="129"/>
                </a:lnTo>
                <a:lnTo>
                  <a:pt x="22" y="126"/>
                </a:lnTo>
                <a:lnTo>
                  <a:pt x="48" y="107"/>
                </a:lnTo>
                <a:lnTo>
                  <a:pt x="57" y="90"/>
                </a:lnTo>
                <a:lnTo>
                  <a:pt x="62" y="93"/>
                </a:lnTo>
                <a:lnTo>
                  <a:pt x="98" y="83"/>
                </a:lnTo>
                <a:lnTo>
                  <a:pt x="99" y="76"/>
                </a:lnTo>
                <a:lnTo>
                  <a:pt x="105" y="80"/>
                </a:lnTo>
                <a:lnTo>
                  <a:pt x="112" y="75"/>
                </a:lnTo>
                <a:lnTo>
                  <a:pt x="123" y="73"/>
                </a:lnTo>
                <a:lnTo>
                  <a:pt x="137" y="65"/>
                </a:lnTo>
                <a:lnTo>
                  <a:pt x="124" y="0"/>
                </a:lnTo>
                <a:lnTo>
                  <a:pt x="0" y="26"/>
                </a:lnTo>
                <a:lnTo>
                  <a:pt x="12" y="93"/>
                </a:lnTo>
              </a:path>
            </a:pathLst>
          </a:custGeom>
          <a:solidFill>
            <a:schemeClr val="accent1">
              <a:lumMod val="50000"/>
            </a:schemeClr>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62" name="Freeform 64"/>
          <p:cNvSpPr>
            <a:spLocks/>
          </p:cNvSpPr>
          <p:nvPr/>
        </p:nvSpPr>
        <p:spPr bwMode="auto">
          <a:xfrm>
            <a:off x="5239240" y="2601219"/>
            <a:ext cx="73819" cy="66080"/>
          </a:xfrm>
          <a:custGeom>
            <a:avLst/>
            <a:gdLst>
              <a:gd name="T0" fmla="*/ 12 w 62"/>
              <a:gd name="T1" fmla="*/ 73 h 74"/>
              <a:gd name="T2" fmla="*/ 38 w 62"/>
              <a:gd name="T3" fmla="*/ 63 h 74"/>
              <a:gd name="T4" fmla="*/ 40 w 62"/>
              <a:gd name="T5" fmla="*/ 34 h 74"/>
              <a:gd name="T6" fmla="*/ 46 w 62"/>
              <a:gd name="T7" fmla="*/ 41 h 74"/>
              <a:gd name="T8" fmla="*/ 48 w 62"/>
              <a:gd name="T9" fmla="*/ 55 h 74"/>
              <a:gd name="T10" fmla="*/ 53 w 62"/>
              <a:gd name="T11" fmla="*/ 54 h 74"/>
              <a:gd name="T12" fmla="*/ 61 w 62"/>
              <a:gd name="T13" fmla="*/ 41 h 74"/>
              <a:gd name="T14" fmla="*/ 53 w 62"/>
              <a:gd name="T15" fmla="*/ 24 h 74"/>
              <a:gd name="T16" fmla="*/ 40 w 62"/>
              <a:gd name="T17" fmla="*/ 22 h 74"/>
              <a:gd name="T18" fmla="*/ 30 w 62"/>
              <a:gd name="T19" fmla="*/ 2 h 74"/>
              <a:gd name="T20" fmla="*/ 21 w 62"/>
              <a:gd name="T21" fmla="*/ 0 h 74"/>
              <a:gd name="T22" fmla="*/ 0 w 62"/>
              <a:gd name="T23" fmla="*/ 7 h 74"/>
              <a:gd name="T24" fmla="*/ 12 w 62"/>
              <a:gd name="T2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74">
                <a:moveTo>
                  <a:pt x="12" y="73"/>
                </a:moveTo>
                <a:lnTo>
                  <a:pt x="38" y="63"/>
                </a:lnTo>
                <a:lnTo>
                  <a:pt x="40" y="34"/>
                </a:lnTo>
                <a:lnTo>
                  <a:pt x="46" y="41"/>
                </a:lnTo>
                <a:lnTo>
                  <a:pt x="48" y="55"/>
                </a:lnTo>
                <a:lnTo>
                  <a:pt x="53" y="54"/>
                </a:lnTo>
                <a:lnTo>
                  <a:pt x="61" y="41"/>
                </a:lnTo>
                <a:lnTo>
                  <a:pt x="53" y="24"/>
                </a:lnTo>
                <a:lnTo>
                  <a:pt x="40" y="22"/>
                </a:lnTo>
                <a:lnTo>
                  <a:pt x="30" y="2"/>
                </a:lnTo>
                <a:lnTo>
                  <a:pt x="21" y="0"/>
                </a:lnTo>
                <a:lnTo>
                  <a:pt x="0" y="7"/>
                </a:lnTo>
                <a:lnTo>
                  <a:pt x="12" y="73"/>
                </a:lnTo>
              </a:path>
            </a:pathLst>
          </a:custGeom>
          <a:solidFill>
            <a:srgbClr val="92D050"/>
          </a:solidFill>
          <a:ln w="12700" cap="rnd" cmpd="sng">
            <a:solidFill>
              <a:srgbClr val="000000"/>
            </a:solidFill>
            <a:prstDash val="solid"/>
            <a:round/>
            <a:headEnd/>
            <a:tailEnd/>
          </a:ln>
          <a:effectLst/>
          <a:extLst/>
        </p:spPr>
        <p:txBody>
          <a:bodyPr/>
          <a:lstStyle/>
          <a:p>
            <a:pPr>
              <a:defRPr/>
            </a:pPr>
            <a:endParaRPr lang="en-US" sz="750" b="1" dirty="0">
              <a:latin typeface="+mj-lt"/>
            </a:endParaRPr>
          </a:p>
        </p:txBody>
      </p:sp>
      <p:sp>
        <p:nvSpPr>
          <p:cNvPr id="63" name="Freeform 65"/>
          <p:cNvSpPr>
            <a:spLocks/>
          </p:cNvSpPr>
          <p:nvPr/>
        </p:nvSpPr>
        <p:spPr bwMode="auto">
          <a:xfrm>
            <a:off x="5090408" y="2519066"/>
            <a:ext cx="319088" cy="119658"/>
          </a:xfrm>
          <a:custGeom>
            <a:avLst/>
            <a:gdLst>
              <a:gd name="T0" fmla="*/ 0 w 268"/>
              <a:gd name="T1" fmla="*/ 125 h 134"/>
              <a:gd name="T2" fmla="*/ 124 w 268"/>
              <a:gd name="T3" fmla="*/ 99 h 134"/>
              <a:gd name="T4" fmla="*/ 146 w 268"/>
              <a:gd name="T5" fmla="*/ 91 h 134"/>
              <a:gd name="T6" fmla="*/ 155 w 268"/>
              <a:gd name="T7" fmla="*/ 94 h 134"/>
              <a:gd name="T8" fmla="*/ 165 w 268"/>
              <a:gd name="T9" fmla="*/ 114 h 134"/>
              <a:gd name="T10" fmla="*/ 179 w 268"/>
              <a:gd name="T11" fmla="*/ 116 h 134"/>
              <a:gd name="T12" fmla="*/ 186 w 268"/>
              <a:gd name="T13" fmla="*/ 133 h 134"/>
              <a:gd name="T14" fmla="*/ 195 w 268"/>
              <a:gd name="T15" fmla="*/ 133 h 134"/>
              <a:gd name="T16" fmla="*/ 206 w 268"/>
              <a:gd name="T17" fmla="*/ 118 h 134"/>
              <a:gd name="T18" fmla="*/ 209 w 268"/>
              <a:gd name="T19" fmla="*/ 105 h 134"/>
              <a:gd name="T20" fmla="*/ 219 w 268"/>
              <a:gd name="T21" fmla="*/ 122 h 134"/>
              <a:gd name="T22" fmla="*/ 267 w 268"/>
              <a:gd name="T23" fmla="*/ 106 h 134"/>
              <a:gd name="T24" fmla="*/ 264 w 268"/>
              <a:gd name="T25" fmla="*/ 88 h 134"/>
              <a:gd name="T26" fmla="*/ 251 w 268"/>
              <a:gd name="T27" fmla="*/ 65 h 134"/>
              <a:gd name="T28" fmla="*/ 243 w 268"/>
              <a:gd name="T29" fmla="*/ 61 h 134"/>
              <a:gd name="T30" fmla="*/ 236 w 268"/>
              <a:gd name="T31" fmla="*/ 62 h 134"/>
              <a:gd name="T32" fmla="*/ 236 w 268"/>
              <a:gd name="T33" fmla="*/ 68 h 134"/>
              <a:gd name="T34" fmla="*/ 249 w 268"/>
              <a:gd name="T35" fmla="*/ 68 h 134"/>
              <a:gd name="T36" fmla="*/ 253 w 268"/>
              <a:gd name="T37" fmla="*/ 91 h 134"/>
              <a:gd name="T38" fmla="*/ 232 w 268"/>
              <a:gd name="T39" fmla="*/ 100 h 134"/>
              <a:gd name="T40" fmla="*/ 206 w 268"/>
              <a:gd name="T41" fmla="*/ 81 h 134"/>
              <a:gd name="T42" fmla="*/ 196 w 268"/>
              <a:gd name="T43" fmla="*/ 61 h 134"/>
              <a:gd name="T44" fmla="*/ 182 w 268"/>
              <a:gd name="T45" fmla="*/ 55 h 134"/>
              <a:gd name="T46" fmla="*/ 182 w 268"/>
              <a:gd name="T47" fmla="*/ 61 h 134"/>
              <a:gd name="T48" fmla="*/ 170 w 268"/>
              <a:gd name="T49" fmla="*/ 51 h 134"/>
              <a:gd name="T50" fmla="*/ 180 w 268"/>
              <a:gd name="T51" fmla="*/ 36 h 134"/>
              <a:gd name="T52" fmla="*/ 189 w 268"/>
              <a:gd name="T53" fmla="*/ 23 h 134"/>
              <a:gd name="T54" fmla="*/ 172 w 268"/>
              <a:gd name="T55" fmla="*/ 0 h 134"/>
              <a:gd name="T56" fmla="*/ 147 w 268"/>
              <a:gd name="T57" fmla="*/ 19 h 134"/>
              <a:gd name="T58" fmla="*/ 58 w 268"/>
              <a:gd name="T59" fmla="*/ 42 h 134"/>
              <a:gd name="T60" fmla="*/ 0 w 268"/>
              <a:gd name="T61" fmla="*/ 54 h 134"/>
              <a:gd name="T62" fmla="*/ 0 w 268"/>
              <a:gd name="T63" fmla="*/ 12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8" h="134">
                <a:moveTo>
                  <a:pt x="0" y="125"/>
                </a:moveTo>
                <a:lnTo>
                  <a:pt x="124" y="99"/>
                </a:lnTo>
                <a:lnTo>
                  <a:pt x="146" y="91"/>
                </a:lnTo>
                <a:lnTo>
                  <a:pt x="155" y="94"/>
                </a:lnTo>
                <a:lnTo>
                  <a:pt x="165" y="114"/>
                </a:lnTo>
                <a:lnTo>
                  <a:pt x="179" y="116"/>
                </a:lnTo>
                <a:lnTo>
                  <a:pt x="186" y="133"/>
                </a:lnTo>
                <a:lnTo>
                  <a:pt x="195" y="133"/>
                </a:lnTo>
                <a:lnTo>
                  <a:pt x="206" y="118"/>
                </a:lnTo>
                <a:lnTo>
                  <a:pt x="209" y="105"/>
                </a:lnTo>
                <a:lnTo>
                  <a:pt x="219" y="122"/>
                </a:lnTo>
                <a:lnTo>
                  <a:pt x="267" y="106"/>
                </a:lnTo>
                <a:lnTo>
                  <a:pt x="264" y="88"/>
                </a:lnTo>
                <a:lnTo>
                  <a:pt x="251" y="65"/>
                </a:lnTo>
                <a:lnTo>
                  <a:pt x="243" y="61"/>
                </a:lnTo>
                <a:lnTo>
                  <a:pt x="236" y="62"/>
                </a:lnTo>
                <a:lnTo>
                  <a:pt x="236" y="68"/>
                </a:lnTo>
                <a:lnTo>
                  <a:pt x="249" y="68"/>
                </a:lnTo>
                <a:lnTo>
                  <a:pt x="253" y="91"/>
                </a:lnTo>
                <a:lnTo>
                  <a:pt x="232" y="100"/>
                </a:lnTo>
                <a:lnTo>
                  <a:pt x="206" y="81"/>
                </a:lnTo>
                <a:lnTo>
                  <a:pt x="196" y="61"/>
                </a:lnTo>
                <a:lnTo>
                  <a:pt x="182" y="55"/>
                </a:lnTo>
                <a:lnTo>
                  <a:pt x="182" y="61"/>
                </a:lnTo>
                <a:lnTo>
                  <a:pt x="170" y="51"/>
                </a:lnTo>
                <a:lnTo>
                  <a:pt x="180" y="36"/>
                </a:lnTo>
                <a:lnTo>
                  <a:pt x="189" y="23"/>
                </a:lnTo>
                <a:lnTo>
                  <a:pt x="172" y="0"/>
                </a:lnTo>
                <a:lnTo>
                  <a:pt x="147" y="19"/>
                </a:lnTo>
                <a:lnTo>
                  <a:pt x="58" y="42"/>
                </a:lnTo>
                <a:lnTo>
                  <a:pt x="0" y="54"/>
                </a:lnTo>
                <a:lnTo>
                  <a:pt x="0" y="125"/>
                </a:lnTo>
              </a:path>
            </a:pathLst>
          </a:custGeom>
          <a:solidFill>
            <a:schemeClr val="accent1">
              <a:lumMod val="50000"/>
            </a:schemeClr>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64" name="Freeform 66"/>
          <p:cNvSpPr>
            <a:spLocks/>
          </p:cNvSpPr>
          <p:nvPr/>
        </p:nvSpPr>
        <p:spPr bwMode="auto">
          <a:xfrm>
            <a:off x="5345202" y="2635152"/>
            <a:ext cx="29766" cy="17860"/>
          </a:xfrm>
          <a:custGeom>
            <a:avLst/>
            <a:gdLst>
              <a:gd name="T0" fmla="*/ 0 w 25"/>
              <a:gd name="T1" fmla="*/ 19 h 20"/>
              <a:gd name="T2" fmla="*/ 9 w 25"/>
              <a:gd name="T3" fmla="*/ 0 h 20"/>
              <a:gd name="T4" fmla="*/ 24 w 25"/>
              <a:gd name="T5" fmla="*/ 8 h 20"/>
              <a:gd name="T6" fmla="*/ 0 w 25"/>
              <a:gd name="T7" fmla="*/ 19 h 20"/>
            </a:gdLst>
            <a:ahLst/>
            <a:cxnLst>
              <a:cxn ang="0">
                <a:pos x="T0" y="T1"/>
              </a:cxn>
              <a:cxn ang="0">
                <a:pos x="T2" y="T3"/>
              </a:cxn>
              <a:cxn ang="0">
                <a:pos x="T4" y="T5"/>
              </a:cxn>
              <a:cxn ang="0">
                <a:pos x="T6" y="T7"/>
              </a:cxn>
            </a:cxnLst>
            <a:rect l="0" t="0" r="r" b="b"/>
            <a:pathLst>
              <a:path w="25" h="20">
                <a:moveTo>
                  <a:pt x="0" y="19"/>
                </a:moveTo>
                <a:lnTo>
                  <a:pt x="9" y="0"/>
                </a:lnTo>
                <a:lnTo>
                  <a:pt x="24" y="8"/>
                </a:lnTo>
                <a:lnTo>
                  <a:pt x="0" y="19"/>
                </a:lnTo>
              </a:path>
            </a:pathLst>
          </a:custGeom>
          <a:solidFill>
            <a:srgbClr val="0000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50" b="1" dirty="0">
              <a:latin typeface="+mj-lt"/>
            </a:endParaRPr>
          </a:p>
        </p:txBody>
      </p:sp>
      <p:sp>
        <p:nvSpPr>
          <p:cNvPr id="65" name="Freeform 67"/>
          <p:cNvSpPr>
            <a:spLocks/>
          </p:cNvSpPr>
          <p:nvPr/>
        </p:nvSpPr>
        <p:spPr bwMode="auto">
          <a:xfrm>
            <a:off x="5398780" y="2632473"/>
            <a:ext cx="22622" cy="15181"/>
          </a:xfrm>
          <a:custGeom>
            <a:avLst/>
            <a:gdLst>
              <a:gd name="T0" fmla="*/ 0 w 19"/>
              <a:gd name="T1" fmla="*/ 16 h 17"/>
              <a:gd name="T2" fmla="*/ 9 w 19"/>
              <a:gd name="T3" fmla="*/ 0 h 17"/>
              <a:gd name="T4" fmla="*/ 18 w 19"/>
              <a:gd name="T5" fmla="*/ 11 h 17"/>
              <a:gd name="T6" fmla="*/ 0 w 19"/>
              <a:gd name="T7" fmla="*/ 16 h 17"/>
            </a:gdLst>
            <a:ahLst/>
            <a:cxnLst>
              <a:cxn ang="0">
                <a:pos x="T0" y="T1"/>
              </a:cxn>
              <a:cxn ang="0">
                <a:pos x="T2" y="T3"/>
              </a:cxn>
              <a:cxn ang="0">
                <a:pos x="T4" y="T5"/>
              </a:cxn>
              <a:cxn ang="0">
                <a:pos x="T6" y="T7"/>
              </a:cxn>
            </a:cxnLst>
            <a:rect l="0" t="0" r="r" b="b"/>
            <a:pathLst>
              <a:path w="19" h="17">
                <a:moveTo>
                  <a:pt x="0" y="16"/>
                </a:moveTo>
                <a:lnTo>
                  <a:pt x="9" y="0"/>
                </a:lnTo>
                <a:lnTo>
                  <a:pt x="18" y="11"/>
                </a:lnTo>
                <a:lnTo>
                  <a:pt x="0" y="16"/>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50" b="1" dirty="0">
              <a:latin typeface="+mj-lt"/>
            </a:endParaRPr>
          </a:p>
        </p:txBody>
      </p:sp>
      <p:sp>
        <p:nvSpPr>
          <p:cNvPr id="66" name="Freeform 68"/>
          <p:cNvSpPr>
            <a:spLocks/>
          </p:cNvSpPr>
          <p:nvPr/>
        </p:nvSpPr>
        <p:spPr bwMode="auto">
          <a:xfrm>
            <a:off x="5021354" y="2343150"/>
            <a:ext cx="153591" cy="225922"/>
          </a:xfrm>
          <a:custGeom>
            <a:avLst/>
            <a:gdLst>
              <a:gd name="T0" fmla="*/ 21 w 129"/>
              <a:gd name="T1" fmla="*/ 102 h 253"/>
              <a:gd name="T2" fmla="*/ 25 w 129"/>
              <a:gd name="T3" fmla="*/ 148 h 253"/>
              <a:gd name="T4" fmla="*/ 58 w 129"/>
              <a:gd name="T5" fmla="*/ 252 h 253"/>
              <a:gd name="T6" fmla="*/ 116 w 129"/>
              <a:gd name="T7" fmla="*/ 239 h 253"/>
              <a:gd name="T8" fmla="*/ 111 w 129"/>
              <a:gd name="T9" fmla="*/ 92 h 253"/>
              <a:gd name="T10" fmla="*/ 126 w 129"/>
              <a:gd name="T11" fmla="*/ 63 h 253"/>
              <a:gd name="T12" fmla="*/ 128 w 129"/>
              <a:gd name="T13" fmla="*/ 0 h 253"/>
              <a:gd name="T14" fmla="*/ 0 w 129"/>
              <a:gd name="T15" fmla="*/ 31 h 253"/>
              <a:gd name="T16" fmla="*/ 21 w 129"/>
              <a:gd name="T17" fmla="*/ 10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253">
                <a:moveTo>
                  <a:pt x="21" y="102"/>
                </a:moveTo>
                <a:lnTo>
                  <a:pt x="25" y="148"/>
                </a:lnTo>
                <a:lnTo>
                  <a:pt x="58" y="252"/>
                </a:lnTo>
                <a:lnTo>
                  <a:pt x="116" y="239"/>
                </a:lnTo>
                <a:lnTo>
                  <a:pt x="111" y="92"/>
                </a:lnTo>
                <a:lnTo>
                  <a:pt x="126" y="63"/>
                </a:lnTo>
                <a:lnTo>
                  <a:pt x="128" y="0"/>
                </a:lnTo>
                <a:lnTo>
                  <a:pt x="0" y="31"/>
                </a:lnTo>
                <a:lnTo>
                  <a:pt x="21" y="102"/>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67" name="Freeform 69"/>
          <p:cNvSpPr>
            <a:spLocks/>
          </p:cNvSpPr>
          <p:nvPr/>
        </p:nvSpPr>
        <p:spPr bwMode="auto">
          <a:xfrm>
            <a:off x="5154704" y="2310112"/>
            <a:ext cx="142875" cy="247352"/>
          </a:xfrm>
          <a:custGeom>
            <a:avLst/>
            <a:gdLst>
              <a:gd name="T0" fmla="*/ 0 w 120"/>
              <a:gd name="T1" fmla="*/ 128 h 277"/>
              <a:gd name="T2" fmla="*/ 14 w 120"/>
              <a:gd name="T3" fmla="*/ 99 h 277"/>
              <a:gd name="T4" fmla="*/ 16 w 120"/>
              <a:gd name="T5" fmla="*/ 36 h 277"/>
              <a:gd name="T6" fmla="*/ 16 w 120"/>
              <a:gd name="T7" fmla="*/ 12 h 277"/>
              <a:gd name="T8" fmla="*/ 38 w 120"/>
              <a:gd name="T9" fmla="*/ 0 h 277"/>
              <a:gd name="T10" fmla="*/ 92 w 120"/>
              <a:gd name="T11" fmla="*/ 172 h 277"/>
              <a:gd name="T12" fmla="*/ 119 w 120"/>
              <a:gd name="T13" fmla="*/ 208 h 277"/>
              <a:gd name="T14" fmla="*/ 118 w 120"/>
              <a:gd name="T15" fmla="*/ 233 h 277"/>
              <a:gd name="T16" fmla="*/ 93 w 120"/>
              <a:gd name="T17" fmla="*/ 252 h 277"/>
              <a:gd name="T18" fmla="*/ 4 w 120"/>
              <a:gd name="T19" fmla="*/ 276 h 277"/>
              <a:gd name="T20" fmla="*/ 0 w 120"/>
              <a:gd name="T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277">
                <a:moveTo>
                  <a:pt x="0" y="128"/>
                </a:moveTo>
                <a:lnTo>
                  <a:pt x="14" y="99"/>
                </a:lnTo>
                <a:lnTo>
                  <a:pt x="16" y="36"/>
                </a:lnTo>
                <a:lnTo>
                  <a:pt x="16" y="12"/>
                </a:lnTo>
                <a:lnTo>
                  <a:pt x="38" y="0"/>
                </a:lnTo>
                <a:lnTo>
                  <a:pt x="92" y="172"/>
                </a:lnTo>
                <a:lnTo>
                  <a:pt x="119" y="208"/>
                </a:lnTo>
                <a:lnTo>
                  <a:pt x="118" y="233"/>
                </a:lnTo>
                <a:lnTo>
                  <a:pt x="93" y="252"/>
                </a:lnTo>
                <a:lnTo>
                  <a:pt x="4" y="276"/>
                </a:lnTo>
                <a:lnTo>
                  <a:pt x="0" y="128"/>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68" name="Freeform 70"/>
          <p:cNvSpPr>
            <a:spLocks/>
          </p:cNvSpPr>
          <p:nvPr/>
        </p:nvSpPr>
        <p:spPr bwMode="auto">
          <a:xfrm>
            <a:off x="5199946" y="2091333"/>
            <a:ext cx="348854" cy="407194"/>
          </a:xfrm>
          <a:custGeom>
            <a:avLst/>
            <a:gdLst>
              <a:gd name="T0" fmla="*/ 0 w 293"/>
              <a:gd name="T1" fmla="*/ 245 h 456"/>
              <a:gd name="T2" fmla="*/ 17 w 293"/>
              <a:gd name="T3" fmla="*/ 246 h 456"/>
              <a:gd name="T4" fmla="*/ 18 w 293"/>
              <a:gd name="T5" fmla="*/ 217 h 456"/>
              <a:gd name="T6" fmla="*/ 38 w 293"/>
              <a:gd name="T7" fmla="*/ 176 h 456"/>
              <a:gd name="T8" fmla="*/ 29 w 293"/>
              <a:gd name="T9" fmla="*/ 146 h 456"/>
              <a:gd name="T10" fmla="*/ 70 w 293"/>
              <a:gd name="T11" fmla="*/ 4 h 456"/>
              <a:gd name="T12" fmla="*/ 80 w 293"/>
              <a:gd name="T13" fmla="*/ 4 h 456"/>
              <a:gd name="T14" fmla="*/ 84 w 293"/>
              <a:gd name="T15" fmla="*/ 22 h 456"/>
              <a:gd name="T16" fmla="*/ 125 w 293"/>
              <a:gd name="T17" fmla="*/ 6 h 456"/>
              <a:gd name="T18" fmla="*/ 126 w 293"/>
              <a:gd name="T19" fmla="*/ 0 h 456"/>
              <a:gd name="T20" fmla="*/ 159 w 293"/>
              <a:gd name="T21" fmla="*/ 7 h 456"/>
              <a:gd name="T22" fmla="*/ 214 w 293"/>
              <a:gd name="T23" fmla="*/ 148 h 456"/>
              <a:gd name="T24" fmla="*/ 239 w 293"/>
              <a:gd name="T25" fmla="*/ 148 h 456"/>
              <a:gd name="T26" fmla="*/ 283 w 293"/>
              <a:gd name="T27" fmla="*/ 201 h 456"/>
              <a:gd name="T28" fmla="*/ 277 w 293"/>
              <a:gd name="T29" fmla="*/ 211 h 456"/>
              <a:gd name="T30" fmla="*/ 292 w 293"/>
              <a:gd name="T31" fmla="*/ 211 h 456"/>
              <a:gd name="T32" fmla="*/ 282 w 293"/>
              <a:gd name="T33" fmla="*/ 236 h 456"/>
              <a:gd name="T34" fmla="*/ 259 w 293"/>
              <a:gd name="T35" fmla="*/ 253 h 456"/>
              <a:gd name="T36" fmla="*/ 234 w 293"/>
              <a:gd name="T37" fmla="*/ 266 h 456"/>
              <a:gd name="T38" fmla="*/ 231 w 293"/>
              <a:gd name="T39" fmla="*/ 282 h 456"/>
              <a:gd name="T40" fmla="*/ 219 w 293"/>
              <a:gd name="T41" fmla="*/ 268 h 456"/>
              <a:gd name="T42" fmla="*/ 195 w 293"/>
              <a:gd name="T43" fmla="*/ 287 h 456"/>
              <a:gd name="T44" fmla="*/ 184 w 293"/>
              <a:gd name="T45" fmla="*/ 286 h 456"/>
              <a:gd name="T46" fmla="*/ 176 w 293"/>
              <a:gd name="T47" fmla="*/ 275 h 456"/>
              <a:gd name="T48" fmla="*/ 169 w 293"/>
              <a:gd name="T49" fmla="*/ 330 h 456"/>
              <a:gd name="T50" fmla="*/ 149 w 293"/>
              <a:gd name="T51" fmla="*/ 338 h 456"/>
              <a:gd name="T52" fmla="*/ 139 w 293"/>
              <a:gd name="T53" fmla="*/ 360 h 456"/>
              <a:gd name="T54" fmla="*/ 126 w 293"/>
              <a:gd name="T55" fmla="*/ 359 h 456"/>
              <a:gd name="T56" fmla="*/ 97 w 293"/>
              <a:gd name="T57" fmla="*/ 391 h 456"/>
              <a:gd name="T58" fmla="*/ 96 w 293"/>
              <a:gd name="T59" fmla="*/ 417 h 456"/>
              <a:gd name="T60" fmla="*/ 89 w 293"/>
              <a:gd name="T61" fmla="*/ 427 h 456"/>
              <a:gd name="T62" fmla="*/ 81 w 293"/>
              <a:gd name="T63" fmla="*/ 455 h 456"/>
              <a:gd name="T64" fmla="*/ 54 w 293"/>
              <a:gd name="T65" fmla="*/ 417 h 456"/>
              <a:gd name="T66" fmla="*/ 0 w 293"/>
              <a:gd name="T67" fmla="*/ 24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3" h="456">
                <a:moveTo>
                  <a:pt x="0" y="245"/>
                </a:moveTo>
                <a:lnTo>
                  <a:pt x="17" y="246"/>
                </a:lnTo>
                <a:lnTo>
                  <a:pt x="18" y="217"/>
                </a:lnTo>
                <a:lnTo>
                  <a:pt x="38" y="176"/>
                </a:lnTo>
                <a:lnTo>
                  <a:pt x="29" y="146"/>
                </a:lnTo>
                <a:lnTo>
                  <a:pt x="70" y="4"/>
                </a:lnTo>
                <a:lnTo>
                  <a:pt x="80" y="4"/>
                </a:lnTo>
                <a:lnTo>
                  <a:pt x="84" y="22"/>
                </a:lnTo>
                <a:lnTo>
                  <a:pt x="125" y="6"/>
                </a:lnTo>
                <a:lnTo>
                  <a:pt x="126" y="0"/>
                </a:lnTo>
                <a:lnTo>
                  <a:pt x="159" y="7"/>
                </a:lnTo>
                <a:lnTo>
                  <a:pt x="214" y="148"/>
                </a:lnTo>
                <a:lnTo>
                  <a:pt x="239" y="148"/>
                </a:lnTo>
                <a:lnTo>
                  <a:pt x="283" y="201"/>
                </a:lnTo>
                <a:lnTo>
                  <a:pt x="277" y="211"/>
                </a:lnTo>
                <a:lnTo>
                  <a:pt x="292" y="211"/>
                </a:lnTo>
                <a:lnTo>
                  <a:pt x="282" y="236"/>
                </a:lnTo>
                <a:lnTo>
                  <a:pt x="259" y="253"/>
                </a:lnTo>
                <a:lnTo>
                  <a:pt x="234" y="266"/>
                </a:lnTo>
                <a:lnTo>
                  <a:pt x="231" y="282"/>
                </a:lnTo>
                <a:lnTo>
                  <a:pt x="219" y="268"/>
                </a:lnTo>
                <a:lnTo>
                  <a:pt x="195" y="287"/>
                </a:lnTo>
                <a:lnTo>
                  <a:pt x="184" y="286"/>
                </a:lnTo>
                <a:lnTo>
                  <a:pt x="176" y="275"/>
                </a:lnTo>
                <a:lnTo>
                  <a:pt x="169" y="330"/>
                </a:lnTo>
                <a:lnTo>
                  <a:pt x="149" y="338"/>
                </a:lnTo>
                <a:lnTo>
                  <a:pt x="139" y="360"/>
                </a:lnTo>
                <a:lnTo>
                  <a:pt x="126" y="359"/>
                </a:lnTo>
                <a:lnTo>
                  <a:pt x="97" y="391"/>
                </a:lnTo>
                <a:lnTo>
                  <a:pt x="96" y="417"/>
                </a:lnTo>
                <a:lnTo>
                  <a:pt x="89" y="427"/>
                </a:lnTo>
                <a:lnTo>
                  <a:pt x="81" y="455"/>
                </a:lnTo>
                <a:lnTo>
                  <a:pt x="54" y="417"/>
                </a:lnTo>
                <a:lnTo>
                  <a:pt x="0" y="245"/>
                </a:lnTo>
              </a:path>
            </a:pathLst>
          </a:custGeom>
          <a:solidFill>
            <a:schemeClr val="accent1"/>
          </a:solidFill>
          <a:ln w="12700" cap="rnd" cmpd="sng">
            <a:solidFill>
              <a:srgbClr val="000000"/>
            </a:solidFill>
            <a:prstDash val="solid"/>
            <a:round/>
            <a:headEnd/>
            <a:tailEnd/>
          </a:ln>
          <a:effectLst/>
        </p:spPr>
        <p:txBody>
          <a:bodyPr/>
          <a:lstStyle/>
          <a:p>
            <a:pPr>
              <a:defRPr/>
            </a:pPr>
            <a:endParaRPr lang="en-US" sz="750" b="1" dirty="0">
              <a:latin typeface="+mj-lt"/>
            </a:endParaRPr>
          </a:p>
        </p:txBody>
      </p:sp>
      <p:sp>
        <p:nvSpPr>
          <p:cNvPr id="69" name="Rectangle 71"/>
          <p:cNvSpPr>
            <a:spLocks noChangeArrowheads="1"/>
          </p:cNvSpPr>
          <p:nvPr/>
        </p:nvSpPr>
        <p:spPr bwMode="auto">
          <a:xfrm>
            <a:off x="5217166" y="2216351"/>
            <a:ext cx="296556"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ME</a:t>
            </a:r>
          </a:p>
        </p:txBody>
      </p:sp>
      <p:sp>
        <p:nvSpPr>
          <p:cNvPr id="70" name="Rectangle 72"/>
          <p:cNvSpPr>
            <a:spLocks noChangeArrowheads="1"/>
          </p:cNvSpPr>
          <p:nvPr/>
        </p:nvSpPr>
        <p:spPr bwMode="auto">
          <a:xfrm>
            <a:off x="5628240" y="2744883"/>
            <a:ext cx="254794"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ctr">
              <a:defRPr/>
            </a:pPr>
            <a:r>
              <a:rPr lang="en-US" sz="750" b="1" dirty="0">
                <a:latin typeface="+mj-lt"/>
              </a:rPr>
              <a:t>RI</a:t>
            </a:r>
          </a:p>
        </p:txBody>
      </p:sp>
      <p:sp>
        <p:nvSpPr>
          <p:cNvPr id="71" name="Rectangle 73"/>
          <p:cNvSpPr>
            <a:spLocks noChangeArrowheads="1"/>
          </p:cNvSpPr>
          <p:nvPr/>
        </p:nvSpPr>
        <p:spPr bwMode="auto">
          <a:xfrm>
            <a:off x="4968213" y="2385122"/>
            <a:ext cx="278923"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VT</a:t>
            </a:r>
          </a:p>
        </p:txBody>
      </p:sp>
      <p:sp>
        <p:nvSpPr>
          <p:cNvPr id="72" name="Rectangle 74"/>
          <p:cNvSpPr>
            <a:spLocks noChangeArrowheads="1"/>
          </p:cNvSpPr>
          <p:nvPr/>
        </p:nvSpPr>
        <p:spPr bwMode="auto">
          <a:xfrm>
            <a:off x="5458244" y="2372620"/>
            <a:ext cx="301365" cy="185149"/>
          </a:xfrm>
          <a:prstGeom prst="rect">
            <a:avLst/>
          </a:prstGeom>
          <a:noFill/>
          <a:ln>
            <a:noFill/>
          </a:ln>
          <a:effectLst/>
        </p:spPr>
        <p:txBody>
          <a:bodyPr wrap="none" lIns="69056" tIns="34529" rIns="69056" bIns="34529">
            <a:spAutoFit/>
          </a:bodyPr>
          <a:lstStyle/>
          <a:p>
            <a:pPr algn="ctr">
              <a:defRPr/>
            </a:pPr>
            <a:r>
              <a:rPr lang="en-US" sz="750" b="1" dirty="0">
                <a:latin typeface="+mj-lt"/>
              </a:rPr>
              <a:t>NH</a:t>
            </a:r>
          </a:p>
        </p:txBody>
      </p:sp>
      <p:sp>
        <p:nvSpPr>
          <p:cNvPr id="73" name="Rectangle 75"/>
          <p:cNvSpPr>
            <a:spLocks noChangeArrowheads="1"/>
          </p:cNvSpPr>
          <p:nvPr/>
        </p:nvSpPr>
        <p:spPr bwMode="auto">
          <a:xfrm>
            <a:off x="4776660" y="2471739"/>
            <a:ext cx="291747"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NY</a:t>
            </a:r>
          </a:p>
        </p:txBody>
      </p:sp>
      <p:sp>
        <p:nvSpPr>
          <p:cNvPr id="74" name="Rectangle 76"/>
          <p:cNvSpPr>
            <a:spLocks noChangeArrowheads="1"/>
          </p:cNvSpPr>
          <p:nvPr/>
        </p:nvSpPr>
        <p:spPr bwMode="auto">
          <a:xfrm>
            <a:off x="5188041" y="2827584"/>
            <a:ext cx="688181" cy="185149"/>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ctr">
              <a:defRPr/>
            </a:pPr>
            <a:r>
              <a:rPr lang="en-US" sz="750" b="1" dirty="0">
                <a:latin typeface="+mj-lt"/>
              </a:rPr>
              <a:t>CT</a:t>
            </a:r>
          </a:p>
        </p:txBody>
      </p:sp>
      <p:sp>
        <p:nvSpPr>
          <p:cNvPr id="75" name="Rectangle 77"/>
          <p:cNvSpPr>
            <a:spLocks noChangeArrowheads="1"/>
          </p:cNvSpPr>
          <p:nvPr/>
        </p:nvSpPr>
        <p:spPr bwMode="auto">
          <a:xfrm>
            <a:off x="4629298" y="2712439"/>
            <a:ext cx="285335"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PA</a:t>
            </a:r>
          </a:p>
        </p:txBody>
      </p:sp>
      <p:sp>
        <p:nvSpPr>
          <p:cNvPr id="76" name="Rectangle 78"/>
          <p:cNvSpPr>
            <a:spLocks noChangeArrowheads="1"/>
          </p:cNvSpPr>
          <p:nvPr/>
        </p:nvSpPr>
        <p:spPr bwMode="auto">
          <a:xfrm>
            <a:off x="5019432" y="2815533"/>
            <a:ext cx="274114"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NJ</a:t>
            </a:r>
          </a:p>
        </p:txBody>
      </p:sp>
      <p:sp>
        <p:nvSpPr>
          <p:cNvPr id="77" name="Rectangle 79"/>
          <p:cNvSpPr>
            <a:spLocks noChangeArrowheads="1"/>
          </p:cNvSpPr>
          <p:nvPr/>
        </p:nvSpPr>
        <p:spPr bwMode="auto">
          <a:xfrm>
            <a:off x="4939088" y="3003949"/>
            <a:ext cx="310983"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MD</a:t>
            </a:r>
          </a:p>
          <a:p>
            <a:pPr algn="ctr">
              <a:defRPr/>
            </a:pPr>
            <a:r>
              <a:rPr lang="en-US" sz="750" b="1" dirty="0">
                <a:latin typeface="+mj-lt"/>
              </a:rPr>
              <a:t>DC</a:t>
            </a:r>
          </a:p>
        </p:txBody>
      </p:sp>
      <p:sp>
        <p:nvSpPr>
          <p:cNvPr id="78" name="Rectangle 80"/>
          <p:cNvSpPr>
            <a:spLocks noChangeArrowheads="1"/>
          </p:cNvSpPr>
          <p:nvPr/>
        </p:nvSpPr>
        <p:spPr bwMode="auto">
          <a:xfrm>
            <a:off x="4967388" y="2921796"/>
            <a:ext cx="285335"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DE</a:t>
            </a:r>
          </a:p>
        </p:txBody>
      </p:sp>
      <p:sp>
        <p:nvSpPr>
          <p:cNvPr id="79" name="Rectangle 81"/>
          <p:cNvSpPr>
            <a:spLocks noChangeArrowheads="1"/>
          </p:cNvSpPr>
          <p:nvPr/>
        </p:nvSpPr>
        <p:spPr bwMode="auto">
          <a:xfrm>
            <a:off x="4628244" y="3038776"/>
            <a:ext cx="288541"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VA</a:t>
            </a:r>
          </a:p>
        </p:txBody>
      </p:sp>
      <p:sp>
        <p:nvSpPr>
          <p:cNvPr id="80" name="Rectangle 82"/>
          <p:cNvSpPr>
            <a:spLocks noChangeArrowheads="1"/>
          </p:cNvSpPr>
          <p:nvPr/>
        </p:nvSpPr>
        <p:spPr bwMode="auto">
          <a:xfrm>
            <a:off x="4351856" y="2974482"/>
            <a:ext cx="322203"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WV</a:t>
            </a:r>
          </a:p>
        </p:txBody>
      </p:sp>
      <p:sp>
        <p:nvSpPr>
          <p:cNvPr id="82" name="Rectangle 85"/>
          <p:cNvSpPr>
            <a:spLocks noChangeArrowheads="1"/>
          </p:cNvSpPr>
          <p:nvPr/>
        </p:nvSpPr>
        <p:spPr bwMode="auto">
          <a:xfrm>
            <a:off x="4256149" y="3492403"/>
            <a:ext cx="293349"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GA</a:t>
            </a:r>
          </a:p>
          <a:p>
            <a:pPr algn="ctr">
              <a:defRPr/>
            </a:pPr>
            <a:endParaRPr lang="en-US" sz="750" b="1" dirty="0">
              <a:solidFill>
                <a:schemeClr val="bg1"/>
              </a:solidFill>
              <a:latin typeface="+mj-lt"/>
            </a:endParaRPr>
          </a:p>
        </p:txBody>
      </p:sp>
      <p:sp>
        <p:nvSpPr>
          <p:cNvPr id="83" name="Rectangle 86"/>
          <p:cNvSpPr>
            <a:spLocks noChangeArrowheads="1"/>
          </p:cNvSpPr>
          <p:nvPr/>
        </p:nvSpPr>
        <p:spPr bwMode="auto">
          <a:xfrm>
            <a:off x="4424770" y="3793966"/>
            <a:ext cx="262892"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FL</a:t>
            </a:r>
          </a:p>
        </p:txBody>
      </p:sp>
      <p:sp>
        <p:nvSpPr>
          <p:cNvPr id="84" name="Rectangle 87"/>
          <p:cNvSpPr>
            <a:spLocks noChangeArrowheads="1"/>
          </p:cNvSpPr>
          <p:nvPr/>
        </p:nvSpPr>
        <p:spPr bwMode="auto">
          <a:xfrm>
            <a:off x="3637825" y="2851665"/>
            <a:ext cx="253274"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IL</a:t>
            </a:r>
          </a:p>
        </p:txBody>
      </p:sp>
      <p:sp>
        <p:nvSpPr>
          <p:cNvPr id="85" name="Rectangle 88"/>
          <p:cNvSpPr>
            <a:spLocks noChangeArrowheads="1"/>
          </p:cNvSpPr>
          <p:nvPr/>
        </p:nvSpPr>
        <p:spPr bwMode="auto">
          <a:xfrm>
            <a:off x="4198950" y="2852145"/>
            <a:ext cx="301365"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OH</a:t>
            </a:r>
          </a:p>
        </p:txBody>
      </p:sp>
      <p:sp>
        <p:nvSpPr>
          <p:cNvPr id="86" name="Rectangle 89"/>
          <p:cNvSpPr>
            <a:spLocks noChangeArrowheads="1"/>
          </p:cNvSpPr>
          <p:nvPr/>
        </p:nvSpPr>
        <p:spPr bwMode="auto">
          <a:xfrm>
            <a:off x="3865716" y="2889649"/>
            <a:ext cx="274114"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IN</a:t>
            </a:r>
          </a:p>
        </p:txBody>
      </p:sp>
      <p:sp>
        <p:nvSpPr>
          <p:cNvPr id="87" name="Rectangle 90"/>
          <p:cNvSpPr>
            <a:spLocks noChangeArrowheads="1"/>
          </p:cNvSpPr>
          <p:nvPr/>
        </p:nvSpPr>
        <p:spPr bwMode="auto">
          <a:xfrm>
            <a:off x="3910206" y="2526211"/>
            <a:ext cx="307777"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MI</a:t>
            </a:r>
          </a:p>
          <a:p>
            <a:pPr algn="ctr">
              <a:defRPr/>
            </a:pPr>
            <a:r>
              <a:rPr lang="en-US" sz="750" b="1" dirty="0">
                <a:latin typeface="+mj-lt"/>
              </a:rPr>
              <a:t>     </a:t>
            </a:r>
          </a:p>
        </p:txBody>
      </p:sp>
      <p:sp>
        <p:nvSpPr>
          <p:cNvPr id="88" name="Rectangle 91"/>
          <p:cNvSpPr>
            <a:spLocks noChangeArrowheads="1"/>
          </p:cNvSpPr>
          <p:nvPr/>
        </p:nvSpPr>
        <p:spPr bwMode="auto">
          <a:xfrm>
            <a:off x="3490737" y="2434234"/>
            <a:ext cx="301365" cy="41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WI</a:t>
            </a:r>
          </a:p>
          <a:p>
            <a:pPr algn="ctr">
              <a:defRPr/>
            </a:pPr>
            <a:r>
              <a:rPr lang="en-US" sz="750" b="1" dirty="0">
                <a:latin typeface="+mj-lt"/>
              </a:rPr>
              <a:t/>
            </a:r>
            <a:br>
              <a:rPr lang="en-US" sz="750" b="1" dirty="0">
                <a:latin typeface="+mj-lt"/>
              </a:rPr>
            </a:br>
            <a:r>
              <a:rPr lang="en-US" sz="750" b="1" dirty="0">
                <a:latin typeface="+mj-lt"/>
              </a:rPr>
              <a:t>   </a:t>
            </a:r>
          </a:p>
        </p:txBody>
      </p:sp>
      <p:sp>
        <p:nvSpPr>
          <p:cNvPr id="89" name="Rectangle 92"/>
          <p:cNvSpPr>
            <a:spLocks noChangeArrowheads="1"/>
          </p:cNvSpPr>
          <p:nvPr/>
        </p:nvSpPr>
        <p:spPr bwMode="auto">
          <a:xfrm>
            <a:off x="4072251" y="3081859"/>
            <a:ext cx="283732"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KY</a:t>
            </a:r>
          </a:p>
        </p:txBody>
      </p:sp>
      <p:sp>
        <p:nvSpPr>
          <p:cNvPr id="90" name="Rectangle 93"/>
          <p:cNvSpPr>
            <a:spLocks noChangeArrowheads="1"/>
          </p:cNvSpPr>
          <p:nvPr/>
        </p:nvSpPr>
        <p:spPr bwMode="auto">
          <a:xfrm>
            <a:off x="3884309" y="3271840"/>
            <a:ext cx="286938"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TN</a:t>
            </a:r>
          </a:p>
        </p:txBody>
      </p:sp>
      <p:sp>
        <p:nvSpPr>
          <p:cNvPr id="91" name="Rectangle 94"/>
          <p:cNvSpPr>
            <a:spLocks noChangeArrowheads="1"/>
          </p:cNvSpPr>
          <p:nvPr/>
        </p:nvSpPr>
        <p:spPr bwMode="auto">
          <a:xfrm>
            <a:off x="3907779" y="3540624"/>
            <a:ext cx="275717"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AL</a:t>
            </a:r>
          </a:p>
        </p:txBody>
      </p:sp>
      <p:sp>
        <p:nvSpPr>
          <p:cNvPr id="92" name="Rectangle 95"/>
          <p:cNvSpPr>
            <a:spLocks noChangeArrowheads="1"/>
          </p:cNvSpPr>
          <p:nvPr/>
        </p:nvSpPr>
        <p:spPr bwMode="auto">
          <a:xfrm>
            <a:off x="3599291" y="3553125"/>
            <a:ext cx="299761"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MS</a:t>
            </a:r>
          </a:p>
        </p:txBody>
      </p:sp>
      <p:sp>
        <p:nvSpPr>
          <p:cNvPr id="93" name="Rectangle 96"/>
          <p:cNvSpPr>
            <a:spLocks noChangeArrowheads="1"/>
          </p:cNvSpPr>
          <p:nvPr/>
        </p:nvSpPr>
        <p:spPr bwMode="auto">
          <a:xfrm>
            <a:off x="3302870" y="3387033"/>
            <a:ext cx="290144"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AR</a:t>
            </a:r>
          </a:p>
        </p:txBody>
      </p:sp>
      <p:sp>
        <p:nvSpPr>
          <p:cNvPr id="94" name="Rectangle 97"/>
          <p:cNvSpPr>
            <a:spLocks noChangeArrowheads="1"/>
          </p:cNvSpPr>
          <p:nvPr/>
        </p:nvSpPr>
        <p:spPr bwMode="auto">
          <a:xfrm>
            <a:off x="3348780" y="3665888"/>
            <a:ext cx="275717"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LA</a:t>
            </a:r>
          </a:p>
        </p:txBody>
      </p:sp>
      <p:sp>
        <p:nvSpPr>
          <p:cNvPr id="95" name="Rectangle 98"/>
          <p:cNvSpPr>
            <a:spLocks noChangeArrowheads="1"/>
          </p:cNvSpPr>
          <p:nvPr/>
        </p:nvSpPr>
        <p:spPr bwMode="auto">
          <a:xfrm>
            <a:off x="2656021" y="3639743"/>
            <a:ext cx="278923"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TX</a:t>
            </a:r>
          </a:p>
        </p:txBody>
      </p:sp>
      <p:sp>
        <p:nvSpPr>
          <p:cNvPr id="96" name="Rectangle 99"/>
          <p:cNvSpPr>
            <a:spLocks noChangeArrowheads="1"/>
          </p:cNvSpPr>
          <p:nvPr/>
        </p:nvSpPr>
        <p:spPr bwMode="auto">
          <a:xfrm>
            <a:off x="2866484" y="3340599"/>
            <a:ext cx="294953"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OK</a:t>
            </a:r>
          </a:p>
        </p:txBody>
      </p:sp>
      <p:sp>
        <p:nvSpPr>
          <p:cNvPr id="97" name="Rectangle 100"/>
          <p:cNvSpPr>
            <a:spLocks noChangeArrowheads="1"/>
          </p:cNvSpPr>
          <p:nvPr/>
        </p:nvSpPr>
        <p:spPr bwMode="auto">
          <a:xfrm>
            <a:off x="3294614" y="3111998"/>
            <a:ext cx="312586"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MO</a:t>
            </a:r>
          </a:p>
        </p:txBody>
      </p:sp>
      <p:sp>
        <p:nvSpPr>
          <p:cNvPr id="98" name="Rectangle 101"/>
          <p:cNvSpPr>
            <a:spLocks noChangeArrowheads="1"/>
          </p:cNvSpPr>
          <p:nvPr/>
        </p:nvSpPr>
        <p:spPr bwMode="auto">
          <a:xfrm>
            <a:off x="2752643" y="3056635"/>
            <a:ext cx="282129"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KS</a:t>
            </a:r>
          </a:p>
        </p:txBody>
      </p:sp>
      <p:sp>
        <p:nvSpPr>
          <p:cNvPr id="99" name="Rectangle 102"/>
          <p:cNvSpPr>
            <a:spLocks noChangeArrowheads="1"/>
          </p:cNvSpPr>
          <p:nvPr/>
        </p:nvSpPr>
        <p:spPr bwMode="auto">
          <a:xfrm>
            <a:off x="3202174" y="2736952"/>
            <a:ext cx="267702"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IA</a:t>
            </a:r>
          </a:p>
        </p:txBody>
      </p:sp>
      <p:sp>
        <p:nvSpPr>
          <p:cNvPr id="100" name="Rectangle 103"/>
          <p:cNvSpPr>
            <a:spLocks noChangeArrowheads="1"/>
          </p:cNvSpPr>
          <p:nvPr/>
        </p:nvSpPr>
        <p:spPr bwMode="auto">
          <a:xfrm>
            <a:off x="3066028" y="2313487"/>
            <a:ext cx="312586"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MN</a:t>
            </a:r>
          </a:p>
          <a:p>
            <a:pPr algn="ctr">
              <a:defRPr/>
            </a:pPr>
            <a:endParaRPr lang="en-US" sz="750" b="1" dirty="0">
              <a:solidFill>
                <a:schemeClr val="bg1"/>
              </a:solidFill>
              <a:latin typeface="+mj-lt"/>
            </a:endParaRPr>
          </a:p>
        </p:txBody>
      </p:sp>
      <p:sp>
        <p:nvSpPr>
          <p:cNvPr id="101" name="Rectangle 104"/>
          <p:cNvSpPr>
            <a:spLocks noChangeArrowheads="1"/>
          </p:cNvSpPr>
          <p:nvPr/>
        </p:nvSpPr>
        <p:spPr bwMode="auto">
          <a:xfrm>
            <a:off x="2608486" y="2251177"/>
            <a:ext cx="301365"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ND</a:t>
            </a:r>
          </a:p>
        </p:txBody>
      </p:sp>
      <p:sp>
        <p:nvSpPr>
          <p:cNvPr id="102" name="Rectangle 105"/>
          <p:cNvSpPr>
            <a:spLocks noChangeArrowheads="1"/>
          </p:cNvSpPr>
          <p:nvPr/>
        </p:nvSpPr>
        <p:spPr bwMode="auto">
          <a:xfrm>
            <a:off x="2632755" y="2521746"/>
            <a:ext cx="288541"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SD</a:t>
            </a:r>
          </a:p>
        </p:txBody>
      </p:sp>
      <p:sp>
        <p:nvSpPr>
          <p:cNvPr id="103" name="Rectangle 106"/>
          <p:cNvSpPr>
            <a:spLocks noChangeArrowheads="1"/>
          </p:cNvSpPr>
          <p:nvPr/>
        </p:nvSpPr>
        <p:spPr bwMode="auto">
          <a:xfrm>
            <a:off x="2637725" y="2783386"/>
            <a:ext cx="286937"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NE</a:t>
            </a:r>
          </a:p>
        </p:txBody>
      </p:sp>
      <p:sp>
        <p:nvSpPr>
          <p:cNvPr id="104" name="Rectangle 107"/>
          <p:cNvSpPr>
            <a:spLocks noChangeArrowheads="1"/>
          </p:cNvSpPr>
          <p:nvPr/>
        </p:nvSpPr>
        <p:spPr bwMode="auto">
          <a:xfrm>
            <a:off x="1972438" y="3378103"/>
            <a:ext cx="312586"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NM</a:t>
            </a:r>
          </a:p>
        </p:txBody>
      </p:sp>
      <p:sp>
        <p:nvSpPr>
          <p:cNvPr id="105" name="Rectangle 108"/>
          <p:cNvSpPr>
            <a:spLocks noChangeArrowheads="1"/>
          </p:cNvSpPr>
          <p:nvPr/>
        </p:nvSpPr>
        <p:spPr bwMode="auto">
          <a:xfrm>
            <a:off x="1435217" y="3349528"/>
            <a:ext cx="282129"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AZ</a:t>
            </a:r>
          </a:p>
        </p:txBody>
      </p:sp>
      <p:sp>
        <p:nvSpPr>
          <p:cNvPr id="106" name="Rectangle 109"/>
          <p:cNvSpPr>
            <a:spLocks noChangeArrowheads="1"/>
          </p:cNvSpPr>
          <p:nvPr/>
        </p:nvSpPr>
        <p:spPr bwMode="auto">
          <a:xfrm>
            <a:off x="1992449" y="2957537"/>
            <a:ext cx="290144"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CO</a:t>
            </a:r>
          </a:p>
        </p:txBody>
      </p:sp>
      <p:sp>
        <p:nvSpPr>
          <p:cNvPr id="107" name="Rectangle 110"/>
          <p:cNvSpPr>
            <a:spLocks noChangeArrowheads="1"/>
          </p:cNvSpPr>
          <p:nvPr/>
        </p:nvSpPr>
        <p:spPr bwMode="auto">
          <a:xfrm>
            <a:off x="1546336" y="2911974"/>
            <a:ext cx="283731"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UT</a:t>
            </a:r>
          </a:p>
        </p:txBody>
      </p:sp>
      <p:sp>
        <p:nvSpPr>
          <p:cNvPr id="108" name="Rectangle 111"/>
          <p:cNvSpPr>
            <a:spLocks noChangeArrowheads="1"/>
          </p:cNvSpPr>
          <p:nvPr/>
        </p:nvSpPr>
        <p:spPr bwMode="auto">
          <a:xfrm>
            <a:off x="1956731" y="2606578"/>
            <a:ext cx="318998"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WY</a:t>
            </a:r>
          </a:p>
        </p:txBody>
      </p:sp>
      <p:sp>
        <p:nvSpPr>
          <p:cNvPr id="109" name="Rectangle 112"/>
          <p:cNvSpPr>
            <a:spLocks noChangeArrowheads="1"/>
          </p:cNvSpPr>
          <p:nvPr/>
        </p:nvSpPr>
        <p:spPr bwMode="auto">
          <a:xfrm>
            <a:off x="1892941" y="2251177"/>
            <a:ext cx="296556"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MT</a:t>
            </a:r>
          </a:p>
        </p:txBody>
      </p:sp>
      <p:sp>
        <p:nvSpPr>
          <p:cNvPr id="110" name="Rectangle 113"/>
          <p:cNvSpPr>
            <a:spLocks noChangeArrowheads="1"/>
          </p:cNvSpPr>
          <p:nvPr/>
        </p:nvSpPr>
        <p:spPr bwMode="auto">
          <a:xfrm>
            <a:off x="1039928" y="2059187"/>
            <a:ext cx="323807"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WA</a:t>
            </a:r>
          </a:p>
          <a:p>
            <a:pPr algn="ctr">
              <a:defRPr/>
            </a:pPr>
            <a:endParaRPr lang="en-US" sz="750" b="1" dirty="0">
              <a:solidFill>
                <a:schemeClr val="bg1"/>
              </a:solidFill>
              <a:latin typeface="+mj-lt"/>
            </a:endParaRPr>
          </a:p>
        </p:txBody>
      </p:sp>
      <p:sp>
        <p:nvSpPr>
          <p:cNvPr id="111" name="Rectangle 114"/>
          <p:cNvSpPr>
            <a:spLocks noChangeArrowheads="1"/>
          </p:cNvSpPr>
          <p:nvPr/>
        </p:nvSpPr>
        <p:spPr bwMode="auto">
          <a:xfrm>
            <a:off x="876742" y="2366370"/>
            <a:ext cx="296556"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OR</a:t>
            </a:r>
          </a:p>
        </p:txBody>
      </p:sp>
      <p:sp>
        <p:nvSpPr>
          <p:cNvPr id="112" name="Rectangle 115"/>
          <p:cNvSpPr>
            <a:spLocks noChangeArrowheads="1"/>
          </p:cNvSpPr>
          <p:nvPr/>
        </p:nvSpPr>
        <p:spPr bwMode="auto">
          <a:xfrm>
            <a:off x="1397163" y="2464596"/>
            <a:ext cx="272510"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ID</a:t>
            </a:r>
          </a:p>
        </p:txBody>
      </p:sp>
      <p:sp>
        <p:nvSpPr>
          <p:cNvPr id="113" name="Rectangle 116"/>
          <p:cNvSpPr>
            <a:spLocks noChangeArrowheads="1"/>
          </p:cNvSpPr>
          <p:nvPr/>
        </p:nvSpPr>
        <p:spPr bwMode="auto">
          <a:xfrm>
            <a:off x="1072213" y="2783386"/>
            <a:ext cx="294953" cy="185149"/>
          </a:xfrm>
          <a:prstGeom prst="rect">
            <a:avLst/>
          </a:prstGeom>
          <a:noFill/>
          <a:ln>
            <a:noFill/>
          </a:ln>
          <a:effectLst/>
          <a:extLst>
            <a:ext uri="{909E8E84-426E-40DD-AFC4-6F175D3DCCD1}">
              <a14:hiddenFill xmlns:a14="http://schemas.microsoft.com/office/drawing/2010/main">
                <a:solidFill>
                  <a:srgbClr val="C0E0E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NV</a:t>
            </a:r>
          </a:p>
        </p:txBody>
      </p:sp>
      <p:sp>
        <p:nvSpPr>
          <p:cNvPr id="114" name="Rectangle 117"/>
          <p:cNvSpPr>
            <a:spLocks noChangeArrowheads="1"/>
          </p:cNvSpPr>
          <p:nvPr/>
        </p:nvSpPr>
        <p:spPr bwMode="auto">
          <a:xfrm>
            <a:off x="740279" y="2950371"/>
            <a:ext cx="283732"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CA</a:t>
            </a:r>
          </a:p>
        </p:txBody>
      </p:sp>
      <p:sp>
        <p:nvSpPr>
          <p:cNvPr id="115" name="Text Box 123"/>
          <p:cNvSpPr txBox="1">
            <a:spLocks noChangeArrowheads="1"/>
          </p:cNvSpPr>
          <p:nvPr/>
        </p:nvSpPr>
        <p:spPr bwMode="black">
          <a:xfrm>
            <a:off x="5365443" y="2575959"/>
            <a:ext cx="758594" cy="207749"/>
          </a:xfrm>
          <a:prstGeom prst="rect">
            <a:avLst/>
          </a:prstGeom>
          <a:noFill/>
          <a:ln>
            <a:noFill/>
          </a:ln>
          <a:effectLst/>
        </p:spPr>
        <p:txBody>
          <a:bodyPr wrap="square">
            <a:spAutoFit/>
          </a:bodyPr>
          <a:lstStyle/>
          <a:p>
            <a:pPr algn="ctr">
              <a:defRPr/>
            </a:pPr>
            <a:r>
              <a:rPr lang="en-US" sz="750" b="1" dirty="0">
                <a:latin typeface="+mj-lt"/>
              </a:rPr>
              <a:t>MA</a:t>
            </a:r>
          </a:p>
        </p:txBody>
      </p:sp>
      <p:cxnSp>
        <p:nvCxnSpPr>
          <p:cNvPr id="116" name="Straight Connector 115"/>
          <p:cNvCxnSpPr>
            <a:stCxn id="67" idx="5"/>
            <a:endCxn id="72" idx="1"/>
          </p:cNvCxnSpPr>
          <p:nvPr/>
        </p:nvCxnSpPr>
        <p:spPr>
          <a:xfrm>
            <a:off x="5264241" y="2463702"/>
            <a:ext cx="194002" cy="1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5297577" y="2574431"/>
            <a:ext cx="357188" cy="58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62" idx="1"/>
          </p:cNvCxnSpPr>
          <p:nvPr/>
        </p:nvCxnSpPr>
        <p:spPr>
          <a:xfrm>
            <a:off x="5284481" y="2657477"/>
            <a:ext cx="400050" cy="125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159466" y="2804734"/>
            <a:ext cx="341710" cy="164306"/>
          </a:xfrm>
          <a:prstGeom prst="line">
            <a:avLst/>
          </a:prstGeom>
        </p:spPr>
        <p:style>
          <a:lnRef idx="1">
            <a:schemeClr val="accent1"/>
          </a:lnRef>
          <a:fillRef idx="0">
            <a:schemeClr val="accent1"/>
          </a:fillRef>
          <a:effectRef idx="0">
            <a:schemeClr val="accent1"/>
          </a:effectRef>
          <a:fontRef idx="minor">
            <a:schemeClr val="tx1"/>
          </a:fontRef>
        </p:style>
      </p:cxnSp>
      <p:sp>
        <p:nvSpPr>
          <p:cNvPr id="121" name="Rectangle 117"/>
          <p:cNvSpPr>
            <a:spLocks noChangeArrowheads="1"/>
          </p:cNvSpPr>
          <p:nvPr/>
        </p:nvSpPr>
        <p:spPr bwMode="auto">
          <a:xfrm>
            <a:off x="4386579" y="3376539"/>
            <a:ext cx="445635"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    SC </a:t>
            </a:r>
          </a:p>
        </p:txBody>
      </p:sp>
      <p:grpSp>
        <p:nvGrpSpPr>
          <p:cNvPr id="9330" name="Group 8287"/>
          <p:cNvGrpSpPr>
            <a:grpSpLocks/>
          </p:cNvGrpSpPr>
          <p:nvPr/>
        </p:nvGrpSpPr>
        <p:grpSpPr bwMode="auto">
          <a:xfrm>
            <a:off x="141027" y="3962401"/>
            <a:ext cx="4394036" cy="2031325"/>
            <a:chOff x="3117360" y="4868788"/>
            <a:chExt cx="3969276" cy="4243227"/>
          </a:xfrm>
        </p:grpSpPr>
        <p:sp>
          <p:nvSpPr>
            <p:cNvPr id="123" name="Text Box 118"/>
            <p:cNvSpPr txBox="1">
              <a:spLocks noChangeAspect="1" noChangeArrowheads="1"/>
            </p:cNvSpPr>
            <p:nvPr/>
          </p:nvSpPr>
          <p:spPr bwMode="auto">
            <a:xfrm>
              <a:off x="3612188" y="4868788"/>
              <a:ext cx="3474448" cy="424322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cap="rnd">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endParaRPr lang="en-US" sz="1200" u="sng" dirty="0">
                <a:solidFill>
                  <a:srgbClr val="000000"/>
                </a:solidFill>
                <a:latin typeface="+mj-lt"/>
              </a:endParaRPr>
            </a:p>
            <a:p>
              <a:pPr>
                <a:spcBef>
                  <a:spcPct val="50000"/>
                </a:spcBef>
                <a:defRPr/>
              </a:pPr>
              <a:r>
                <a:rPr lang="en-US" sz="1200" dirty="0">
                  <a:solidFill>
                    <a:srgbClr val="000000"/>
                  </a:solidFill>
                  <a:latin typeface="+mj-lt"/>
                </a:rPr>
                <a:t>Current (Rolling)</a:t>
              </a:r>
            </a:p>
            <a:p>
              <a:pPr>
                <a:spcBef>
                  <a:spcPct val="50000"/>
                </a:spcBef>
                <a:defRPr/>
              </a:pPr>
              <a:r>
                <a:rPr lang="en-US" sz="1200" dirty="0">
                  <a:solidFill>
                    <a:srgbClr val="000000"/>
                  </a:solidFill>
                  <a:latin typeface="+mj-lt"/>
                </a:rPr>
                <a:t>Fixed Date </a:t>
              </a:r>
            </a:p>
            <a:p>
              <a:pPr>
                <a:spcBef>
                  <a:spcPct val="50000"/>
                </a:spcBef>
                <a:defRPr/>
              </a:pPr>
              <a:r>
                <a:rPr lang="en-US" sz="1200" dirty="0">
                  <a:solidFill>
                    <a:srgbClr val="000000"/>
                  </a:solidFill>
                  <a:latin typeface="+mj-lt"/>
                </a:rPr>
                <a:t>Does not incorporate the IRC by reference, but uses Federal Taxable Income as the starting point</a:t>
              </a:r>
            </a:p>
            <a:p>
              <a:pPr>
                <a:spcBef>
                  <a:spcPct val="50000"/>
                </a:spcBef>
                <a:defRPr/>
              </a:pPr>
              <a:r>
                <a:rPr lang="en-US" sz="1200" dirty="0">
                  <a:solidFill>
                    <a:srgbClr val="000000"/>
                  </a:solidFill>
                  <a:latin typeface="+mj-lt"/>
                </a:rPr>
                <a:t>Conforms only to specified sections</a:t>
              </a:r>
            </a:p>
            <a:p>
              <a:pPr>
                <a:spcBef>
                  <a:spcPct val="50000"/>
                </a:spcBef>
                <a:defRPr/>
              </a:pPr>
              <a:r>
                <a:rPr lang="en-US" sz="1200" dirty="0">
                  <a:solidFill>
                    <a:srgbClr val="000000"/>
                  </a:solidFill>
                  <a:latin typeface="+mj-lt"/>
                </a:rPr>
                <a:t>No corporate income tax – N/A</a:t>
              </a:r>
            </a:p>
          </p:txBody>
        </p:sp>
        <p:sp>
          <p:nvSpPr>
            <p:cNvPr id="124" name="Rectangle 120"/>
            <p:cNvSpPr>
              <a:spLocks noChangeArrowheads="1"/>
            </p:cNvSpPr>
            <p:nvPr/>
          </p:nvSpPr>
          <p:spPr bwMode="auto">
            <a:xfrm>
              <a:off x="3117360" y="6232693"/>
              <a:ext cx="465033" cy="2219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dirty="0">
                <a:latin typeface="+mj-lt"/>
              </a:endParaRPr>
            </a:p>
          </p:txBody>
        </p:sp>
        <p:sp>
          <p:nvSpPr>
            <p:cNvPr id="125" name="Rectangle 120"/>
            <p:cNvSpPr>
              <a:spLocks noChangeArrowheads="1"/>
            </p:cNvSpPr>
            <p:nvPr/>
          </p:nvSpPr>
          <p:spPr bwMode="auto">
            <a:xfrm>
              <a:off x="3132254" y="5638716"/>
              <a:ext cx="465033" cy="221972"/>
            </a:xfrm>
            <a:prstGeom prst="rect">
              <a:avLst/>
            </a:prstGeom>
            <a:solidFill>
              <a:schemeClr val="accent1">
                <a:lumMod val="50000"/>
              </a:schemeClr>
            </a:solidFill>
            <a:ln w="9525">
              <a:solidFill>
                <a:schemeClr val="tx1"/>
              </a:solidFill>
              <a:miter lim="800000"/>
              <a:headEnd/>
              <a:tailEnd/>
            </a:ln>
            <a:effectLst/>
            <a:extLst/>
          </p:spPr>
          <p:txBody>
            <a:bodyPr wrap="none" anchor="ctr"/>
            <a:lstStyle/>
            <a:p>
              <a:pPr>
                <a:defRPr/>
              </a:pPr>
              <a:endParaRPr lang="en-US" sz="1350" dirty="0">
                <a:latin typeface="+mj-lt"/>
              </a:endParaRPr>
            </a:p>
          </p:txBody>
        </p:sp>
        <p:sp>
          <p:nvSpPr>
            <p:cNvPr id="126" name="Rectangle 120"/>
            <p:cNvSpPr>
              <a:spLocks noChangeArrowheads="1"/>
            </p:cNvSpPr>
            <p:nvPr/>
          </p:nvSpPr>
          <p:spPr bwMode="auto">
            <a:xfrm>
              <a:off x="3128561" y="7687648"/>
              <a:ext cx="465032" cy="221972"/>
            </a:xfrm>
            <a:prstGeom prst="rect">
              <a:avLst/>
            </a:prstGeom>
            <a:solidFill>
              <a:srgbClr val="FFC000"/>
            </a:solidFill>
            <a:ln w="9525">
              <a:solidFill>
                <a:schemeClr val="tx1"/>
              </a:solidFill>
              <a:miter lim="800000"/>
              <a:headEnd/>
              <a:tailEnd/>
            </a:ln>
            <a:effectLst/>
            <a:extLst/>
          </p:spPr>
          <p:txBody>
            <a:bodyPr wrap="none" anchor="ctr"/>
            <a:lstStyle/>
            <a:p>
              <a:pPr>
                <a:defRPr/>
              </a:pPr>
              <a:endParaRPr lang="en-US" sz="1350" dirty="0">
                <a:latin typeface="+mj-lt"/>
              </a:endParaRPr>
            </a:p>
          </p:txBody>
        </p:sp>
        <p:sp>
          <p:nvSpPr>
            <p:cNvPr id="128" name="Rectangle 120"/>
            <p:cNvSpPr>
              <a:spLocks noChangeArrowheads="1"/>
            </p:cNvSpPr>
            <p:nvPr/>
          </p:nvSpPr>
          <p:spPr bwMode="auto">
            <a:xfrm>
              <a:off x="3123370" y="8269025"/>
              <a:ext cx="465032" cy="221972"/>
            </a:xfrm>
            <a:prstGeom prst="rect">
              <a:avLst/>
            </a:prstGeom>
            <a:solidFill>
              <a:schemeClr val="bg1"/>
            </a:solidFill>
            <a:ln w="9525">
              <a:solidFill>
                <a:schemeClr val="tx1"/>
              </a:solidFill>
              <a:miter lim="800000"/>
              <a:headEnd/>
              <a:tailEnd/>
            </a:ln>
            <a:effectLst/>
            <a:extLst/>
          </p:spPr>
          <p:txBody>
            <a:bodyPr wrap="none" anchor="ctr"/>
            <a:lstStyle/>
            <a:p>
              <a:pPr>
                <a:defRPr/>
              </a:pPr>
              <a:endParaRPr lang="en-US" sz="1350" dirty="0">
                <a:latin typeface="+mj-lt"/>
              </a:endParaRPr>
            </a:p>
          </p:txBody>
        </p:sp>
        <p:sp>
          <p:nvSpPr>
            <p:cNvPr id="132" name="Rectangle 120"/>
            <p:cNvSpPr>
              <a:spLocks noChangeArrowheads="1"/>
            </p:cNvSpPr>
            <p:nvPr/>
          </p:nvSpPr>
          <p:spPr bwMode="auto">
            <a:xfrm>
              <a:off x="3117361" y="6814070"/>
              <a:ext cx="465032" cy="221972"/>
            </a:xfrm>
            <a:prstGeom prst="rect">
              <a:avLst/>
            </a:prstGeom>
            <a:solidFill>
              <a:srgbClr val="92D050"/>
            </a:solidFill>
            <a:ln w="9525">
              <a:solidFill>
                <a:schemeClr val="tx1"/>
              </a:solidFill>
              <a:miter lim="800000"/>
              <a:headEnd/>
              <a:tailEnd/>
            </a:ln>
            <a:effectLst/>
            <a:extLst/>
          </p:spPr>
          <p:txBody>
            <a:bodyPr wrap="none" anchor="ctr"/>
            <a:lstStyle/>
            <a:p>
              <a:pPr>
                <a:defRPr/>
              </a:pPr>
              <a:endParaRPr lang="en-US" sz="1350" dirty="0">
                <a:latin typeface="+mj-lt"/>
              </a:endParaRPr>
            </a:p>
          </p:txBody>
        </p:sp>
      </p:grpSp>
      <p:sp>
        <p:nvSpPr>
          <p:cNvPr id="9312" name="Title 9311"/>
          <p:cNvSpPr>
            <a:spLocks noGrp="1"/>
          </p:cNvSpPr>
          <p:nvPr>
            <p:ph type="title"/>
          </p:nvPr>
        </p:nvSpPr>
        <p:spPr/>
        <p:txBody>
          <a:bodyPr>
            <a:normAutofit/>
          </a:bodyPr>
          <a:lstStyle/>
          <a:p>
            <a:r>
              <a:rPr lang="en-US" dirty="0">
                <a:solidFill>
                  <a:srgbClr val="FF0000"/>
                </a:solidFill>
              </a:rPr>
              <a:t>State IRC Conformity</a:t>
            </a:r>
          </a:p>
        </p:txBody>
      </p:sp>
      <p:sp>
        <p:nvSpPr>
          <p:cNvPr id="130" name="Rectangle 86"/>
          <p:cNvSpPr>
            <a:spLocks noChangeArrowheads="1"/>
          </p:cNvSpPr>
          <p:nvPr/>
        </p:nvSpPr>
        <p:spPr bwMode="auto">
          <a:xfrm>
            <a:off x="4622085" y="3213125"/>
            <a:ext cx="290144" cy="18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a:defRPr/>
            </a:pPr>
            <a:r>
              <a:rPr lang="en-US" sz="750" b="1" dirty="0">
                <a:latin typeface="+mj-lt"/>
              </a:rPr>
              <a:t>NC</a:t>
            </a:r>
          </a:p>
        </p:txBody>
      </p:sp>
      <p:sp>
        <p:nvSpPr>
          <p:cNvPr id="122" name="TextBox 121"/>
          <p:cNvSpPr txBox="1">
            <a:spLocks/>
          </p:cNvSpPr>
          <p:nvPr/>
        </p:nvSpPr>
        <p:spPr>
          <a:xfrm>
            <a:off x="5868352" y="1003787"/>
            <a:ext cx="2970848" cy="5262979"/>
          </a:xfrm>
          <a:prstGeom prst="rect">
            <a:avLst/>
          </a:prstGeom>
          <a:solidFill>
            <a:schemeClr val="bg1">
              <a:alpha val="95000"/>
            </a:schemeClr>
          </a:solidFill>
          <a:ln>
            <a:noFill/>
          </a:ln>
        </p:spPr>
        <p:txBody>
          <a:bodyPr wrap="square" rtlCol="0">
            <a:spAutoFit/>
          </a:bodyPr>
          <a:lstStyle/>
          <a:p>
            <a:pPr algn="ctr"/>
            <a:r>
              <a:rPr lang="en-US" sz="1050" b="1" dirty="0">
                <a:latin typeface="GE Inspira" panose="020F0603030400020203" pitchFamily="34" charset="0"/>
              </a:rPr>
              <a:t>Notes</a:t>
            </a:r>
          </a:p>
          <a:p>
            <a:r>
              <a:rPr lang="en-US" sz="1050" dirty="0">
                <a:latin typeface="GE Inspira" panose="020F0603030400020203" pitchFamily="34" charset="0"/>
              </a:rPr>
              <a:t>AR – only specified sections adopted; various dates</a:t>
            </a:r>
          </a:p>
          <a:p>
            <a:r>
              <a:rPr lang="en-US" sz="1050" dirty="0">
                <a:latin typeface="GE Inspira" panose="020F0603030400020203" pitchFamily="34" charset="0"/>
              </a:rPr>
              <a:t>AZ – 1/1/16</a:t>
            </a:r>
          </a:p>
          <a:p>
            <a:r>
              <a:rPr lang="en-US" sz="1050" dirty="0">
                <a:latin typeface="GE Inspira" panose="020F0603030400020203" pitchFamily="34" charset="0"/>
              </a:rPr>
              <a:t>CA -1/1/15</a:t>
            </a:r>
          </a:p>
          <a:p>
            <a:r>
              <a:rPr lang="en-US" sz="1050" dirty="0">
                <a:latin typeface="GE Inspira" panose="020F0603030400020203" pitchFamily="34" charset="0"/>
              </a:rPr>
              <a:t>CT – last day of income year</a:t>
            </a:r>
          </a:p>
          <a:p>
            <a:r>
              <a:rPr lang="en-US" sz="1050" dirty="0">
                <a:latin typeface="GE Inspira" panose="020F0603030400020203" pitchFamily="34" charset="0"/>
              </a:rPr>
              <a:t>FL – 1/1/16</a:t>
            </a:r>
          </a:p>
          <a:p>
            <a:r>
              <a:rPr lang="en-US" sz="1050" dirty="0">
                <a:latin typeface="GE Inspira" panose="020F0603030400020203" pitchFamily="34" charset="0"/>
              </a:rPr>
              <a:t>GA – 1/1/16</a:t>
            </a:r>
          </a:p>
          <a:p>
            <a:r>
              <a:rPr lang="en-US" sz="1050" dirty="0">
                <a:latin typeface="GE Inspira" panose="020F0603030400020203" pitchFamily="34" charset="0"/>
              </a:rPr>
              <a:t>HI -12/31/15</a:t>
            </a:r>
          </a:p>
          <a:p>
            <a:r>
              <a:rPr lang="en-US" sz="1050" dirty="0">
                <a:latin typeface="GE Inspira" panose="020F0603030400020203" pitchFamily="34" charset="0"/>
              </a:rPr>
              <a:t>IA – 1/1/16</a:t>
            </a:r>
          </a:p>
          <a:p>
            <a:r>
              <a:rPr lang="en-US" sz="1050" dirty="0">
                <a:latin typeface="GE Inspira" panose="020F0603030400020203" pitchFamily="34" charset="0"/>
              </a:rPr>
              <a:t>ID – 1/1/16</a:t>
            </a:r>
          </a:p>
          <a:p>
            <a:r>
              <a:rPr lang="en-US" sz="1050" dirty="0">
                <a:latin typeface="GE Inspira" panose="020F0603030400020203" pitchFamily="34" charset="0"/>
              </a:rPr>
              <a:t>IN – 1/1/16</a:t>
            </a:r>
          </a:p>
          <a:p>
            <a:r>
              <a:rPr lang="en-US" sz="1050" dirty="0">
                <a:latin typeface="GE Inspira" panose="020F0603030400020203" pitchFamily="34" charset="0"/>
              </a:rPr>
              <a:t>KY – 12/31/15</a:t>
            </a:r>
          </a:p>
          <a:p>
            <a:r>
              <a:rPr lang="en-US" sz="1050" dirty="0">
                <a:latin typeface="GE Inspira" panose="020F0603030400020203" pitchFamily="34" charset="0"/>
              </a:rPr>
              <a:t>MD – Current unless impact to state of $5MM or more</a:t>
            </a:r>
          </a:p>
          <a:p>
            <a:r>
              <a:rPr lang="en-US" sz="1050" dirty="0">
                <a:latin typeface="GE Inspira" panose="020F0603030400020203" pitchFamily="34" charset="0"/>
              </a:rPr>
              <a:t>ME – 12/31/15</a:t>
            </a:r>
          </a:p>
          <a:p>
            <a:r>
              <a:rPr lang="en-US" sz="1050" dirty="0">
                <a:latin typeface="GE Inspira" panose="020F0603030400020203" pitchFamily="34" charset="0"/>
              </a:rPr>
              <a:t>MI – 1/1/12</a:t>
            </a:r>
          </a:p>
          <a:p>
            <a:r>
              <a:rPr lang="en-US" sz="1050" dirty="0">
                <a:latin typeface="GE Inspira" panose="020F0603030400020203" pitchFamily="34" charset="0"/>
              </a:rPr>
              <a:t>MN – 12/31/14</a:t>
            </a:r>
          </a:p>
          <a:p>
            <a:r>
              <a:rPr lang="en-US" sz="1050" dirty="0">
                <a:latin typeface="GE Inspira" panose="020F0603030400020203" pitchFamily="34" charset="0"/>
              </a:rPr>
              <a:t>MS – current, but only specified sections adopted</a:t>
            </a:r>
          </a:p>
          <a:p>
            <a:r>
              <a:rPr lang="en-US" sz="1050" dirty="0">
                <a:latin typeface="GE Inspira" panose="020F0603030400020203" pitchFamily="34" charset="0"/>
              </a:rPr>
              <a:t>NC – 1/1/16</a:t>
            </a:r>
          </a:p>
          <a:p>
            <a:r>
              <a:rPr lang="en-US" sz="1050" dirty="0">
                <a:latin typeface="GE Inspira" panose="020F0603030400020203" pitchFamily="34" charset="0"/>
              </a:rPr>
              <a:t>NH – 12/31/00</a:t>
            </a:r>
          </a:p>
          <a:p>
            <a:r>
              <a:rPr lang="en-US" sz="1050" dirty="0">
                <a:latin typeface="GE Inspira" panose="020F0603030400020203" pitchFamily="34" charset="0"/>
              </a:rPr>
              <a:t>OH – 4/1/15</a:t>
            </a:r>
          </a:p>
          <a:p>
            <a:r>
              <a:rPr lang="en-US" sz="1050" dirty="0">
                <a:latin typeface="GE Inspira" panose="020F0603030400020203" pitchFamily="34" charset="0"/>
              </a:rPr>
              <a:t>OR – 12/31/15</a:t>
            </a:r>
          </a:p>
          <a:p>
            <a:r>
              <a:rPr lang="en-US" sz="1050" dirty="0">
                <a:latin typeface="GE Inspira" panose="020F0603030400020203" pitchFamily="34" charset="0"/>
              </a:rPr>
              <a:t>PA – various provisions adopted current and FTI starting point.   </a:t>
            </a:r>
          </a:p>
          <a:p>
            <a:r>
              <a:rPr lang="en-US" sz="1050" dirty="0">
                <a:latin typeface="GE Inspira" panose="020F0603030400020203" pitchFamily="34" charset="0"/>
              </a:rPr>
              <a:t>SC -12/31/15</a:t>
            </a:r>
          </a:p>
          <a:p>
            <a:r>
              <a:rPr lang="en-US" sz="1050" dirty="0">
                <a:latin typeface="GE Inspira" panose="020F0603030400020203" pitchFamily="34" charset="0"/>
              </a:rPr>
              <a:t>TX – tax year beginning 1/1/07</a:t>
            </a:r>
          </a:p>
          <a:p>
            <a:r>
              <a:rPr lang="en-US" sz="1050" dirty="0">
                <a:latin typeface="GE Inspira" panose="020F0603030400020203" pitchFamily="34" charset="0"/>
              </a:rPr>
              <a:t>VA – 12/31/15</a:t>
            </a:r>
          </a:p>
          <a:p>
            <a:r>
              <a:rPr lang="en-US" sz="1050" dirty="0">
                <a:latin typeface="GE Inspira" panose="020F0603030400020203" pitchFamily="34" charset="0"/>
              </a:rPr>
              <a:t>VT – In effect for 2015</a:t>
            </a:r>
          </a:p>
          <a:p>
            <a:r>
              <a:rPr lang="en-US" sz="1050" dirty="0">
                <a:latin typeface="GE Inspira" panose="020F0603030400020203" pitchFamily="34" charset="0"/>
              </a:rPr>
              <a:t>WI – 12/31/13</a:t>
            </a:r>
          </a:p>
          <a:p>
            <a:r>
              <a:rPr lang="en-US" sz="1050" dirty="0">
                <a:latin typeface="GE Inspira" panose="020F0603030400020203" pitchFamily="34" charset="0"/>
              </a:rPr>
              <a:t>WV – 12/31/15</a:t>
            </a:r>
          </a:p>
        </p:txBody>
      </p:sp>
    </p:spTree>
    <p:extLst>
      <p:ext uri="{BB962C8B-B14F-4D97-AF65-F5344CB8AC3E}">
        <p14:creationId xmlns:p14="http://schemas.microsoft.com/office/powerpoint/2010/main" val="350208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763066"/>
          </a:xfrm>
        </p:spPr>
        <p:txBody>
          <a:bodyPr>
            <a:noAutofit/>
          </a:bodyPr>
          <a:lstStyle/>
          <a:p>
            <a:pPr>
              <a:lnSpc>
                <a:spcPct val="110000"/>
              </a:lnSpc>
            </a:pPr>
            <a:r>
              <a:rPr lang="en-US" sz="1900" b="1" i="1" dirty="0">
                <a:solidFill>
                  <a:schemeClr val="accent2"/>
                </a:solidFill>
              </a:rPr>
              <a:t>Crutchfield, Inc., v. </a:t>
            </a:r>
            <a:r>
              <a:rPr lang="en-US" sz="1900" b="1" i="1" dirty="0" err="1">
                <a:solidFill>
                  <a:schemeClr val="accent2"/>
                </a:solidFill>
              </a:rPr>
              <a:t>Testa</a:t>
            </a:r>
            <a:r>
              <a:rPr lang="en-US" sz="1900" dirty="0"/>
              <a:t>, Nos. 15-0386, 15-0483, 15-0794, 2016 WL 6775765 (Ohio 2016)</a:t>
            </a:r>
          </a:p>
          <a:p>
            <a:endParaRPr lang="en-US" sz="1900" dirty="0"/>
          </a:p>
        </p:txBody>
      </p:sp>
      <p:sp>
        <p:nvSpPr>
          <p:cNvPr id="3" name="Title 2"/>
          <p:cNvSpPr>
            <a:spLocks noGrp="1"/>
          </p:cNvSpPr>
          <p:nvPr>
            <p:ph type="title"/>
          </p:nvPr>
        </p:nvSpPr>
        <p:spPr/>
        <p:txBody>
          <a:bodyPr/>
          <a:lstStyle/>
          <a:p>
            <a:r>
              <a:rPr lang="en-US" dirty="0" smtClean="0">
                <a:solidFill>
                  <a:srgbClr val="0066B2"/>
                </a:solidFill>
              </a:rPr>
              <a:t>Ohio - Factor Presence Nexus </a:t>
            </a:r>
            <a:endParaRPr lang="en-US" dirty="0">
              <a:solidFill>
                <a:srgbClr val="0066B2"/>
              </a:solidFill>
            </a:endParaRPr>
          </a:p>
        </p:txBody>
      </p:sp>
      <p:sp>
        <p:nvSpPr>
          <p:cNvPr id="4" name="Content Placeholder 3"/>
          <p:cNvSpPr>
            <a:spLocks noGrp="1"/>
          </p:cNvSpPr>
          <p:nvPr>
            <p:ph sz="quarter" idx="14"/>
          </p:nvPr>
        </p:nvSpPr>
        <p:spPr/>
        <p:txBody>
          <a:bodyPr>
            <a:normAutofit/>
          </a:bodyPr>
          <a:lstStyle/>
          <a:p>
            <a:r>
              <a:rPr lang="en-US" sz="2000" dirty="0"/>
              <a:t>Ohio adopted factor nexus provision for CAT purposes.</a:t>
            </a:r>
          </a:p>
          <a:p>
            <a:r>
              <a:rPr lang="en-US" sz="2000" dirty="0"/>
              <a:t>The Department claimed the CAT is not governed by </a:t>
            </a:r>
            <a:r>
              <a:rPr lang="en-US" sz="2000" i="1" dirty="0"/>
              <a:t>Quill</a:t>
            </a:r>
            <a:r>
              <a:rPr lang="en-US" sz="2000" dirty="0"/>
              <a:t> because it is not a sales and use tax</a:t>
            </a:r>
            <a:r>
              <a:rPr lang="en-US" sz="2000" dirty="0" smtClean="0"/>
              <a:t>.</a:t>
            </a:r>
          </a:p>
          <a:p>
            <a:r>
              <a:rPr lang="en-US" sz="2000" dirty="0"/>
              <a:t>The Department </a:t>
            </a:r>
            <a:r>
              <a:rPr lang="en-US" sz="2000" dirty="0" smtClean="0"/>
              <a:t>also argued that the physical presence was met </a:t>
            </a:r>
            <a:r>
              <a:rPr lang="en-US" sz="2000" dirty="0"/>
              <a:t>because of “</a:t>
            </a:r>
            <a:r>
              <a:rPr lang="en-US" sz="2000" dirty="0" smtClean="0"/>
              <a:t>cookies” placed </a:t>
            </a:r>
            <a:r>
              <a:rPr lang="en-US" sz="2000" dirty="0"/>
              <a:t>on </a:t>
            </a:r>
            <a:r>
              <a:rPr lang="en-US" sz="2000" dirty="0" smtClean="0"/>
              <a:t>in-state customers</a:t>
            </a:r>
            <a:r>
              <a:rPr lang="en-US" sz="2000" dirty="0"/>
              <a:t>’ </a:t>
            </a:r>
            <a:r>
              <a:rPr lang="en-US" sz="2000" dirty="0" smtClean="0"/>
              <a:t>computers.</a:t>
            </a:r>
            <a:endParaRPr lang="en-US" sz="2000" dirty="0"/>
          </a:p>
          <a:p>
            <a:r>
              <a:rPr lang="en-US" sz="2000" dirty="0" smtClean="0"/>
              <a:t>On </a:t>
            </a:r>
            <a:r>
              <a:rPr lang="en-US" sz="2000" dirty="0"/>
              <a:t>November 17, 2016, the Ohio Supreme Court upheld the factor nexus provision because the </a:t>
            </a:r>
            <a:r>
              <a:rPr lang="en-US" sz="2000" i="1" dirty="0"/>
              <a:t>Quill </a:t>
            </a:r>
            <a:r>
              <a:rPr lang="en-US" sz="2000" dirty="0"/>
              <a:t>physical presence nexus standard does not extend to business-privilege taxes such as the CAT.  The court distinguishes that physical presence is a sufficient condition to impose a business-privilege tax, but not a necessary one</a:t>
            </a:r>
            <a:r>
              <a:rPr lang="en-US" sz="2000" dirty="0" smtClean="0"/>
              <a:t>.</a:t>
            </a:r>
          </a:p>
          <a:p>
            <a:r>
              <a:rPr lang="en-US" sz="2000" dirty="0" smtClean="0"/>
              <a:t>On April 14, 2017, the </a:t>
            </a:r>
            <a:r>
              <a:rPr lang="en-US" sz="2000" dirty="0"/>
              <a:t>parties settled the matter. </a:t>
            </a:r>
          </a:p>
          <a:p>
            <a:endParaRPr lang="en-US" b="1"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15</a:t>
            </a:fld>
            <a:endParaRPr lang="en-GB" dirty="0"/>
          </a:p>
        </p:txBody>
      </p:sp>
    </p:spTree>
    <p:extLst>
      <p:ext uri="{BB962C8B-B14F-4D97-AF65-F5344CB8AC3E}">
        <p14:creationId xmlns:p14="http://schemas.microsoft.com/office/powerpoint/2010/main" val="2698859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44" y="4367084"/>
            <a:ext cx="2015902" cy="1107000"/>
          </a:xfrm>
        </p:spPr>
        <p:txBody>
          <a:bodyPr/>
          <a:lstStyle/>
          <a:p>
            <a:r>
              <a:rPr lang="en-US" dirty="0"/>
              <a:t>3</a:t>
            </a:r>
          </a:p>
        </p:txBody>
      </p:sp>
      <p:sp>
        <p:nvSpPr>
          <p:cNvPr id="3" name="Title 2"/>
          <p:cNvSpPr>
            <a:spLocks noGrp="1"/>
          </p:cNvSpPr>
          <p:nvPr>
            <p:ph type="title"/>
          </p:nvPr>
        </p:nvSpPr>
        <p:spPr/>
        <p:txBody>
          <a:bodyPr/>
          <a:lstStyle/>
          <a:p>
            <a:r>
              <a:rPr lang="en-US" dirty="0"/>
              <a:t>Destination-Based Tax /                      Border Adjustment</a:t>
            </a:r>
          </a:p>
        </p:txBody>
      </p:sp>
    </p:spTree>
    <p:extLst>
      <p:ext uri="{BB962C8B-B14F-4D97-AF65-F5344CB8AC3E}">
        <p14:creationId xmlns:p14="http://schemas.microsoft.com/office/powerpoint/2010/main" val="17374428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Destination-Based Tax / Border Adjustment</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151</a:t>
            </a:fld>
            <a:endParaRPr lang="en-US" dirty="0"/>
          </a:p>
        </p:txBody>
      </p:sp>
      <p:sp>
        <p:nvSpPr>
          <p:cNvPr id="4" name="Content Placeholder 3"/>
          <p:cNvSpPr>
            <a:spLocks noGrp="1"/>
          </p:cNvSpPr>
          <p:nvPr>
            <p:ph sz="quarter" idx="12"/>
          </p:nvPr>
        </p:nvSpPr>
        <p:spPr/>
        <p:txBody>
          <a:bodyPr>
            <a:normAutofit fontScale="92500" lnSpcReduction="10000"/>
          </a:bodyPr>
          <a:lstStyle/>
          <a:p>
            <a:pPr lvl="6"/>
            <a:r>
              <a:rPr lang="en-US" sz="2300" dirty="0"/>
              <a:t>Destination-Based Cash Flow Tax (Blueprint)</a:t>
            </a:r>
          </a:p>
          <a:p>
            <a:pPr lvl="7"/>
            <a:r>
              <a:rPr lang="en-US" sz="2300" dirty="0"/>
              <a:t>Jurisdiction to tax would follow the location of consumption rather than the location of production</a:t>
            </a:r>
          </a:p>
          <a:p>
            <a:pPr lvl="7"/>
            <a:r>
              <a:rPr lang="en-US" sz="2300" dirty="0"/>
              <a:t>Exported goods and services would be excluded from taxable receipts while imported items would be included</a:t>
            </a:r>
          </a:p>
          <a:p>
            <a:pPr lvl="6"/>
            <a:r>
              <a:rPr lang="en-US" sz="2300" dirty="0"/>
              <a:t>“Border Adjustment Tax” (Blueprint)</a:t>
            </a:r>
          </a:p>
          <a:p>
            <a:pPr lvl="7"/>
            <a:r>
              <a:rPr lang="en-US" sz="2300" dirty="0"/>
              <a:t>No deduction for costs of goods/services (COGS) incurred outside of U.S.</a:t>
            </a:r>
          </a:p>
          <a:p>
            <a:pPr lvl="7"/>
            <a:r>
              <a:rPr lang="en-US" sz="2300" dirty="0"/>
              <a:t>Permits a deduction for COGS incurred inside the </a:t>
            </a:r>
            <a:r>
              <a:rPr lang="en-US" sz="2300"/>
              <a:t>U.S.</a:t>
            </a:r>
          </a:p>
          <a:p>
            <a:pPr lvl="7"/>
            <a:r>
              <a:rPr lang="en-US" sz="2300"/>
              <a:t>Controversial for several reasons, including:</a:t>
            </a:r>
          </a:p>
          <a:p>
            <a:pPr lvl="8"/>
            <a:r>
              <a:rPr lang="en-US"/>
              <a:t>Potential WTO and tax treaty violations</a:t>
            </a:r>
          </a:p>
          <a:p>
            <a:pPr lvl="8"/>
            <a:r>
              <a:rPr lang="en-US"/>
              <a:t>Creates winners and losers among different industries</a:t>
            </a:r>
            <a:endParaRPr lang="en-US" dirty="0"/>
          </a:p>
          <a:p>
            <a:pPr lvl="6"/>
            <a:endParaRPr lang="en-US" sz="2300" dirty="0"/>
          </a:p>
        </p:txBody>
      </p:sp>
    </p:spTree>
    <p:extLst>
      <p:ext uri="{BB962C8B-B14F-4D97-AF65-F5344CB8AC3E}">
        <p14:creationId xmlns:p14="http://schemas.microsoft.com/office/powerpoint/2010/main" val="359872668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Destination-Based Tax / Border Adjustment</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152</a:t>
            </a:fld>
            <a:endParaRPr lang="en-US" dirty="0"/>
          </a:p>
        </p:txBody>
      </p:sp>
      <p:sp>
        <p:nvSpPr>
          <p:cNvPr id="4" name="Content Placeholder 3"/>
          <p:cNvSpPr>
            <a:spLocks noGrp="1"/>
          </p:cNvSpPr>
          <p:nvPr>
            <p:ph sz="quarter" idx="12"/>
          </p:nvPr>
        </p:nvSpPr>
        <p:spPr>
          <a:xfrm>
            <a:off x="323850" y="2078832"/>
            <a:ext cx="8496300" cy="3402806"/>
          </a:xfrm>
        </p:spPr>
        <p:txBody>
          <a:bodyPr>
            <a:normAutofit fontScale="62500" lnSpcReduction="20000"/>
          </a:bodyPr>
          <a:lstStyle/>
          <a:p>
            <a:pPr lvl="6"/>
            <a:r>
              <a:rPr lang="en-US" sz="2300" dirty="0"/>
              <a:t>State conformity with the border adjustment tax may violate the Foreign Commerce Clause </a:t>
            </a:r>
          </a:p>
          <a:p>
            <a:pPr lvl="7"/>
            <a:r>
              <a:rPr lang="en-US" sz="2300" dirty="0"/>
              <a:t>Disallowing a foreign COGS deduction while allowing a domestic COGS may run afoul of </a:t>
            </a:r>
            <a:r>
              <a:rPr lang="en-US" sz="2300" i="1" dirty="0"/>
              <a:t>Kraft v. Iowa Department of Revenue</a:t>
            </a:r>
            <a:r>
              <a:rPr lang="en-US" sz="2300" dirty="0"/>
              <a:t>, 505 U.S. 71 (1992) </a:t>
            </a:r>
          </a:p>
          <a:p>
            <a:pPr lvl="7"/>
            <a:r>
              <a:rPr lang="en-US" sz="2300" dirty="0"/>
              <a:t>In </a:t>
            </a:r>
            <a:r>
              <a:rPr lang="en-US" sz="2300" i="1" dirty="0"/>
              <a:t>Kraft</a:t>
            </a:r>
            <a:r>
              <a:rPr lang="en-US" sz="2300" dirty="0"/>
              <a:t>, Iowa violated the Foreign Commerce Clause by allowing a deduction for dividends received from domestic subsidiaries while disallowing a deduction for dividends received from foreign subsidiaries</a:t>
            </a:r>
          </a:p>
          <a:p>
            <a:pPr lvl="7"/>
            <a:r>
              <a:rPr lang="en-US" sz="2300" dirty="0"/>
              <a:t>Federal government may discriminate against foreign commerce, but states cannot even if conforming to federal/IRC treatment, absent Congressional approval/authorization</a:t>
            </a:r>
          </a:p>
          <a:p>
            <a:pPr lvl="7"/>
            <a:r>
              <a:rPr lang="en-US" sz="2300" dirty="0"/>
              <a:t>Violation would occur immediately for states that start with federal taxable income when defining state taxable income or with rolling date conformity.</a:t>
            </a:r>
          </a:p>
          <a:p>
            <a:pPr lvl="7"/>
            <a:r>
              <a:rPr lang="en-US" sz="2300" dirty="0"/>
              <a:t>States may need to decouple from border adjustment by either:</a:t>
            </a:r>
          </a:p>
          <a:p>
            <a:pPr lvl="8"/>
            <a:r>
              <a:rPr lang="en-US" sz="2100" dirty="0"/>
              <a:t>allowing COGS deduction for domestic and foreign costs, or</a:t>
            </a:r>
          </a:p>
          <a:p>
            <a:pPr lvl="8"/>
            <a:r>
              <a:rPr lang="en-US" sz="2100" dirty="0"/>
              <a:t>denying COGS deduction altogether  </a:t>
            </a:r>
          </a:p>
          <a:p>
            <a:pPr lvl="8"/>
            <a:endParaRPr lang="en-US" sz="2100" dirty="0"/>
          </a:p>
        </p:txBody>
      </p:sp>
    </p:spTree>
    <p:extLst>
      <p:ext uri="{BB962C8B-B14F-4D97-AF65-F5344CB8AC3E}">
        <p14:creationId xmlns:p14="http://schemas.microsoft.com/office/powerpoint/2010/main" val="196728849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Destination-Based Tax / Border Adjustment	</a:t>
            </a:r>
          </a:p>
        </p:txBody>
      </p:sp>
      <p:sp>
        <p:nvSpPr>
          <p:cNvPr id="3" name="Slide Number Placeholder 2"/>
          <p:cNvSpPr>
            <a:spLocks noGrp="1"/>
          </p:cNvSpPr>
          <p:nvPr>
            <p:ph type="sldNum" sz="quarter" idx="11"/>
          </p:nvPr>
        </p:nvSpPr>
        <p:spPr/>
        <p:txBody>
          <a:bodyPr/>
          <a:lstStyle/>
          <a:p>
            <a:fld id="{B511D280-0087-4025-85DC-7A4BA4039648}" type="slidenum">
              <a:rPr lang="en-AU" smtClean="0"/>
              <a:pPr/>
              <a:t>153</a:t>
            </a:fld>
            <a:endParaRPr lang="en-AU" dirty="0"/>
          </a:p>
        </p:txBody>
      </p:sp>
      <p:sp>
        <p:nvSpPr>
          <p:cNvPr id="4" name="Content Placeholder 3"/>
          <p:cNvSpPr>
            <a:spLocks noGrp="1"/>
          </p:cNvSpPr>
          <p:nvPr>
            <p:ph sz="quarter" idx="12"/>
          </p:nvPr>
        </p:nvSpPr>
        <p:spPr/>
        <p:txBody>
          <a:bodyPr>
            <a:normAutofit/>
          </a:bodyPr>
          <a:lstStyle/>
          <a:p>
            <a:r>
              <a:rPr lang="en-CA"/>
              <a:t>WTO Concerns:</a:t>
            </a:r>
          </a:p>
          <a:p>
            <a:pPr marL="342900" indent="-342900">
              <a:buFont typeface="Arial" panose="020B0604020202020204" pitchFamily="34" charset="0"/>
              <a:buChar char="•"/>
            </a:pPr>
            <a:r>
              <a:rPr lang="en-CA"/>
              <a:t>Prohibition against export subsidies and “discriminatory” import taxes </a:t>
            </a:r>
          </a:p>
          <a:p>
            <a:pPr marL="342900" indent="-342900">
              <a:buFont typeface="Arial" panose="020B0604020202020204" pitchFamily="34" charset="0"/>
              <a:buChar char="•"/>
            </a:pPr>
            <a:r>
              <a:rPr lang="en-CA"/>
              <a:t>Border adjustments acceptable for indirect taxes (i.e., consumption taxes, such as VAT and excise taxes) but not for direct taxes (e.g., income taxes)</a:t>
            </a:r>
          </a:p>
          <a:p>
            <a:pPr marL="342900" indent="-342900">
              <a:buFont typeface="Arial" panose="020B0604020202020204" pitchFamily="34" charset="0"/>
              <a:buChar char="•"/>
            </a:pPr>
            <a:r>
              <a:rPr lang="en-CA"/>
              <a:t>Is the proposed Destination Based Cash Flow Tax a VAT?</a:t>
            </a:r>
          </a:p>
          <a:p>
            <a:pPr marL="702900" lvl="2" indent="-342900">
              <a:buFont typeface="Arial" panose="020B0604020202020204" pitchFamily="34" charset="0"/>
              <a:buChar char="•"/>
            </a:pPr>
            <a:r>
              <a:rPr lang="en-CA"/>
              <a:t>VAT is a tax levied at each stage of production and distribution on a firm’s value added</a:t>
            </a:r>
          </a:p>
          <a:p>
            <a:pPr marL="702900" lvl="2" indent="-342900">
              <a:buFont typeface="Arial" panose="020B0604020202020204" pitchFamily="34" charset="0"/>
              <a:buChar char="•"/>
            </a:pPr>
            <a:r>
              <a:rPr lang="en-CA"/>
              <a:t>Value added is the difference between a firm’s sales and the firm’s purchased inputs</a:t>
            </a:r>
          </a:p>
          <a:p>
            <a:endParaRPr lang="en-CA"/>
          </a:p>
        </p:txBody>
      </p:sp>
    </p:spTree>
    <p:extLst>
      <p:ext uri="{BB962C8B-B14F-4D97-AF65-F5344CB8AC3E}">
        <p14:creationId xmlns:p14="http://schemas.microsoft.com/office/powerpoint/2010/main" val="304857075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Destination-Based Tax / Border Adjustment</a:t>
            </a:r>
          </a:p>
        </p:txBody>
      </p:sp>
      <p:sp>
        <p:nvSpPr>
          <p:cNvPr id="3" name="Slide Number Placeholder 2"/>
          <p:cNvSpPr>
            <a:spLocks noGrp="1"/>
          </p:cNvSpPr>
          <p:nvPr>
            <p:ph type="sldNum" sz="quarter" idx="11"/>
          </p:nvPr>
        </p:nvSpPr>
        <p:spPr/>
        <p:txBody>
          <a:bodyPr/>
          <a:lstStyle/>
          <a:p>
            <a:fld id="{B511D280-0087-4025-85DC-7A4BA4039648}" type="slidenum">
              <a:rPr lang="en-AU" smtClean="0"/>
              <a:pPr/>
              <a:t>154</a:t>
            </a:fld>
            <a:endParaRPr lang="en-AU" dirty="0"/>
          </a:p>
        </p:txBody>
      </p:sp>
      <p:sp>
        <p:nvSpPr>
          <p:cNvPr id="4" name="Content Placeholder 3"/>
          <p:cNvSpPr>
            <a:spLocks noGrp="1"/>
          </p:cNvSpPr>
          <p:nvPr>
            <p:ph sz="quarter" idx="12"/>
          </p:nvPr>
        </p:nvSpPr>
        <p:spPr>
          <a:xfrm>
            <a:off x="323850" y="2066631"/>
            <a:ext cx="8496300" cy="3402806"/>
          </a:xfrm>
        </p:spPr>
        <p:txBody>
          <a:bodyPr>
            <a:normAutofit fontScale="85000" lnSpcReduction="20000"/>
          </a:bodyPr>
          <a:lstStyle/>
          <a:p>
            <a:r>
              <a:rPr lang="en-CA" dirty="0"/>
              <a:t>Tax on consumption which is ultimately borne by the final consumer</a:t>
            </a:r>
          </a:p>
          <a:p>
            <a:r>
              <a:rPr lang="en-CA" dirty="0"/>
              <a:t>Two main types of VATs</a:t>
            </a:r>
          </a:p>
          <a:p>
            <a:pPr marL="457200" indent="-457200">
              <a:buFont typeface="+mj-lt"/>
              <a:buAutoNum type="arabicPeriod"/>
            </a:pPr>
            <a:r>
              <a:rPr lang="en-CA" b="1" dirty="0"/>
              <a:t>Credit Invoice Method: </a:t>
            </a:r>
            <a:r>
              <a:rPr lang="en-CA" dirty="0"/>
              <a:t>Firms show VAT separately on all sales invoices through the production and distribution process</a:t>
            </a:r>
          </a:p>
          <a:p>
            <a:r>
              <a:rPr lang="en-CA" dirty="0"/>
              <a:t>	Firms at each level calculate VAT collected on sales and subtract 	VAT paid on purchases and remit difference to government</a:t>
            </a:r>
          </a:p>
          <a:p>
            <a:pPr marL="457200" indent="-457200">
              <a:buFont typeface="+mj-lt"/>
              <a:buAutoNum type="arabicPeriod" startAt="2"/>
            </a:pPr>
            <a:r>
              <a:rPr lang="en-CA" b="1" dirty="0"/>
              <a:t>Subtraction Method</a:t>
            </a:r>
            <a:r>
              <a:rPr lang="en-CA" dirty="0"/>
              <a:t>: Firms subtract cost of taxed inputs from sales and determine VAT liability by multiplying the difference by the VAT rate</a:t>
            </a:r>
          </a:p>
          <a:p>
            <a:r>
              <a:rPr lang="en-CA" dirty="0"/>
              <a:t>Nearly all jurisdictions with VAT use the credit invoice method (including Canada)</a:t>
            </a:r>
          </a:p>
        </p:txBody>
      </p:sp>
    </p:spTree>
    <p:extLst>
      <p:ext uri="{BB962C8B-B14F-4D97-AF65-F5344CB8AC3E}">
        <p14:creationId xmlns:p14="http://schemas.microsoft.com/office/powerpoint/2010/main" val="2837883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68" y="1143000"/>
            <a:ext cx="8496300" cy="558664"/>
          </a:xfrm>
        </p:spPr>
        <p:txBody>
          <a:bodyPr/>
          <a:lstStyle/>
          <a:p>
            <a:r>
              <a:rPr lang="en-CA"/>
              <a:t>Destination Based Tax / Border Adjustment</a:t>
            </a:r>
          </a:p>
        </p:txBody>
      </p:sp>
      <p:sp>
        <p:nvSpPr>
          <p:cNvPr id="3" name="Slide Number Placeholder 2"/>
          <p:cNvSpPr>
            <a:spLocks noGrp="1"/>
          </p:cNvSpPr>
          <p:nvPr>
            <p:ph type="sldNum" sz="quarter" idx="11"/>
          </p:nvPr>
        </p:nvSpPr>
        <p:spPr/>
        <p:txBody>
          <a:bodyPr/>
          <a:lstStyle/>
          <a:p>
            <a:fld id="{B511D280-0087-4025-85DC-7A4BA4039648}" type="slidenum">
              <a:rPr lang="en-AU" smtClean="0"/>
              <a:pPr/>
              <a:t>155</a:t>
            </a:fld>
            <a:endParaRPr lang="en-AU" dirty="0"/>
          </a:p>
        </p:txBody>
      </p:sp>
      <p:sp>
        <p:nvSpPr>
          <p:cNvPr id="4" name="Content Placeholder 3"/>
          <p:cNvSpPr>
            <a:spLocks noGrp="1"/>
          </p:cNvSpPr>
          <p:nvPr>
            <p:ph sz="quarter" idx="12"/>
          </p:nvPr>
        </p:nvSpPr>
        <p:spPr>
          <a:xfrm>
            <a:off x="323850" y="1981200"/>
            <a:ext cx="8496300" cy="3402806"/>
          </a:xfrm>
        </p:spPr>
        <p:txBody>
          <a:bodyPr/>
          <a:lstStyle/>
          <a:p>
            <a:r>
              <a:rPr lang="en-CA"/>
              <a:t>Diagram of a VAT</a:t>
            </a:r>
          </a:p>
          <a:p>
            <a:endParaRPr lang="en-CA"/>
          </a:p>
          <a:p>
            <a:r>
              <a:rPr lang="en-CA"/>
              <a:t>*</a:t>
            </a:r>
            <a:r>
              <a:rPr lang="en-CA" sz="1600"/>
              <a:t>Diagram illustrates</a:t>
            </a:r>
          </a:p>
          <a:p>
            <a:r>
              <a:rPr lang="en-CA" sz="1600"/>
              <a:t>flow of VAT, based on </a:t>
            </a:r>
          </a:p>
          <a:p>
            <a:r>
              <a:rPr lang="en-CA" sz="1600"/>
              <a:t>former GST rate of 7%.</a:t>
            </a:r>
          </a:p>
          <a:p>
            <a:endParaRPr lang="en-CA"/>
          </a:p>
        </p:txBody>
      </p:sp>
      <p:graphicFrame>
        <p:nvGraphicFramePr>
          <p:cNvPr id="7" name="Object 6"/>
          <p:cNvGraphicFramePr>
            <a:graphicFrameLocks noChangeAspect="1"/>
          </p:cNvGraphicFramePr>
          <p:nvPr>
            <p:extLst/>
          </p:nvPr>
        </p:nvGraphicFramePr>
        <p:xfrm>
          <a:off x="2667000" y="2459890"/>
          <a:ext cx="5791200" cy="2924117"/>
        </p:xfrm>
        <a:graphic>
          <a:graphicData uri="http://schemas.openxmlformats.org/presentationml/2006/ole">
            <mc:AlternateContent xmlns:mc="http://schemas.openxmlformats.org/markup-compatibility/2006">
              <mc:Choice xmlns:v="urn:schemas-microsoft-com:vml" Requires="v">
                <p:oleObj spid="_x0000_s1028" name="Visio" r:id="rId3" imgW="9152047" imgH="4622963" progId="Visio.Drawing.11">
                  <p:embed/>
                </p:oleObj>
              </mc:Choice>
              <mc:Fallback>
                <p:oleObj name="Visio" r:id="rId3" imgW="9152047" imgH="462296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459890"/>
                        <a:ext cx="5791200" cy="292411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0742499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Destination-Based Tax / Border Adjustment </a:t>
            </a:r>
          </a:p>
        </p:txBody>
      </p:sp>
      <p:sp>
        <p:nvSpPr>
          <p:cNvPr id="3" name="Slide Number Placeholder 2"/>
          <p:cNvSpPr>
            <a:spLocks noGrp="1"/>
          </p:cNvSpPr>
          <p:nvPr>
            <p:ph type="sldNum" sz="quarter" idx="11"/>
          </p:nvPr>
        </p:nvSpPr>
        <p:spPr/>
        <p:txBody>
          <a:bodyPr/>
          <a:lstStyle/>
          <a:p>
            <a:fld id="{B511D280-0087-4025-85DC-7A4BA4039648}" type="slidenum">
              <a:rPr lang="en-AU" smtClean="0"/>
              <a:pPr/>
              <a:t>156</a:t>
            </a:fld>
            <a:endParaRPr lang="en-AU" dirty="0"/>
          </a:p>
        </p:txBody>
      </p:sp>
      <p:graphicFrame>
        <p:nvGraphicFramePr>
          <p:cNvPr id="6" name="Content Placeholder 5"/>
          <p:cNvGraphicFramePr>
            <a:graphicFrameLocks noGrp="1" noChangeAspect="1"/>
          </p:cNvGraphicFramePr>
          <p:nvPr>
            <p:ph sz="quarter" idx="12"/>
            <p:extLst/>
          </p:nvPr>
        </p:nvGraphicFramePr>
        <p:xfrm>
          <a:off x="3266186" y="2079625"/>
          <a:ext cx="2753615" cy="3586970"/>
        </p:xfrm>
        <a:graphic>
          <a:graphicData uri="http://schemas.openxmlformats.org/presentationml/2006/ole">
            <mc:AlternateContent xmlns:mc="http://schemas.openxmlformats.org/markup-compatibility/2006">
              <mc:Choice xmlns:v="urn:schemas-microsoft-com:vml" Requires="v">
                <p:oleObj spid="_x0000_s2052" name="Visio" r:id="rId3" imgW="5051465" imgH="6580406" progId="Visio.Drawing.11">
                  <p:embed/>
                </p:oleObj>
              </mc:Choice>
              <mc:Fallback>
                <p:oleObj name="Visio" r:id="rId3" imgW="5051465" imgH="658040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186" y="2079625"/>
                        <a:ext cx="2753615" cy="3586970"/>
                      </a:xfrm>
                      <a:prstGeom prst="rect">
                        <a:avLst/>
                      </a:prstGeom>
                      <a:noFill/>
                      <a:ln>
                        <a:noFill/>
                      </a:ln>
                      <a:effectLst/>
                    </p:spPr>
                  </p:pic>
                </p:oleObj>
              </mc:Fallback>
            </mc:AlternateContent>
          </a:graphicData>
        </a:graphic>
      </p:graphicFrame>
      <p:sp>
        <p:nvSpPr>
          <p:cNvPr id="4" name="TextBox 3"/>
          <p:cNvSpPr txBox="1"/>
          <p:nvPr/>
        </p:nvSpPr>
        <p:spPr>
          <a:xfrm>
            <a:off x="335837" y="2123932"/>
            <a:ext cx="2647950" cy="1477328"/>
          </a:xfrm>
          <a:prstGeom prst="rect">
            <a:avLst/>
          </a:prstGeom>
          <a:noFill/>
        </p:spPr>
        <p:txBody>
          <a:bodyPr wrap="square" rtlCol="0">
            <a:spAutoFit/>
          </a:bodyPr>
          <a:lstStyle/>
          <a:p>
            <a:r>
              <a:rPr lang="en-CA">
                <a:solidFill>
                  <a:schemeClr val="tx2"/>
                </a:solidFill>
              </a:rPr>
              <a:t>*Diagram illustrates</a:t>
            </a:r>
          </a:p>
          <a:p>
            <a:r>
              <a:rPr lang="en-CA">
                <a:solidFill>
                  <a:schemeClr val="tx2"/>
                </a:solidFill>
              </a:rPr>
              <a:t>flow of VAT, based on </a:t>
            </a:r>
          </a:p>
          <a:p>
            <a:r>
              <a:rPr lang="en-CA">
                <a:solidFill>
                  <a:schemeClr val="tx2"/>
                </a:solidFill>
              </a:rPr>
              <a:t>former GST rate of 7%.</a:t>
            </a:r>
          </a:p>
          <a:p>
            <a:endParaRPr lang="en-CA">
              <a:solidFill>
                <a:schemeClr val="tx2"/>
              </a:solidFill>
            </a:endParaRPr>
          </a:p>
        </p:txBody>
      </p:sp>
    </p:spTree>
    <p:extLst>
      <p:ext uri="{BB962C8B-B14F-4D97-AF65-F5344CB8AC3E}">
        <p14:creationId xmlns:p14="http://schemas.microsoft.com/office/powerpoint/2010/main" val="29256902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Destination-Based Tax / Border Adjustment	</a:t>
            </a:r>
          </a:p>
        </p:txBody>
      </p:sp>
      <p:sp>
        <p:nvSpPr>
          <p:cNvPr id="3" name="Slide Number Placeholder 2"/>
          <p:cNvSpPr>
            <a:spLocks noGrp="1"/>
          </p:cNvSpPr>
          <p:nvPr>
            <p:ph type="sldNum" sz="quarter" idx="11"/>
          </p:nvPr>
        </p:nvSpPr>
        <p:spPr/>
        <p:txBody>
          <a:bodyPr/>
          <a:lstStyle/>
          <a:p>
            <a:fld id="{B511D280-0087-4025-85DC-7A4BA4039648}" type="slidenum">
              <a:rPr lang="en-AU" smtClean="0"/>
              <a:pPr/>
              <a:t>157</a:t>
            </a:fld>
            <a:endParaRPr lang="en-AU" dirty="0"/>
          </a:p>
        </p:txBody>
      </p:sp>
      <p:sp>
        <p:nvSpPr>
          <p:cNvPr id="4" name="Content Placeholder 3"/>
          <p:cNvSpPr>
            <a:spLocks noGrp="1"/>
          </p:cNvSpPr>
          <p:nvPr>
            <p:ph sz="quarter" idx="12"/>
          </p:nvPr>
        </p:nvSpPr>
        <p:spPr/>
        <p:txBody>
          <a:bodyPr/>
          <a:lstStyle/>
          <a:p>
            <a:r>
              <a:rPr lang="en-CA"/>
              <a:t>Zero-rated Exports</a:t>
            </a:r>
          </a:p>
          <a:p>
            <a:endParaRPr lang="en-CA"/>
          </a:p>
        </p:txBody>
      </p:sp>
      <p:graphicFrame>
        <p:nvGraphicFramePr>
          <p:cNvPr id="6" name="Object 5"/>
          <p:cNvGraphicFramePr>
            <a:graphicFrameLocks noChangeAspect="1"/>
          </p:cNvGraphicFramePr>
          <p:nvPr>
            <p:extLst/>
          </p:nvPr>
        </p:nvGraphicFramePr>
        <p:xfrm>
          <a:off x="2438400" y="2438614"/>
          <a:ext cx="6172200" cy="3116493"/>
        </p:xfrm>
        <a:graphic>
          <a:graphicData uri="http://schemas.openxmlformats.org/presentationml/2006/ole">
            <mc:AlternateContent xmlns:mc="http://schemas.openxmlformats.org/markup-compatibility/2006">
              <mc:Choice xmlns:v="urn:schemas-microsoft-com:vml" Requires="v">
                <p:oleObj spid="_x0000_s3076" name="Visio" r:id="rId3" imgW="9152047" imgH="4622963" progId="Visio.Drawing.11">
                  <p:embed/>
                </p:oleObj>
              </mc:Choice>
              <mc:Fallback>
                <p:oleObj name="Visio" r:id="rId3" imgW="9152047" imgH="462296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438614"/>
                        <a:ext cx="6172200" cy="3116493"/>
                      </a:xfrm>
                      <a:prstGeom prst="rect">
                        <a:avLst/>
                      </a:prstGeom>
                      <a:noFill/>
                      <a:ln>
                        <a:noFill/>
                      </a:ln>
                      <a:effectLst/>
                    </p:spPr>
                  </p:pic>
                </p:oleObj>
              </mc:Fallback>
            </mc:AlternateContent>
          </a:graphicData>
        </a:graphic>
      </p:graphicFrame>
      <p:sp>
        <p:nvSpPr>
          <p:cNvPr id="7" name="TextBox 6"/>
          <p:cNvSpPr txBox="1"/>
          <p:nvPr/>
        </p:nvSpPr>
        <p:spPr>
          <a:xfrm>
            <a:off x="152400" y="3200400"/>
            <a:ext cx="2647950" cy="1077218"/>
          </a:xfrm>
          <a:prstGeom prst="rect">
            <a:avLst/>
          </a:prstGeom>
          <a:noFill/>
        </p:spPr>
        <p:txBody>
          <a:bodyPr wrap="square" rtlCol="0">
            <a:spAutoFit/>
          </a:bodyPr>
          <a:lstStyle/>
          <a:p>
            <a:r>
              <a:rPr lang="en-CA" sz="1600">
                <a:solidFill>
                  <a:schemeClr val="tx2"/>
                </a:solidFill>
              </a:rPr>
              <a:t>*Diagram illustrates</a:t>
            </a:r>
          </a:p>
          <a:p>
            <a:r>
              <a:rPr lang="en-CA" sz="1600">
                <a:solidFill>
                  <a:schemeClr val="tx2"/>
                </a:solidFill>
              </a:rPr>
              <a:t>flow of VAT, based on </a:t>
            </a:r>
          </a:p>
          <a:p>
            <a:r>
              <a:rPr lang="en-CA" sz="1600">
                <a:solidFill>
                  <a:schemeClr val="tx2"/>
                </a:solidFill>
              </a:rPr>
              <a:t>former GST rate of 7%.</a:t>
            </a:r>
          </a:p>
          <a:p>
            <a:endParaRPr lang="en-CA" sz="1600">
              <a:solidFill>
                <a:schemeClr val="tx2"/>
              </a:solidFill>
            </a:endParaRPr>
          </a:p>
        </p:txBody>
      </p:sp>
    </p:spTree>
    <p:extLst>
      <p:ext uri="{BB962C8B-B14F-4D97-AF65-F5344CB8AC3E}">
        <p14:creationId xmlns:p14="http://schemas.microsoft.com/office/powerpoint/2010/main" val="17918882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Destination Based Tax / Border Adjustment	</a:t>
            </a:r>
          </a:p>
        </p:txBody>
      </p:sp>
      <p:sp>
        <p:nvSpPr>
          <p:cNvPr id="3" name="Slide Number Placeholder 2"/>
          <p:cNvSpPr>
            <a:spLocks noGrp="1"/>
          </p:cNvSpPr>
          <p:nvPr>
            <p:ph type="sldNum" sz="quarter" idx="11"/>
          </p:nvPr>
        </p:nvSpPr>
        <p:spPr/>
        <p:txBody>
          <a:bodyPr/>
          <a:lstStyle/>
          <a:p>
            <a:fld id="{B511D280-0087-4025-85DC-7A4BA4039648}" type="slidenum">
              <a:rPr lang="en-AU" smtClean="0"/>
              <a:pPr/>
              <a:t>158</a:t>
            </a:fld>
            <a:endParaRPr lang="en-AU" dirty="0"/>
          </a:p>
        </p:txBody>
      </p:sp>
      <p:sp>
        <p:nvSpPr>
          <p:cNvPr id="4" name="Content Placeholder 3"/>
          <p:cNvSpPr>
            <a:spLocks noGrp="1"/>
          </p:cNvSpPr>
          <p:nvPr>
            <p:ph sz="quarter" idx="12"/>
          </p:nvPr>
        </p:nvSpPr>
        <p:spPr/>
        <p:txBody>
          <a:bodyPr>
            <a:normAutofit lnSpcReduction="10000"/>
          </a:bodyPr>
          <a:lstStyle/>
          <a:p>
            <a:r>
              <a:rPr lang="en-CA" b="1"/>
              <a:t>Proposed Destination-Based Cash Flow Tax (DBCFT) vs. VAT</a:t>
            </a:r>
          </a:p>
          <a:p>
            <a:pPr marL="342900" indent="-342900">
              <a:buFont typeface="Arial" panose="020B0604020202020204" pitchFamily="34" charset="0"/>
              <a:buChar char="•"/>
            </a:pPr>
            <a:r>
              <a:rPr lang="en-CA"/>
              <a:t>Both impose tax on sales and on purchases (inputs)</a:t>
            </a:r>
          </a:p>
          <a:p>
            <a:pPr marL="342900" indent="-342900">
              <a:buFont typeface="Arial" panose="020B0604020202020204" pitchFamily="34" charset="0"/>
              <a:buChar char="•"/>
            </a:pPr>
            <a:r>
              <a:rPr lang="en-CA"/>
              <a:t>Both exclude interest received and interest paid from tax base</a:t>
            </a:r>
          </a:p>
          <a:p>
            <a:pPr marL="342900" indent="-342900">
              <a:buFont typeface="Arial" panose="020B0604020202020204" pitchFamily="34" charset="0"/>
              <a:buChar char="•"/>
            </a:pPr>
            <a:r>
              <a:rPr lang="en-CA"/>
              <a:t>However, DBCFT allows a deduction for wages</a:t>
            </a:r>
          </a:p>
          <a:p>
            <a:pPr marL="342900" indent="-342900">
              <a:buFont typeface="Arial" panose="020B0604020202020204" pitchFamily="34" charset="0"/>
              <a:buChar char="•"/>
            </a:pPr>
            <a:r>
              <a:rPr lang="en-CA"/>
              <a:t>The deduction for wages can be seen as a benefit not obtained by domestic businesses in VAT jurisdictions which do not allow credit for wages</a:t>
            </a:r>
          </a:p>
          <a:p>
            <a:pPr marL="342900" indent="-342900">
              <a:buFont typeface="Arial" panose="020B0604020202020204" pitchFamily="34" charset="0"/>
              <a:buChar char="•"/>
            </a:pPr>
            <a:r>
              <a:rPr lang="en-CA"/>
              <a:t>Arguably, DBCFT is effectively a tax on profits </a:t>
            </a:r>
          </a:p>
          <a:p>
            <a:pPr marL="342900" indent="-342900">
              <a:buFont typeface="Arial" panose="020B0604020202020204" pitchFamily="34" charset="0"/>
              <a:buChar char="•"/>
            </a:pPr>
            <a:r>
              <a:rPr lang="en-CA"/>
              <a:t>For politicians, DBCFT would not be visible to consumers (i.e., voters)</a:t>
            </a:r>
          </a:p>
          <a:p>
            <a:endParaRPr lang="en-CA"/>
          </a:p>
        </p:txBody>
      </p:sp>
    </p:spTree>
    <p:extLst>
      <p:ext uri="{BB962C8B-B14F-4D97-AF65-F5344CB8AC3E}">
        <p14:creationId xmlns:p14="http://schemas.microsoft.com/office/powerpoint/2010/main" val="25812026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4</a:t>
            </a:r>
          </a:p>
        </p:txBody>
      </p:sp>
      <p:sp>
        <p:nvSpPr>
          <p:cNvPr id="3" name="Title 2"/>
          <p:cNvSpPr>
            <a:spLocks noGrp="1"/>
          </p:cNvSpPr>
          <p:nvPr>
            <p:ph type="title"/>
          </p:nvPr>
        </p:nvSpPr>
        <p:spPr/>
        <p:txBody>
          <a:bodyPr/>
          <a:lstStyle/>
          <a:p>
            <a:r>
              <a:rPr lang="en-US" dirty="0"/>
              <a:t>Full Expensing of Capital Investments</a:t>
            </a:r>
          </a:p>
        </p:txBody>
      </p:sp>
    </p:spTree>
    <p:extLst>
      <p:ext uri="{BB962C8B-B14F-4D97-AF65-F5344CB8AC3E}">
        <p14:creationId xmlns:p14="http://schemas.microsoft.com/office/powerpoint/2010/main" val="9319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31800" y="738188"/>
            <a:ext cx="8280400" cy="503758"/>
          </a:xfrm>
        </p:spPr>
        <p:txBody>
          <a:bodyPr>
            <a:noAutofit/>
          </a:bodyPr>
          <a:lstStyle/>
          <a:p>
            <a:r>
              <a:rPr lang="en-US" sz="1900" b="1" i="1" dirty="0">
                <a:solidFill>
                  <a:schemeClr val="accent2"/>
                </a:solidFill>
              </a:rPr>
              <a:t>Avnet, Inc. v. Wash. Dep’t of Revenue</a:t>
            </a:r>
            <a:r>
              <a:rPr lang="en-US" sz="1900" dirty="0"/>
              <a:t>, 187 Wash.2d 44 (Wash. </a:t>
            </a:r>
            <a:r>
              <a:rPr lang="en-US" sz="1900" dirty="0" smtClean="0"/>
              <a:t>2016)</a:t>
            </a:r>
            <a:endParaRPr lang="en-US" sz="1900" dirty="0"/>
          </a:p>
        </p:txBody>
      </p:sp>
      <p:sp>
        <p:nvSpPr>
          <p:cNvPr id="5" name="Title 4"/>
          <p:cNvSpPr>
            <a:spLocks noGrp="1"/>
          </p:cNvSpPr>
          <p:nvPr>
            <p:ph type="title"/>
          </p:nvPr>
        </p:nvSpPr>
        <p:spPr/>
        <p:txBody>
          <a:bodyPr/>
          <a:lstStyle/>
          <a:p>
            <a:r>
              <a:rPr lang="en-US" dirty="0" smtClean="0">
                <a:solidFill>
                  <a:srgbClr val="0066B2"/>
                </a:solidFill>
              </a:rPr>
              <a:t>Washington – No Transactional Nexus Needed</a:t>
            </a:r>
            <a:endParaRPr lang="en-US" dirty="0">
              <a:solidFill>
                <a:srgbClr val="0066B2"/>
              </a:solidFill>
            </a:endParaRPr>
          </a:p>
        </p:txBody>
      </p:sp>
      <p:sp>
        <p:nvSpPr>
          <p:cNvPr id="7" name="Content Placeholder 6"/>
          <p:cNvSpPr>
            <a:spLocks noGrp="1"/>
          </p:cNvSpPr>
          <p:nvPr>
            <p:ph sz="quarter" idx="14"/>
          </p:nvPr>
        </p:nvSpPr>
        <p:spPr/>
        <p:txBody>
          <a:bodyPr>
            <a:normAutofit fontScale="92500"/>
          </a:bodyPr>
          <a:lstStyle/>
          <a:p>
            <a:r>
              <a:rPr lang="en-US" dirty="0" smtClean="0"/>
              <a:t>The </a:t>
            </a:r>
            <a:r>
              <a:rPr lang="en-US" dirty="0"/>
              <a:t>Washington Supreme Court held that drop shipments and sales from out-of-state are subject to the </a:t>
            </a:r>
            <a:r>
              <a:rPr lang="en-US" dirty="0" smtClean="0"/>
              <a:t>Washington business </a:t>
            </a:r>
            <a:r>
              <a:rPr lang="en-US" dirty="0"/>
              <a:t>and </a:t>
            </a:r>
            <a:r>
              <a:rPr lang="en-US" dirty="0" smtClean="0"/>
              <a:t>occupation </a:t>
            </a:r>
            <a:r>
              <a:rPr lang="en-US" dirty="0"/>
              <a:t>(</a:t>
            </a:r>
            <a:r>
              <a:rPr lang="en-US" dirty="0" err="1"/>
              <a:t>B&amp;O</a:t>
            </a:r>
            <a:r>
              <a:rPr lang="en-US" dirty="0"/>
              <a:t>) </a:t>
            </a:r>
            <a:r>
              <a:rPr lang="en-US" dirty="0" smtClean="0"/>
              <a:t>tax </a:t>
            </a:r>
            <a:r>
              <a:rPr lang="en-US" dirty="0"/>
              <a:t>even when an in-state office was not involved in placing or completing the sales.  </a:t>
            </a:r>
            <a:endParaRPr lang="en-US" dirty="0" smtClean="0"/>
          </a:p>
          <a:p>
            <a:r>
              <a:rPr lang="en-US" dirty="0" smtClean="0"/>
              <a:t>The taxpayer sold </a:t>
            </a:r>
            <a:r>
              <a:rPr lang="en-US" dirty="0"/>
              <a:t>products through its Arizona headquarters and </a:t>
            </a:r>
            <a:r>
              <a:rPr lang="en-US" dirty="0" smtClean="0"/>
              <a:t>its regional </a:t>
            </a:r>
            <a:r>
              <a:rPr lang="en-US" dirty="0"/>
              <a:t>sales offices, including one in Washington, but excluded its national and drop-shipped sales from its </a:t>
            </a:r>
            <a:r>
              <a:rPr lang="en-US" dirty="0" err="1"/>
              <a:t>B&amp;O</a:t>
            </a:r>
            <a:r>
              <a:rPr lang="en-US" dirty="0"/>
              <a:t> tax </a:t>
            </a:r>
            <a:r>
              <a:rPr lang="en-US" dirty="0" smtClean="0"/>
              <a:t>liabilities.</a:t>
            </a:r>
          </a:p>
          <a:p>
            <a:r>
              <a:rPr lang="en-US" dirty="0" smtClean="0"/>
              <a:t>The dormant Commerce Clause was satisfied because the Washington employees’ activities (i.e., providing Washington market intelligence, meeting with sales teams and suppliers, and working with customers for product improvement) were associated with establishing </a:t>
            </a:r>
            <a:r>
              <a:rPr lang="en-US" dirty="0"/>
              <a:t>and </a:t>
            </a:r>
            <a:r>
              <a:rPr lang="en-US" dirty="0" smtClean="0"/>
              <a:t>maintaining </a:t>
            </a:r>
            <a:r>
              <a:rPr lang="en-US" dirty="0"/>
              <a:t>a </a:t>
            </a:r>
            <a:r>
              <a:rPr lang="en-US" dirty="0" smtClean="0"/>
              <a:t>Washington market for </a:t>
            </a:r>
            <a:r>
              <a:rPr lang="en-US" dirty="0"/>
              <a:t>the sale of its products</a:t>
            </a:r>
            <a:r>
              <a:rPr lang="en-US" dirty="0" smtClean="0"/>
              <a:t>.</a:t>
            </a:r>
            <a:endParaRPr lang="en-US" dirty="0"/>
          </a:p>
          <a:p>
            <a:pPr marL="0" indent="0">
              <a:buNone/>
            </a:pPr>
            <a:endParaRPr lang="en-US" dirty="0"/>
          </a:p>
        </p:txBody>
      </p:sp>
      <p:sp>
        <p:nvSpPr>
          <p:cNvPr id="4" name="Slide Number Placeholder 3"/>
          <p:cNvSpPr>
            <a:spLocks noGrp="1"/>
          </p:cNvSpPr>
          <p:nvPr>
            <p:ph type="sldNum" sz="quarter" idx="16"/>
          </p:nvPr>
        </p:nvSpPr>
        <p:spPr/>
        <p:txBody>
          <a:bodyPr/>
          <a:lstStyle/>
          <a:p>
            <a:fld id="{03F1EFBE-6FC5-4E3B-A532-A391AE8323A1}" type="slidenum">
              <a:rPr lang="en-GB" smtClean="0"/>
              <a:pPr/>
              <a:t>16</a:t>
            </a:fld>
            <a:endParaRPr lang="en-GB" dirty="0"/>
          </a:p>
        </p:txBody>
      </p:sp>
    </p:spTree>
    <p:extLst>
      <p:ext uri="{BB962C8B-B14F-4D97-AF65-F5344CB8AC3E}">
        <p14:creationId xmlns:p14="http://schemas.microsoft.com/office/powerpoint/2010/main" val="170571277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Expensing of Capital Investments</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160</a:t>
            </a:fld>
            <a:endParaRPr lang="en-US" dirty="0"/>
          </a:p>
        </p:txBody>
      </p:sp>
      <p:sp>
        <p:nvSpPr>
          <p:cNvPr id="4" name="Content Placeholder 3"/>
          <p:cNvSpPr>
            <a:spLocks noGrp="1"/>
          </p:cNvSpPr>
          <p:nvPr>
            <p:ph sz="quarter" idx="12"/>
          </p:nvPr>
        </p:nvSpPr>
        <p:spPr/>
        <p:txBody>
          <a:bodyPr>
            <a:normAutofit/>
          </a:bodyPr>
          <a:lstStyle/>
          <a:p>
            <a:pPr lvl="6"/>
            <a:r>
              <a:rPr lang="en-US" dirty="0"/>
              <a:t>Full and immediate expensing</a:t>
            </a:r>
          </a:p>
          <a:p>
            <a:pPr lvl="7"/>
            <a:r>
              <a:rPr lang="en-US" sz="1800" dirty="0"/>
              <a:t>Blueprint calls for full and immediate expensing of capital investments relating to both tangible and intangible property</a:t>
            </a:r>
          </a:p>
          <a:p>
            <a:pPr lvl="7"/>
            <a:r>
              <a:rPr lang="en-US" sz="1800"/>
              <a:t>During the campaign, Trump proposed allowing manufacturers </a:t>
            </a:r>
            <a:r>
              <a:rPr lang="en-US" sz="1800" dirty="0"/>
              <a:t>to choose between full expensing or the deductibility of interest paid, but not both</a:t>
            </a:r>
          </a:p>
          <a:p>
            <a:pPr lvl="6"/>
            <a:r>
              <a:rPr lang="en-US" dirty="0"/>
              <a:t>States may choose to decouple </a:t>
            </a:r>
          </a:p>
          <a:p>
            <a:pPr lvl="7"/>
            <a:r>
              <a:rPr lang="en-US" sz="1800" dirty="0"/>
              <a:t>Change could decrease state tax revenues in the short-term</a:t>
            </a:r>
          </a:p>
          <a:p>
            <a:pPr lvl="7"/>
            <a:r>
              <a:rPr lang="en-US" sz="1800" dirty="0"/>
              <a:t>Proposal is similar to bonus depreciation at federal level from which many states decouple</a:t>
            </a:r>
          </a:p>
          <a:p>
            <a:pPr lvl="7"/>
            <a:r>
              <a:rPr lang="en-US" sz="1800" dirty="0"/>
              <a:t>States may decouple by requiring an addback in the initial year followed by subtraction modifications in later years</a:t>
            </a:r>
          </a:p>
        </p:txBody>
      </p:sp>
    </p:spTree>
    <p:extLst>
      <p:ext uri="{BB962C8B-B14F-4D97-AF65-F5344CB8AC3E}">
        <p14:creationId xmlns:p14="http://schemas.microsoft.com/office/powerpoint/2010/main" val="20630051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5</a:t>
            </a:r>
          </a:p>
        </p:txBody>
      </p:sp>
      <p:sp>
        <p:nvSpPr>
          <p:cNvPr id="3" name="Title 2"/>
          <p:cNvSpPr>
            <a:spLocks noGrp="1"/>
          </p:cNvSpPr>
          <p:nvPr>
            <p:ph type="title"/>
          </p:nvPr>
        </p:nvSpPr>
        <p:spPr/>
        <p:txBody>
          <a:bodyPr/>
          <a:lstStyle/>
          <a:p>
            <a:r>
              <a:rPr lang="en-US" dirty="0"/>
              <a:t>Elimination of Deduction for Interest Expense</a:t>
            </a:r>
          </a:p>
        </p:txBody>
      </p:sp>
    </p:spTree>
    <p:extLst>
      <p:ext uri="{BB962C8B-B14F-4D97-AF65-F5344CB8AC3E}">
        <p14:creationId xmlns:p14="http://schemas.microsoft.com/office/powerpoint/2010/main" val="42845045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Elimination of Deduction for Interest Expense</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162</a:t>
            </a:fld>
            <a:endParaRPr lang="en-US" dirty="0"/>
          </a:p>
        </p:txBody>
      </p:sp>
      <p:sp>
        <p:nvSpPr>
          <p:cNvPr id="4" name="Content Placeholder 3"/>
          <p:cNvSpPr>
            <a:spLocks noGrp="1"/>
          </p:cNvSpPr>
          <p:nvPr>
            <p:ph sz="quarter" idx="12"/>
          </p:nvPr>
        </p:nvSpPr>
        <p:spPr/>
        <p:txBody>
          <a:bodyPr>
            <a:normAutofit/>
          </a:bodyPr>
          <a:lstStyle/>
          <a:p>
            <a:pPr lvl="6"/>
            <a:r>
              <a:rPr lang="en-US" sz="1800" dirty="0"/>
              <a:t>Elimination of interest expense deduction</a:t>
            </a:r>
          </a:p>
          <a:p>
            <a:pPr lvl="7"/>
            <a:r>
              <a:rPr lang="en-US" sz="1800" dirty="0"/>
              <a:t>As part of move to full and immediate expensing, the Blueprint would eliminate the deduction for interest expense </a:t>
            </a:r>
          </a:p>
          <a:p>
            <a:pPr lvl="7"/>
            <a:r>
              <a:rPr lang="en-US" sz="1800" dirty="0"/>
              <a:t>Interest expense would be netted against interest income, carried forward, and allowed as a deduction only against net interest income in future years</a:t>
            </a:r>
          </a:p>
          <a:p>
            <a:pPr lvl="6"/>
            <a:r>
              <a:rPr lang="en-US" sz="1800" dirty="0"/>
              <a:t>Trump’s proposal is unlikely to eliminate interest expense deduction</a:t>
            </a:r>
          </a:p>
          <a:p>
            <a:pPr lvl="6"/>
            <a:r>
              <a:rPr lang="en-US" sz="1800" dirty="0"/>
              <a:t>Senate Finance Committee may limit interest expense deductibility</a:t>
            </a:r>
          </a:p>
          <a:p>
            <a:pPr lvl="6"/>
            <a:r>
              <a:rPr lang="en-US" sz="1800" dirty="0"/>
              <a:t>State conformity with any elimination of the interest expense deduction would broaden/increase the state tax base/revenues </a:t>
            </a:r>
          </a:p>
          <a:p>
            <a:pPr lvl="6"/>
            <a:endParaRPr lang="en-US" sz="1800" dirty="0"/>
          </a:p>
          <a:p>
            <a:pPr lvl="6"/>
            <a:endParaRPr lang="en-US" sz="1800" dirty="0"/>
          </a:p>
          <a:p>
            <a:pPr lvl="6"/>
            <a:endParaRPr lang="en-US" sz="1800" dirty="0"/>
          </a:p>
        </p:txBody>
      </p:sp>
    </p:spTree>
    <p:extLst>
      <p:ext uri="{BB962C8B-B14F-4D97-AF65-F5344CB8AC3E}">
        <p14:creationId xmlns:p14="http://schemas.microsoft.com/office/powerpoint/2010/main" val="381146197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Elimination of Deduction for Interest Expense</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163</a:t>
            </a:fld>
            <a:endParaRPr lang="en-US" dirty="0"/>
          </a:p>
        </p:txBody>
      </p:sp>
      <p:sp>
        <p:nvSpPr>
          <p:cNvPr id="4" name="Content Placeholder 3"/>
          <p:cNvSpPr>
            <a:spLocks noGrp="1"/>
          </p:cNvSpPr>
          <p:nvPr>
            <p:ph sz="quarter" idx="12"/>
          </p:nvPr>
        </p:nvSpPr>
        <p:spPr/>
        <p:txBody>
          <a:bodyPr>
            <a:normAutofit/>
          </a:bodyPr>
          <a:lstStyle/>
          <a:p>
            <a:pPr lvl="6"/>
            <a:r>
              <a:rPr lang="en-US" sz="1800" dirty="0"/>
              <a:t>Many states disallow deductions for interest paid to related parties through an addback.  Under Blueprint, addback statute may become unnecessary for these intercompany interest expenses</a:t>
            </a:r>
          </a:p>
          <a:p>
            <a:pPr lvl="6"/>
            <a:r>
              <a:rPr lang="en-US" sz="1800" dirty="0"/>
              <a:t>Different members of a federal consolidated group may be able to deduct interest expense against the interest income of other members.  This offsetting could not occur in separate return states</a:t>
            </a:r>
          </a:p>
          <a:p>
            <a:pPr lvl="6"/>
            <a:endParaRPr lang="en-US" sz="1800" dirty="0"/>
          </a:p>
          <a:p>
            <a:pPr lvl="6"/>
            <a:endParaRPr lang="en-US" sz="1800" dirty="0"/>
          </a:p>
        </p:txBody>
      </p:sp>
    </p:spTree>
    <p:extLst>
      <p:ext uri="{BB962C8B-B14F-4D97-AF65-F5344CB8AC3E}">
        <p14:creationId xmlns:p14="http://schemas.microsoft.com/office/powerpoint/2010/main" val="128257164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6</a:t>
            </a:r>
          </a:p>
        </p:txBody>
      </p:sp>
      <p:sp>
        <p:nvSpPr>
          <p:cNvPr id="3" name="Title 2"/>
          <p:cNvSpPr>
            <a:spLocks noGrp="1"/>
          </p:cNvSpPr>
          <p:nvPr>
            <p:ph type="title"/>
          </p:nvPr>
        </p:nvSpPr>
        <p:spPr/>
        <p:txBody>
          <a:bodyPr/>
          <a:lstStyle/>
          <a:p>
            <a:r>
              <a:rPr lang="en-US" dirty="0"/>
              <a:t>Repatriation</a:t>
            </a:r>
          </a:p>
        </p:txBody>
      </p:sp>
    </p:spTree>
    <p:extLst>
      <p:ext uri="{BB962C8B-B14F-4D97-AF65-F5344CB8AC3E}">
        <p14:creationId xmlns:p14="http://schemas.microsoft.com/office/powerpoint/2010/main" val="14561625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Repatriation </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165</a:t>
            </a:fld>
            <a:endParaRPr lang="en-US" dirty="0"/>
          </a:p>
        </p:txBody>
      </p:sp>
      <p:sp>
        <p:nvSpPr>
          <p:cNvPr id="4" name="Content Placeholder 3"/>
          <p:cNvSpPr>
            <a:spLocks noGrp="1"/>
          </p:cNvSpPr>
          <p:nvPr>
            <p:ph sz="quarter" idx="12"/>
          </p:nvPr>
        </p:nvSpPr>
        <p:spPr>
          <a:xfrm>
            <a:off x="323850" y="2078832"/>
            <a:ext cx="8496300" cy="3559968"/>
          </a:xfrm>
        </p:spPr>
        <p:txBody>
          <a:bodyPr>
            <a:normAutofit fontScale="77500" lnSpcReduction="20000"/>
          </a:bodyPr>
          <a:lstStyle/>
          <a:p>
            <a:pPr lvl="6"/>
            <a:r>
              <a:rPr lang="en-US" sz="2200" dirty="0"/>
              <a:t>Repatriation of deferred foreign earnings</a:t>
            </a:r>
          </a:p>
          <a:p>
            <a:pPr lvl="7"/>
            <a:r>
              <a:rPr lang="en-US" sz="1700" dirty="0"/>
              <a:t>Blueprint imposes </a:t>
            </a:r>
            <a:r>
              <a:rPr lang="en-US" sz="1700"/>
              <a:t>a mandatory one-time</a:t>
            </a:r>
            <a:r>
              <a:rPr lang="en-US" sz="1700" dirty="0"/>
              <a:t>, reduced tax rate on deferred and non-patriated foreign earnings of corporations at a rate of 8.75% on cash/cash equivalents and 3.5% on all other accumulated </a:t>
            </a:r>
            <a:r>
              <a:rPr lang="en-US" sz="1700"/>
              <a:t>foreign earnings</a:t>
            </a:r>
          </a:p>
          <a:p>
            <a:pPr lvl="7"/>
            <a:r>
              <a:rPr lang="en-US" sz="1700"/>
              <a:t>A </a:t>
            </a:r>
            <a:r>
              <a:rPr lang="en-US" sz="1700" dirty="0"/>
              <a:t>previous/similar repatriation occurred through a 85% dividends-received deduction</a:t>
            </a:r>
          </a:p>
          <a:p>
            <a:pPr lvl="6"/>
            <a:r>
              <a:rPr lang="en-US" sz="2200" dirty="0"/>
              <a:t>Most states provide full exclusion for foreign dividends through subtraction modification or DRD; potential windfall for states that do not</a:t>
            </a:r>
          </a:p>
          <a:p>
            <a:pPr lvl="6"/>
            <a:r>
              <a:rPr lang="en-US" sz="2200" dirty="0"/>
              <a:t>States cannot violate Foreign Commerce Clause with their DRDs / must be consistent with foreign and domestic DRDs (See Kraft)</a:t>
            </a:r>
          </a:p>
          <a:p>
            <a:pPr lvl="6"/>
            <a:r>
              <a:rPr lang="en-US" sz="2200" dirty="0"/>
              <a:t>Business vs. non-business income classification of repatriated earnings</a:t>
            </a:r>
          </a:p>
          <a:p>
            <a:pPr lvl="6"/>
            <a:r>
              <a:rPr lang="en-US" sz="2200" dirty="0"/>
              <a:t>Tax on foreign earnings would be eliminated going forward (i.e. unlimited DRD deduction and repeal of subpart F rules)</a:t>
            </a:r>
          </a:p>
          <a:p>
            <a:pPr lvl="6"/>
            <a:endParaRPr lang="en-US" sz="1700" dirty="0"/>
          </a:p>
          <a:p>
            <a:pPr lvl="7"/>
            <a:endParaRPr lang="en-US" sz="1700" dirty="0"/>
          </a:p>
        </p:txBody>
      </p:sp>
    </p:spTree>
    <p:extLst>
      <p:ext uri="{BB962C8B-B14F-4D97-AF65-F5344CB8AC3E}">
        <p14:creationId xmlns:p14="http://schemas.microsoft.com/office/powerpoint/2010/main" val="125965362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7</a:t>
            </a:r>
          </a:p>
        </p:txBody>
      </p:sp>
      <p:sp>
        <p:nvSpPr>
          <p:cNvPr id="3" name="Title 2"/>
          <p:cNvSpPr>
            <a:spLocks noGrp="1"/>
          </p:cNvSpPr>
          <p:nvPr>
            <p:ph type="title"/>
          </p:nvPr>
        </p:nvSpPr>
        <p:spPr/>
        <p:txBody>
          <a:bodyPr/>
          <a:lstStyle/>
          <a:p>
            <a:r>
              <a:rPr lang="en-US" dirty="0"/>
              <a:t>NOL Deductions</a:t>
            </a:r>
          </a:p>
        </p:txBody>
      </p:sp>
    </p:spTree>
    <p:extLst>
      <p:ext uri="{BB962C8B-B14F-4D97-AF65-F5344CB8AC3E}">
        <p14:creationId xmlns:p14="http://schemas.microsoft.com/office/powerpoint/2010/main" val="23968311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NOL Deductions </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167</a:t>
            </a:fld>
            <a:endParaRPr lang="en-US" dirty="0"/>
          </a:p>
        </p:txBody>
      </p:sp>
      <p:sp>
        <p:nvSpPr>
          <p:cNvPr id="4" name="Content Placeholder 3"/>
          <p:cNvSpPr>
            <a:spLocks noGrp="1"/>
          </p:cNvSpPr>
          <p:nvPr>
            <p:ph sz="quarter" idx="12"/>
          </p:nvPr>
        </p:nvSpPr>
        <p:spPr/>
        <p:txBody>
          <a:bodyPr>
            <a:normAutofit/>
          </a:bodyPr>
          <a:lstStyle/>
          <a:p>
            <a:pPr lvl="6"/>
            <a:r>
              <a:rPr lang="en-US" sz="2200" dirty="0"/>
              <a:t>Blueprint NOL Deductions</a:t>
            </a:r>
          </a:p>
          <a:p>
            <a:pPr lvl="7"/>
            <a:r>
              <a:rPr lang="en-US" sz="2200" dirty="0"/>
              <a:t>NOLs could be carried forward indefinitely, but not carried back</a:t>
            </a:r>
          </a:p>
          <a:p>
            <a:pPr lvl="7"/>
            <a:r>
              <a:rPr lang="en-US" sz="2200" dirty="0"/>
              <a:t>NOL carryforward limited to 90% of net taxable income</a:t>
            </a:r>
          </a:p>
          <a:p>
            <a:pPr lvl="6"/>
            <a:r>
              <a:rPr lang="en-US" sz="2200" dirty="0"/>
              <a:t>Most states already do not conform to federal NOL rules</a:t>
            </a:r>
          </a:p>
          <a:p>
            <a:pPr lvl="7"/>
            <a:r>
              <a:rPr lang="en-US" sz="2200" dirty="0"/>
              <a:t>Many states compute state-specific NOLs that are subject to state-specific carryback and carryforward periods</a:t>
            </a:r>
          </a:p>
          <a:p>
            <a:pPr lvl="7"/>
            <a:r>
              <a:rPr lang="en-US" sz="2200" dirty="0"/>
              <a:t>Little incentive for states to conform to federal NOL changes given high level of nonconformity in this area</a:t>
            </a:r>
          </a:p>
          <a:p>
            <a:pPr lvl="7"/>
            <a:endParaRPr lang="en-US" sz="1700" dirty="0"/>
          </a:p>
          <a:p>
            <a:pPr lvl="7"/>
            <a:endParaRPr lang="en-US" sz="1700" dirty="0"/>
          </a:p>
        </p:txBody>
      </p:sp>
    </p:spTree>
    <p:extLst>
      <p:ext uri="{BB962C8B-B14F-4D97-AF65-F5344CB8AC3E}">
        <p14:creationId xmlns:p14="http://schemas.microsoft.com/office/powerpoint/2010/main" val="407529128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8</a:t>
            </a:r>
          </a:p>
        </p:txBody>
      </p:sp>
      <p:sp>
        <p:nvSpPr>
          <p:cNvPr id="3" name="Title 2"/>
          <p:cNvSpPr>
            <a:spLocks noGrp="1"/>
          </p:cNvSpPr>
          <p:nvPr>
            <p:ph type="title"/>
          </p:nvPr>
        </p:nvSpPr>
        <p:spPr/>
        <p:txBody>
          <a:bodyPr/>
          <a:lstStyle/>
          <a:p>
            <a:r>
              <a:rPr lang="en-US" dirty="0"/>
              <a:t>Other State Tax Issues</a:t>
            </a:r>
          </a:p>
        </p:txBody>
      </p:sp>
    </p:spTree>
    <p:extLst>
      <p:ext uri="{BB962C8B-B14F-4D97-AF65-F5344CB8AC3E}">
        <p14:creationId xmlns:p14="http://schemas.microsoft.com/office/powerpoint/2010/main" val="2862520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 Tax Issues</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169</a:t>
            </a:fld>
            <a:endParaRPr lang="en-US" dirty="0"/>
          </a:p>
        </p:txBody>
      </p:sp>
      <p:sp>
        <p:nvSpPr>
          <p:cNvPr id="4" name="Content Placeholder 3"/>
          <p:cNvSpPr>
            <a:spLocks noGrp="1"/>
          </p:cNvSpPr>
          <p:nvPr>
            <p:ph sz="quarter" idx="12"/>
          </p:nvPr>
        </p:nvSpPr>
        <p:spPr>
          <a:xfrm>
            <a:off x="323850" y="2078832"/>
            <a:ext cx="8667750" cy="3666610"/>
          </a:xfrm>
        </p:spPr>
        <p:txBody>
          <a:bodyPr>
            <a:normAutofit fontScale="77500" lnSpcReduction="20000"/>
          </a:bodyPr>
          <a:lstStyle/>
          <a:p>
            <a:pPr lvl="6"/>
            <a:r>
              <a:rPr lang="en-US" sz="2200" b="1" dirty="0"/>
              <a:t>State/local tax itemized deduction </a:t>
            </a:r>
            <a:r>
              <a:rPr lang="en-US" sz="2200" dirty="0"/>
              <a:t>– while not affecting states’ revenues, the proposal to eliminate the state/local taxes paid deduction would affect high-income individuals in states like CA and NY</a:t>
            </a:r>
          </a:p>
          <a:p>
            <a:pPr lvl="6"/>
            <a:r>
              <a:rPr lang="en-US" sz="2200" b="1" dirty="0"/>
              <a:t>Estate tax </a:t>
            </a:r>
            <a:r>
              <a:rPr lang="en-US" sz="2200" dirty="0"/>
              <a:t>– repeal of federal estate tax would create conformity/administration issues for the handful of states with estate taxes</a:t>
            </a:r>
          </a:p>
          <a:p>
            <a:pPr lvl="6"/>
            <a:r>
              <a:rPr lang="en-US" sz="2200" b="1" dirty="0"/>
              <a:t>Conformity decisions </a:t>
            </a:r>
            <a:r>
              <a:rPr lang="en-US" sz="2200" dirty="0"/>
              <a:t>– state legislatures will need to meet, analyze the federally adopted tax changes and determine whether to conform/decouple</a:t>
            </a:r>
          </a:p>
          <a:p>
            <a:pPr lvl="6"/>
            <a:r>
              <a:rPr lang="en-US" sz="2200" b="1" dirty="0"/>
              <a:t>Tax base impacts </a:t>
            </a:r>
            <a:r>
              <a:rPr lang="en-US" sz="2200" dirty="0"/>
              <a:t>– state tax bases will likely be broader, but some provisions (immediate and full expensing of capital investments) may decrease state taxes collected</a:t>
            </a:r>
          </a:p>
          <a:p>
            <a:pPr lvl="6"/>
            <a:r>
              <a:rPr lang="en-US" sz="2200" b="1" dirty="0"/>
              <a:t>Rate reductions </a:t>
            </a:r>
            <a:r>
              <a:rPr lang="en-US" sz="2200" dirty="0"/>
              <a:t>– do states follow Congress’ lead and reduce rates? </a:t>
            </a:r>
          </a:p>
          <a:p>
            <a:pPr lvl="6"/>
            <a:endParaRPr lang="en-US" sz="2200" dirty="0"/>
          </a:p>
        </p:txBody>
      </p:sp>
    </p:spTree>
    <p:extLst>
      <p:ext uri="{BB962C8B-B14F-4D97-AF65-F5344CB8AC3E}">
        <p14:creationId xmlns:p14="http://schemas.microsoft.com/office/powerpoint/2010/main" val="408920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653884"/>
          </a:xfrm>
        </p:spPr>
        <p:txBody>
          <a:bodyPr>
            <a:normAutofit fontScale="92500" lnSpcReduction="10000"/>
          </a:bodyPr>
          <a:lstStyle/>
          <a:p>
            <a:r>
              <a:rPr lang="en-US" b="1" i="1" dirty="0" err="1" smtClean="0">
                <a:solidFill>
                  <a:schemeClr val="accent2"/>
                </a:solidFill>
              </a:rPr>
              <a:t>Myria</a:t>
            </a:r>
            <a:r>
              <a:rPr lang="en-US" b="1" i="1" dirty="0" smtClean="0">
                <a:solidFill>
                  <a:schemeClr val="accent2"/>
                </a:solidFill>
              </a:rPr>
              <a:t> Holdings Inc. v. Iowa Dep’t of Revenue</a:t>
            </a:r>
            <a:r>
              <a:rPr lang="en-US" dirty="0" smtClean="0"/>
              <a:t>, No. 15-0296, </a:t>
            </a:r>
            <a:r>
              <a:rPr lang="en-US" dirty="0"/>
              <a:t>2017 WL 1103175</a:t>
            </a:r>
            <a:r>
              <a:rPr lang="en-US" dirty="0" smtClean="0"/>
              <a:t> (Iowa 2017)</a:t>
            </a:r>
            <a:endParaRPr lang="en-US" dirty="0"/>
          </a:p>
        </p:txBody>
      </p:sp>
      <p:sp>
        <p:nvSpPr>
          <p:cNvPr id="3" name="Title 2"/>
          <p:cNvSpPr>
            <a:spLocks noGrp="1"/>
          </p:cNvSpPr>
          <p:nvPr>
            <p:ph type="title"/>
          </p:nvPr>
        </p:nvSpPr>
        <p:spPr>
          <a:xfrm>
            <a:off x="431800" y="404814"/>
            <a:ext cx="8493836" cy="332166"/>
          </a:xfrm>
        </p:spPr>
        <p:txBody>
          <a:bodyPr/>
          <a:lstStyle/>
          <a:p>
            <a:r>
              <a:rPr lang="en-US" dirty="0" smtClean="0">
                <a:solidFill>
                  <a:srgbClr val="0066B2"/>
                </a:solidFill>
              </a:rPr>
              <a:t>Iowa – Nexus Creating Activities </a:t>
            </a:r>
            <a:endParaRPr lang="en-US" dirty="0">
              <a:solidFill>
                <a:srgbClr val="0066B2"/>
              </a:solidFill>
            </a:endParaRPr>
          </a:p>
        </p:txBody>
      </p:sp>
      <p:sp>
        <p:nvSpPr>
          <p:cNvPr id="4" name="Content Placeholder 3"/>
          <p:cNvSpPr>
            <a:spLocks noGrp="1"/>
          </p:cNvSpPr>
          <p:nvPr>
            <p:ph sz="quarter" idx="14"/>
          </p:nvPr>
        </p:nvSpPr>
        <p:spPr/>
        <p:txBody>
          <a:bodyPr>
            <a:normAutofit/>
          </a:bodyPr>
          <a:lstStyle/>
          <a:p>
            <a:r>
              <a:rPr lang="en-US" dirty="0" smtClean="0"/>
              <a:t>On March 24, 2017, the Iowa Supreme Court found that a </a:t>
            </a:r>
            <a:r>
              <a:rPr lang="en-US" dirty="0"/>
              <a:t>group's parent company could not be </a:t>
            </a:r>
            <a:r>
              <a:rPr lang="en-US" dirty="0" smtClean="0"/>
              <a:t>joined </a:t>
            </a:r>
            <a:r>
              <a:rPr lang="en-US" dirty="0"/>
              <a:t>in the filing of a consolidated Iowa income tax </a:t>
            </a:r>
            <a:r>
              <a:rPr lang="en-US" dirty="0" smtClean="0"/>
              <a:t>return because it lacked nexus with Iowa.</a:t>
            </a:r>
          </a:p>
          <a:p>
            <a:r>
              <a:rPr lang="en-US" dirty="0" smtClean="0"/>
              <a:t>In addressing the creation of nexus, the court determined that:</a:t>
            </a:r>
          </a:p>
          <a:p>
            <a:pPr lvl="1"/>
            <a:r>
              <a:rPr lang="en-US" dirty="0" smtClean="0"/>
              <a:t>The parent company’s management </a:t>
            </a:r>
            <a:r>
              <a:rPr lang="en-US" dirty="0"/>
              <a:t>and administration </a:t>
            </a:r>
            <a:r>
              <a:rPr lang="en-US" dirty="0" smtClean="0"/>
              <a:t>activities performed </a:t>
            </a:r>
            <a:r>
              <a:rPr lang="en-US" dirty="0"/>
              <a:t>on behalf of the subsidiaries doing business in </a:t>
            </a:r>
            <a:r>
              <a:rPr lang="en-US" dirty="0" smtClean="0"/>
              <a:t>Iowa do </a:t>
            </a:r>
            <a:r>
              <a:rPr lang="en-US" dirty="0"/>
              <a:t>not create </a:t>
            </a:r>
            <a:r>
              <a:rPr lang="en-US" dirty="0" smtClean="0"/>
              <a:t>nexus; and</a:t>
            </a:r>
          </a:p>
          <a:p>
            <a:pPr lvl="1"/>
            <a:r>
              <a:rPr lang="en-US" dirty="0" smtClean="0"/>
              <a:t>Ownership </a:t>
            </a:r>
            <a:r>
              <a:rPr lang="en-US" dirty="0"/>
              <a:t>of subsidiary stock and money from reimbursements </a:t>
            </a:r>
            <a:r>
              <a:rPr lang="en-US" dirty="0" smtClean="0"/>
              <a:t>fell </a:t>
            </a:r>
            <a:r>
              <a:rPr lang="en-US" dirty="0"/>
              <a:t>within the ownership and control safe harbor.</a:t>
            </a:r>
          </a:p>
        </p:txBody>
      </p:sp>
      <p:sp>
        <p:nvSpPr>
          <p:cNvPr id="5" name="Slide Number Placeholder 4"/>
          <p:cNvSpPr>
            <a:spLocks noGrp="1"/>
          </p:cNvSpPr>
          <p:nvPr>
            <p:ph type="sldNum" sz="quarter" idx="16"/>
          </p:nvPr>
        </p:nvSpPr>
        <p:spPr/>
        <p:txBody>
          <a:bodyPr/>
          <a:lstStyle/>
          <a:p>
            <a:fld id="{03F1EFBE-6FC5-4E3B-A532-A391AE8323A1}" type="slidenum">
              <a:rPr lang="en-GB" smtClean="0"/>
              <a:pPr/>
              <a:t>17</a:t>
            </a:fld>
            <a:endParaRPr lang="en-GB" dirty="0"/>
          </a:p>
        </p:txBody>
      </p:sp>
    </p:spTree>
    <p:extLst>
      <p:ext uri="{BB962C8B-B14F-4D97-AF65-F5344CB8AC3E}">
        <p14:creationId xmlns:p14="http://schemas.microsoft.com/office/powerpoint/2010/main" val="3385470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9</a:t>
            </a:r>
          </a:p>
        </p:txBody>
      </p:sp>
      <p:sp>
        <p:nvSpPr>
          <p:cNvPr id="3" name="Title 2"/>
          <p:cNvSpPr>
            <a:spLocks noGrp="1"/>
          </p:cNvSpPr>
          <p:nvPr>
            <p:ph type="title"/>
          </p:nvPr>
        </p:nvSpPr>
        <p:spPr/>
        <p:txBody>
          <a:bodyPr/>
          <a:lstStyle/>
          <a:p>
            <a:r>
              <a:rPr lang="en-US" dirty="0"/>
              <a:t>TEI’s Tax Reform Task Force</a:t>
            </a:r>
          </a:p>
        </p:txBody>
      </p:sp>
    </p:spTree>
    <p:extLst>
      <p:ext uri="{BB962C8B-B14F-4D97-AF65-F5344CB8AC3E}">
        <p14:creationId xmlns:p14="http://schemas.microsoft.com/office/powerpoint/2010/main" val="29476538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TEI’s Tax Reform Task Force</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171</a:t>
            </a:fld>
            <a:endParaRPr lang="en-US" dirty="0"/>
          </a:p>
        </p:txBody>
      </p:sp>
      <p:sp>
        <p:nvSpPr>
          <p:cNvPr id="4" name="Content Placeholder 3"/>
          <p:cNvSpPr>
            <a:spLocks noGrp="1"/>
          </p:cNvSpPr>
          <p:nvPr>
            <p:ph sz="quarter" idx="12"/>
          </p:nvPr>
        </p:nvSpPr>
        <p:spPr>
          <a:xfrm>
            <a:off x="323850" y="2078832"/>
            <a:ext cx="8667750" cy="3666610"/>
          </a:xfrm>
        </p:spPr>
        <p:txBody>
          <a:bodyPr>
            <a:normAutofit/>
          </a:bodyPr>
          <a:lstStyle/>
          <a:p>
            <a:pPr lvl="6"/>
            <a:r>
              <a:rPr lang="en-US" sz="2200" dirty="0"/>
              <a:t>Will evaluate, on an industry-by-industry basis, legislative proposals for substantive tax impacts and the administrative implications of federal tax reform</a:t>
            </a:r>
          </a:p>
          <a:p>
            <a:pPr lvl="6"/>
            <a:r>
              <a:rPr lang="en-US" sz="2200" dirty="0"/>
              <a:t>Objective is to </a:t>
            </a:r>
            <a:r>
              <a:rPr lang="en-US" dirty="0"/>
              <a:t>allow TEI to make meaningful and constructive contributions to the tax reform debate, serve all of its members to promote sound, fair tax administration while avoid pitting one industry group versus another</a:t>
            </a:r>
          </a:p>
          <a:p>
            <a:pPr lvl="6"/>
            <a:r>
              <a:rPr lang="en-US" sz="2200" dirty="0"/>
              <a:t>Contact </a:t>
            </a:r>
            <a:r>
              <a:rPr lang="en-US" dirty="0">
                <a:hlinkClick r:id="rId2"/>
              </a:rPr>
              <a:t>asktei@tei.org</a:t>
            </a:r>
            <a:r>
              <a:rPr lang="en-US" dirty="0"/>
              <a:t> for more information or get involved!</a:t>
            </a:r>
            <a:endParaRPr lang="en-US" sz="2200" dirty="0"/>
          </a:p>
        </p:txBody>
      </p:sp>
    </p:spTree>
    <p:extLst>
      <p:ext uri="{BB962C8B-B14F-4D97-AF65-F5344CB8AC3E}">
        <p14:creationId xmlns:p14="http://schemas.microsoft.com/office/powerpoint/2010/main" val="35265345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1"/>
          </p:nvPr>
        </p:nvSpPr>
        <p:spPr/>
        <p:txBody>
          <a:bodyPr/>
          <a:lstStyle/>
          <a:p>
            <a:fld id="{B511D280-0087-4025-85DC-7A4BA4039648}" type="slidenum">
              <a:rPr lang="en-US" smtClean="0"/>
              <a:pPr/>
              <a:t>172</a:t>
            </a:fld>
            <a:endParaRPr lang="en-US" dirty="0"/>
          </a:p>
        </p:txBody>
      </p:sp>
      <p:sp>
        <p:nvSpPr>
          <p:cNvPr id="4" name="Content Placeholder 3"/>
          <p:cNvSpPr>
            <a:spLocks noGrp="1"/>
          </p:cNvSpPr>
          <p:nvPr>
            <p:ph sz="quarter" idx="12"/>
          </p:nvPr>
        </p:nvSpPr>
        <p:spPr/>
        <p:txBody>
          <a:bodyPr>
            <a:normAutofit/>
          </a:bodyPr>
          <a:lstStyle/>
          <a:p>
            <a:pPr marL="0" lvl="6" indent="0">
              <a:buNone/>
            </a:pPr>
            <a:endParaRPr lang="en-US" sz="1900" dirty="0"/>
          </a:p>
        </p:txBody>
      </p:sp>
    </p:spTree>
    <p:extLst>
      <p:ext uri="{BB962C8B-B14F-4D97-AF65-F5344CB8AC3E}">
        <p14:creationId xmlns:p14="http://schemas.microsoft.com/office/powerpoint/2010/main" val="326099246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a:spLocks/>
          </p:cNvSpPr>
          <p:nvPr/>
        </p:nvSpPr>
        <p:spPr bwMode="auto">
          <a:xfrm>
            <a:off x="601200" y="2438400"/>
            <a:ext cx="7920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spcBef>
                <a:spcPct val="25000"/>
              </a:spcBef>
              <a:spcAft>
                <a:spcPct val="0"/>
              </a:spcAft>
              <a:buClr>
                <a:schemeClr val="accent1"/>
              </a:buClr>
              <a:buFont typeface="Arial" panose="020B0604020202020204" pitchFamily="34" charset="0"/>
              <a:buNone/>
              <a:defRPr sz="1800" b="0" baseline="0">
                <a:solidFill>
                  <a:schemeClr val="tx1"/>
                </a:solidFill>
                <a:latin typeface="Arial" pitchFamily="34" charset="0"/>
                <a:ea typeface="+mn-ea"/>
                <a:cs typeface="Arial" pitchFamily="34" charset="0"/>
              </a:defRPr>
            </a:lvl1pPr>
            <a:lvl2pPr marL="900000" indent="-450000" algn="l" rtl="0" eaLnBrk="1" fontAlgn="base" hangingPunct="1">
              <a:spcBef>
                <a:spcPct val="25000"/>
              </a:spcBef>
              <a:spcAft>
                <a:spcPct val="0"/>
              </a:spcAft>
              <a:buClr>
                <a:schemeClr val="accent1"/>
              </a:buClr>
              <a:buFont typeface="Wingdings" panose="05000000000000000000" pitchFamily="2" charset="2"/>
              <a:buChar char="§"/>
              <a:defRPr sz="2200">
                <a:solidFill>
                  <a:schemeClr val="tx1"/>
                </a:solidFill>
                <a:latin typeface="+mn-lt"/>
              </a:defRPr>
            </a:lvl2pPr>
            <a:lvl3pPr marL="1350000" indent="-450000" algn="l" rtl="0" eaLnBrk="1" fontAlgn="base" hangingPunct="1">
              <a:spcBef>
                <a:spcPct val="25000"/>
              </a:spcBef>
              <a:spcAft>
                <a:spcPct val="0"/>
              </a:spcAft>
              <a:buClr>
                <a:schemeClr val="accent1"/>
              </a:buClr>
              <a:buFont typeface="Wingdings" pitchFamily="2" charset="2"/>
              <a:buChar char="§"/>
              <a:defRPr sz="2000">
                <a:solidFill>
                  <a:schemeClr val="tx1"/>
                </a:solidFill>
                <a:latin typeface="+mn-lt"/>
              </a:defRPr>
            </a:lvl3pPr>
            <a:lvl4pPr marL="1800000" indent="-450000" algn="l" rtl="0" eaLnBrk="1" fontAlgn="base" hangingPunct="1">
              <a:spcBef>
                <a:spcPct val="25000"/>
              </a:spcBef>
              <a:spcAft>
                <a:spcPct val="0"/>
              </a:spcAft>
              <a:buClr>
                <a:schemeClr val="accent1"/>
              </a:buClr>
              <a:buFont typeface="Wingdings" pitchFamily="2" charset="2"/>
              <a:buChar char="§"/>
              <a:defRPr sz="1800">
                <a:solidFill>
                  <a:schemeClr val="tx1"/>
                </a:solidFill>
                <a:latin typeface="+mn-lt"/>
              </a:defRPr>
            </a:lvl4pPr>
            <a:lvl5pPr marL="0" indent="0" algn="l" rtl="0" eaLnBrk="1" fontAlgn="base" hangingPunct="1">
              <a:spcBef>
                <a:spcPct val="25000"/>
              </a:spcBef>
              <a:spcAft>
                <a:spcPct val="0"/>
              </a:spcAft>
              <a:buClr>
                <a:schemeClr val="accent1"/>
              </a:buClr>
              <a:buFontTx/>
              <a:buNone/>
              <a:defRPr sz="2400" b="1">
                <a:solidFill>
                  <a:schemeClr val="tx1"/>
                </a:solidFill>
                <a:latin typeface="+mn-lt"/>
              </a:defRPr>
            </a:lvl5pPr>
            <a:lvl6pPr marL="0" indent="0" algn="l" rtl="0" eaLnBrk="1" fontAlgn="base" hangingPunct="1">
              <a:spcBef>
                <a:spcPct val="25000"/>
              </a:spcBef>
              <a:spcAft>
                <a:spcPct val="0"/>
              </a:spcAft>
              <a:buClr>
                <a:srgbClr val="A50E29"/>
              </a:buClr>
              <a:buFontTx/>
              <a:buNone/>
              <a:defRPr sz="2400">
                <a:solidFill>
                  <a:schemeClr val="tx1"/>
                </a:solidFill>
                <a:latin typeface="+mn-lt"/>
              </a:defRPr>
            </a:lvl6pPr>
            <a:lvl7pPr marL="450000" indent="-450000" algn="l" rtl="0" eaLnBrk="1" fontAlgn="base" hangingPunct="1">
              <a:spcBef>
                <a:spcPct val="25000"/>
              </a:spcBef>
              <a:spcAft>
                <a:spcPct val="0"/>
              </a:spcAft>
              <a:buClr>
                <a:srgbClr val="A50E29"/>
              </a:buClr>
              <a:buFont typeface="+mj-lt"/>
              <a:buAutoNum type="arabicPeriod"/>
              <a:defRPr sz="2400" baseline="0">
                <a:solidFill>
                  <a:schemeClr val="tx1"/>
                </a:solidFill>
                <a:latin typeface="+mn-lt"/>
              </a:defRPr>
            </a:lvl7pPr>
            <a:lvl8pPr marL="450000" indent="-450000" algn="l" rtl="0" eaLnBrk="1" fontAlgn="base" hangingPunct="1">
              <a:spcBef>
                <a:spcPct val="25000"/>
              </a:spcBef>
              <a:spcAft>
                <a:spcPct val="0"/>
              </a:spcAft>
              <a:buClr>
                <a:srgbClr val="A50E29"/>
              </a:buClr>
              <a:buFont typeface="+mj-lt"/>
              <a:buAutoNum type="alphaLcParenR"/>
              <a:defRPr sz="2200" baseline="0">
                <a:solidFill>
                  <a:schemeClr val="tx1"/>
                </a:solidFill>
                <a:latin typeface="+mn-lt"/>
              </a:defRPr>
            </a:lvl8pPr>
            <a:lvl9pPr marL="900000" indent="-450000" algn="l" rtl="0" eaLnBrk="1" fontAlgn="base" hangingPunct="1">
              <a:spcBef>
                <a:spcPct val="25000"/>
              </a:spcBef>
              <a:spcAft>
                <a:spcPct val="0"/>
              </a:spcAft>
              <a:buClr>
                <a:srgbClr val="A50E29"/>
              </a:buClr>
              <a:buFont typeface="+mj-lt"/>
              <a:buAutoNum type="alphaUcPeriod"/>
              <a:defRPr sz="2000" baseline="0">
                <a:solidFill>
                  <a:schemeClr val="tx1"/>
                </a:solidFill>
                <a:latin typeface="+mn-lt"/>
              </a:defRPr>
            </a:lvl9pPr>
          </a:lstStyle>
          <a:p>
            <a:pPr>
              <a:spcBef>
                <a:spcPts val="0"/>
              </a:spcBef>
              <a:buClr>
                <a:srgbClr val="A71930"/>
              </a:buClr>
              <a:defRPr/>
            </a:pPr>
            <a:r>
              <a:rPr lang="en-US" sz="1400" kern="0" dirty="0">
                <a:solidFill>
                  <a:srgbClr val="5F5F5F"/>
                </a:solidFill>
              </a:rPr>
              <a:t>Maria </a:t>
            </a:r>
            <a:r>
              <a:rPr lang="en-US" sz="1400" kern="0" dirty="0" err="1">
                <a:solidFill>
                  <a:srgbClr val="5F5F5F"/>
                </a:solidFill>
              </a:rPr>
              <a:t>Eberle</a:t>
            </a:r>
            <a:r>
              <a:rPr lang="en-US" sz="1400" kern="0" dirty="0">
                <a:solidFill>
                  <a:srgbClr val="5F5F5F"/>
                </a:solidFill>
              </a:rPr>
              <a:t>			Pilar Mata</a:t>
            </a:r>
          </a:p>
          <a:p>
            <a:pPr>
              <a:spcBef>
                <a:spcPts val="0"/>
              </a:spcBef>
              <a:buClr>
                <a:srgbClr val="A71930"/>
              </a:buClr>
              <a:defRPr/>
            </a:pPr>
            <a:r>
              <a:rPr lang="en-US" sz="1400" kern="0" dirty="0">
                <a:solidFill>
                  <a:srgbClr val="5F5F5F"/>
                </a:solidFill>
              </a:rPr>
              <a:t>Baker &amp; McKenzie LLP			Tax Executives Institute</a:t>
            </a:r>
          </a:p>
          <a:p>
            <a:pPr>
              <a:spcBef>
                <a:spcPts val="0"/>
              </a:spcBef>
              <a:buClr>
                <a:srgbClr val="A71930"/>
              </a:buClr>
              <a:defRPr/>
            </a:pPr>
            <a:r>
              <a:rPr lang="en-US" sz="1400" kern="0" dirty="0">
                <a:solidFill>
                  <a:srgbClr val="5F5F5F"/>
                </a:solidFill>
              </a:rPr>
              <a:t>maria.eberle@bakermckenzie.com		</a:t>
            </a:r>
            <a:r>
              <a:rPr lang="en-US" sz="1400" kern="0" dirty="0" err="1">
                <a:solidFill>
                  <a:srgbClr val="5F5F5F"/>
                </a:solidFill>
              </a:rPr>
              <a:t>pmata</a:t>
            </a:r>
            <a:r>
              <a:rPr lang="en-US" sz="1400" kern="0" dirty="0">
                <a:solidFill>
                  <a:srgbClr val="5F5F5F"/>
                </a:solidFill>
              </a:rPr>
              <a:t>@tei.org </a:t>
            </a:r>
          </a:p>
          <a:p>
            <a:pPr>
              <a:spcBef>
                <a:spcPts val="0"/>
              </a:spcBef>
              <a:buClr>
                <a:srgbClr val="A71930"/>
              </a:buClr>
              <a:defRPr/>
            </a:pPr>
            <a:r>
              <a:rPr lang="en-US" sz="1400" kern="0" dirty="0">
                <a:solidFill>
                  <a:srgbClr val="5F5F5F"/>
                </a:solidFill>
              </a:rPr>
              <a:t>(212) 626-4414			(202</a:t>
            </a:r>
            <a:r>
              <a:rPr lang="en-US" sz="1400" kern="0">
                <a:solidFill>
                  <a:srgbClr val="5F5F5F"/>
                </a:solidFill>
              </a:rPr>
              <a:t>) 464-8346</a:t>
            </a:r>
            <a:endParaRPr lang="en-US" sz="1400" kern="0" dirty="0">
              <a:solidFill>
                <a:srgbClr val="5F5F5F"/>
              </a:solidFill>
            </a:endParaRPr>
          </a:p>
          <a:p>
            <a:pPr>
              <a:spcBef>
                <a:spcPts val="0"/>
              </a:spcBef>
              <a:buClr>
                <a:srgbClr val="A71930"/>
              </a:buClr>
              <a:defRPr/>
            </a:pPr>
            <a:endParaRPr lang="en-US" sz="1400" kern="0" dirty="0">
              <a:solidFill>
                <a:srgbClr val="5F5F5F"/>
              </a:solidFill>
            </a:endParaRPr>
          </a:p>
        </p:txBody>
      </p:sp>
    </p:spTree>
    <p:extLst>
      <p:ext uri="{BB962C8B-B14F-4D97-AF65-F5344CB8AC3E}">
        <p14:creationId xmlns:p14="http://schemas.microsoft.com/office/powerpoint/2010/main" val="396110093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4800" y="1424234"/>
            <a:ext cx="6192000" cy="4357729"/>
          </a:xfrm>
        </p:spPr>
        <p:txBody>
          <a:bodyPr/>
          <a:lstStyle/>
          <a:p>
            <a:r>
              <a:rPr lang="en-US" sz="6000" b="1" dirty="0" smtClean="0"/>
              <a:t>Routes to Early Issue Resolution</a:t>
            </a:r>
            <a:endParaRPr lang="en-US" sz="6000" b="1" dirty="0">
              <a:solidFill>
                <a:schemeClr val="bg1"/>
              </a:solidFill>
            </a:endParaRPr>
          </a:p>
        </p:txBody>
      </p:sp>
      <p:sp>
        <p:nvSpPr>
          <p:cNvPr id="9" name="Text Placeholder 1"/>
          <p:cNvSpPr>
            <a:spLocks noGrp="1"/>
          </p:cNvSpPr>
          <p:nvPr>
            <p:ph type="body" sz="quarter" idx="11"/>
          </p:nvPr>
        </p:nvSpPr>
        <p:spPr>
          <a:xfrm>
            <a:off x="2064100" y="3771901"/>
            <a:ext cx="6172700" cy="2351808"/>
          </a:xfrm>
        </p:spPr>
        <p:txBody>
          <a:bodyPr/>
          <a:lstStyle/>
          <a:p>
            <a:pPr>
              <a:spcAft>
                <a:spcPts val="0"/>
              </a:spcAft>
            </a:pPr>
            <a:r>
              <a:rPr lang="en-US" sz="1700" dirty="0" smtClean="0">
                <a:solidFill>
                  <a:schemeClr val="bg1"/>
                </a:solidFill>
              </a:rPr>
              <a:t>Shirley Sicilian, KPMG, LLP</a:t>
            </a:r>
          </a:p>
          <a:p>
            <a:pPr>
              <a:spcAft>
                <a:spcPts val="0"/>
              </a:spcAft>
            </a:pPr>
            <a:r>
              <a:rPr lang="en-US" sz="1700" dirty="0" smtClean="0">
                <a:solidFill>
                  <a:schemeClr val="bg1"/>
                </a:solidFill>
              </a:rPr>
              <a:t>Dan De Jong, KPMG LLP</a:t>
            </a:r>
          </a:p>
        </p:txBody>
      </p:sp>
      <p:sp>
        <p:nvSpPr>
          <p:cNvPr id="11" name="Text Placeholder 2"/>
          <p:cNvSpPr>
            <a:spLocks noGrp="1"/>
          </p:cNvSpPr>
          <p:nvPr>
            <p:ph type="body" sz="quarter" idx="12"/>
          </p:nvPr>
        </p:nvSpPr>
        <p:spPr>
          <a:xfrm>
            <a:off x="2064099" y="4814048"/>
            <a:ext cx="4027419" cy="1384530"/>
          </a:xfrm>
        </p:spPr>
        <p:txBody>
          <a:bodyPr/>
          <a:lstStyle/>
          <a:p>
            <a:pPr>
              <a:spcAft>
                <a:spcPts val="0"/>
              </a:spcAft>
            </a:pPr>
            <a:r>
              <a:rPr lang="en-US" sz="1500" b="1" dirty="0" smtClean="0">
                <a:solidFill>
                  <a:schemeClr val="bg1"/>
                </a:solidFill>
              </a:rPr>
              <a:t>TEI Denver Chapter</a:t>
            </a:r>
          </a:p>
          <a:p>
            <a:pPr>
              <a:spcAft>
                <a:spcPts val="0"/>
              </a:spcAft>
            </a:pPr>
            <a:r>
              <a:rPr lang="en-US" sz="1500" b="1" dirty="0" smtClean="0">
                <a:solidFill>
                  <a:schemeClr val="bg1"/>
                </a:solidFill>
              </a:rPr>
              <a:t>May 24, 2017</a:t>
            </a:r>
            <a:endParaRPr lang="en-US" sz="1500" b="1" dirty="0">
              <a:solidFill>
                <a:schemeClr val="bg1"/>
              </a:solidFill>
            </a:endParaRPr>
          </a:p>
        </p:txBody>
      </p:sp>
    </p:spTree>
    <p:extLst>
      <p:ext uri="{BB962C8B-B14F-4D97-AF65-F5344CB8AC3E}">
        <p14:creationId xmlns:p14="http://schemas.microsoft.com/office/powerpoint/2010/main" val="121982548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a:t>
            </a:r>
            <a:endParaRPr lang="en-US" dirty="0"/>
          </a:p>
        </p:txBody>
      </p:sp>
      <p:sp>
        <p:nvSpPr>
          <p:cNvPr id="3" name="Content Placeholder 2"/>
          <p:cNvSpPr>
            <a:spLocks noGrp="1"/>
          </p:cNvSpPr>
          <p:nvPr>
            <p:ph type="body" sz="quarter" idx="10"/>
          </p:nvPr>
        </p:nvSpPr>
        <p:spPr/>
        <p:txBody>
          <a:bodyPr/>
          <a:lstStyle/>
          <a:p>
            <a:pPr lvl="2"/>
            <a:r>
              <a:rPr lang="en-US" dirty="0" smtClean="0"/>
              <a:t>The following information is not intended to be “written advice concerning one or more Federal tax matters” subject to the requirements of section 10.37(a)(2) of Treasury Department Circular 230.</a:t>
            </a:r>
          </a:p>
          <a:p>
            <a:pPr lvl="2"/>
            <a:r>
              <a:rPr lang="en-US" dirty="0" smtClean="0"/>
              <a:t>The information in this presentation is of a general nature and based on authorities that are subject to change. Applicability of the information to specific situations should be determined through consultation with your tax adviser.</a:t>
            </a:r>
            <a:endParaRPr lang="en-US" dirty="0"/>
          </a:p>
        </p:txBody>
      </p:sp>
    </p:spTree>
    <p:extLst>
      <p:ext uri="{BB962C8B-B14F-4D97-AF65-F5344CB8AC3E}">
        <p14:creationId xmlns:p14="http://schemas.microsoft.com/office/powerpoint/2010/main" val="460343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body" sz="quarter" idx="10"/>
          </p:nvPr>
        </p:nvSpPr>
        <p:spPr/>
        <p:txBody>
          <a:bodyPr/>
          <a:lstStyle/>
          <a:p>
            <a:pPr lvl="2"/>
            <a:r>
              <a:rPr lang="en-US" dirty="0" smtClean="0"/>
              <a:t>Introduction</a:t>
            </a:r>
          </a:p>
          <a:p>
            <a:pPr lvl="2"/>
            <a:r>
              <a:rPr lang="en-US" dirty="0" smtClean="0"/>
              <a:t>Examples of Early Resolution Options</a:t>
            </a:r>
          </a:p>
          <a:p>
            <a:pPr lvl="2"/>
            <a:r>
              <a:rPr lang="en-US" dirty="0" smtClean="0"/>
              <a:t>Strategies for Best Utilizing Early Resolution Programs</a:t>
            </a:r>
          </a:p>
          <a:p>
            <a:pPr lvl="2"/>
            <a:r>
              <a:rPr lang="en-US" dirty="0" smtClean="0"/>
              <a:t>Closing Thoughts</a:t>
            </a:r>
          </a:p>
        </p:txBody>
      </p:sp>
      <p:sp>
        <p:nvSpPr>
          <p:cNvPr id="5" name="AutoShape 4"/>
          <p:cNvSpPr>
            <a:spLocks/>
          </p:cNvSpPr>
          <p:nvPr/>
        </p:nvSpPr>
        <p:spPr bwMode="auto">
          <a:xfrm rot="460633">
            <a:off x="1312214" y="5940107"/>
            <a:ext cx="206907"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hangingPunct="0"/>
            <a:endParaRPr lang="en-US" sz="1400" dirty="0" smtClean="0">
              <a:solidFill>
                <a:srgbClr val="FFFFFF"/>
              </a:solidFill>
              <a:latin typeface="Times New Roman" panose="02020603050405020304" pitchFamily="18" charset="0"/>
              <a:cs typeface="Times New Roman" panose="02020603050405020304" pitchFamily="18" charset="0"/>
              <a:sym typeface="Palatino" charset="0"/>
            </a:endParaRPr>
          </a:p>
          <a:p>
            <a:pPr hangingPunct="0"/>
            <a:endParaRPr lang="en-US" sz="1400" dirty="0" smtClean="0">
              <a:solidFill>
                <a:srgbClr val="FFFFFF"/>
              </a:solidFill>
              <a:latin typeface="Times New Roman" panose="02020603050405020304" pitchFamily="18" charset="0"/>
              <a:cs typeface="Times New Roman" panose="02020603050405020304" pitchFamily="18" charset="0"/>
              <a:sym typeface="Palatino" charset="0"/>
            </a:endParaRPr>
          </a:p>
        </p:txBody>
      </p:sp>
      <p:sp>
        <p:nvSpPr>
          <p:cNvPr id="7" name="Title 6"/>
          <p:cNvSpPr>
            <a:spLocks noGrp="1"/>
          </p:cNvSpPr>
          <p:nvPr>
            <p:ph type="title"/>
          </p:nvPr>
        </p:nvSpPr>
        <p:spPr/>
        <p:txBody>
          <a:bodyPr/>
          <a:lstStyle/>
          <a:p>
            <a:r>
              <a:rPr lang="en-US" dirty="0"/>
              <a:t>Agenda</a:t>
            </a:r>
          </a:p>
        </p:txBody>
      </p:sp>
    </p:spTree>
    <p:custDataLst>
      <p:tags r:id="rId1"/>
    </p:custDataLst>
    <p:extLst>
      <p:ext uri="{BB962C8B-B14F-4D97-AF65-F5344CB8AC3E}">
        <p14:creationId xmlns:p14="http://schemas.microsoft.com/office/powerpoint/2010/main" val="226664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body" sz="quarter" idx="10"/>
          </p:nvPr>
        </p:nvSpPr>
        <p:spPr/>
        <p:txBody>
          <a:bodyPr/>
          <a:lstStyle/>
          <a:p>
            <a:pPr lvl="2"/>
            <a:r>
              <a:rPr lang="en-US" dirty="0"/>
              <a:t>BellSouth Advertising &amp; Publishing Corp. v. </a:t>
            </a:r>
            <a:r>
              <a:rPr lang="en-US" dirty="0" smtClean="0"/>
              <a:t>Chumley, </a:t>
            </a:r>
            <a:r>
              <a:rPr lang="en-US" dirty="0"/>
              <a:t>308 S.W.3d 350 (Tenn. Ct. App. 2009) </a:t>
            </a:r>
          </a:p>
          <a:p>
            <a:pPr lvl="3"/>
            <a:r>
              <a:rPr lang="en-US" dirty="0" smtClean="0"/>
              <a:t>Court </a:t>
            </a:r>
            <a:r>
              <a:rPr lang="en-US" dirty="0"/>
              <a:t>sustained assessment of $10 million and interest of $3 million based on application of alternative apportionment</a:t>
            </a:r>
            <a:endParaRPr lang="en-US" dirty="0" smtClean="0"/>
          </a:p>
          <a:p>
            <a:pPr lvl="2"/>
            <a:r>
              <a:rPr lang="en-US" dirty="0"/>
              <a:t>Hess Corporation, Exxon Mobil Oil Corporation, and Shell Oil </a:t>
            </a:r>
            <a:r>
              <a:rPr lang="en-US" dirty="0" smtClean="0"/>
              <a:t>Company </a:t>
            </a:r>
            <a:r>
              <a:rPr lang="en-US" dirty="0"/>
              <a:t>v. </a:t>
            </a:r>
            <a:r>
              <a:rPr lang="en-US" dirty="0" smtClean="0"/>
              <a:t>D.C. Office </a:t>
            </a:r>
            <a:r>
              <a:rPr lang="en-US" dirty="0"/>
              <a:t>of Tax &amp; Revenue </a:t>
            </a:r>
            <a:endParaRPr lang="en-US" dirty="0" smtClean="0"/>
          </a:p>
          <a:p>
            <a:pPr lvl="3"/>
            <a:r>
              <a:rPr lang="en-US" dirty="0" smtClean="0"/>
              <a:t>Years-long </a:t>
            </a:r>
            <a:r>
              <a:rPr lang="en-US" dirty="0"/>
              <a:t>litigation regarding transfer pricing </a:t>
            </a:r>
            <a:r>
              <a:rPr lang="en-US" dirty="0" smtClean="0"/>
              <a:t>assessments</a:t>
            </a:r>
          </a:p>
          <a:p>
            <a:pPr lvl="2"/>
            <a:r>
              <a:rPr lang="en-US" dirty="0" smtClean="0"/>
              <a:t>Delhaize Am., Inc. v. Lay, </a:t>
            </a:r>
            <a:r>
              <a:rPr lang="en-US" dirty="0"/>
              <a:t>No. COA11-868 (N.C. Ct. App. 2012</a:t>
            </a:r>
            <a:r>
              <a:rPr lang="en-US" dirty="0" smtClean="0"/>
              <a:t>)</a:t>
            </a:r>
          </a:p>
          <a:p>
            <a:pPr lvl="3"/>
            <a:r>
              <a:rPr lang="en-US" dirty="0"/>
              <a:t>C</a:t>
            </a:r>
            <a:r>
              <a:rPr lang="en-US" dirty="0" smtClean="0"/>
              <a:t>ourt sustained assessment of millions in tax and penalties based on forced combination of Delhaize and its IHC </a:t>
            </a:r>
          </a:p>
          <a:p>
            <a:pPr lvl="2"/>
            <a:r>
              <a:rPr lang="en-US" dirty="0" smtClean="0"/>
              <a:t>National </a:t>
            </a:r>
            <a:r>
              <a:rPr lang="en-US" dirty="0"/>
              <a:t>Grid USA Service Company, Inc. v. Commissioner of Revenue, 89 Mass. App. Ct. 522 (Mass. App. Ct. 2016)</a:t>
            </a:r>
          </a:p>
          <a:p>
            <a:pPr lvl="3"/>
            <a:r>
              <a:rPr lang="en-US" dirty="0" smtClean="0"/>
              <a:t>Court ruled that</a:t>
            </a:r>
            <a:r>
              <a:rPr lang="en-US" dirty="0"/>
              <a:t> certain transactions </a:t>
            </a:r>
            <a:r>
              <a:rPr lang="en-US" dirty="0" smtClean="0"/>
              <a:t>did </a:t>
            </a:r>
            <a:r>
              <a:rPr lang="en-US" dirty="0"/>
              <a:t>not constitute bona fide </a:t>
            </a:r>
            <a:r>
              <a:rPr lang="en-US" dirty="0" smtClean="0"/>
              <a:t>debt, and further, that closing agreement between the taxpayer and IRS which allowed a portion of the interest deduction did not bind Massachusetts. </a:t>
            </a:r>
            <a:endParaRPr lang="en-US" dirty="0"/>
          </a:p>
        </p:txBody>
      </p:sp>
      <p:sp>
        <p:nvSpPr>
          <p:cNvPr id="5" name="AutoShape 4"/>
          <p:cNvSpPr>
            <a:spLocks/>
          </p:cNvSpPr>
          <p:nvPr/>
        </p:nvSpPr>
        <p:spPr bwMode="auto">
          <a:xfrm rot="460633">
            <a:off x="1312214" y="5940107"/>
            <a:ext cx="206907"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hangingPunct="0"/>
            <a:endParaRPr lang="en-US" sz="1400" dirty="0" smtClean="0">
              <a:solidFill>
                <a:srgbClr val="FFFFFF"/>
              </a:solidFill>
              <a:latin typeface="Times New Roman" panose="02020603050405020304" pitchFamily="18" charset="0"/>
              <a:cs typeface="Times New Roman" panose="02020603050405020304" pitchFamily="18" charset="0"/>
              <a:sym typeface="Palatino" charset="0"/>
            </a:endParaRPr>
          </a:p>
          <a:p>
            <a:pPr hangingPunct="0"/>
            <a:endParaRPr lang="en-US" sz="1400" dirty="0" smtClean="0">
              <a:solidFill>
                <a:srgbClr val="FFFFFF"/>
              </a:solidFill>
              <a:latin typeface="Times New Roman" panose="02020603050405020304" pitchFamily="18" charset="0"/>
              <a:cs typeface="Times New Roman" panose="02020603050405020304" pitchFamily="18" charset="0"/>
              <a:sym typeface="Palatino" charset="0"/>
            </a:endParaRPr>
          </a:p>
        </p:txBody>
      </p:sp>
      <p:sp>
        <p:nvSpPr>
          <p:cNvPr id="7" name="Title 6"/>
          <p:cNvSpPr>
            <a:spLocks noGrp="1"/>
          </p:cNvSpPr>
          <p:nvPr>
            <p:ph type="title"/>
          </p:nvPr>
        </p:nvSpPr>
        <p:spPr/>
        <p:txBody>
          <a:bodyPr/>
          <a:lstStyle/>
          <a:p>
            <a:r>
              <a:rPr lang="en-US" dirty="0" smtClean="0"/>
              <a:t>Effects of uncertainty</a:t>
            </a:r>
            <a:endParaRPr lang="en-US" dirty="0"/>
          </a:p>
        </p:txBody>
      </p:sp>
    </p:spTree>
    <p:custDataLst>
      <p:tags r:id="rId1"/>
    </p:custDataLst>
    <p:extLst>
      <p:ext uri="{BB962C8B-B14F-4D97-AF65-F5344CB8AC3E}">
        <p14:creationId xmlns:p14="http://schemas.microsoft.com/office/powerpoint/2010/main" val="310149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body" sz="quarter" idx="10"/>
          </p:nvPr>
        </p:nvSpPr>
        <p:spPr/>
        <p:txBody>
          <a:bodyPr/>
          <a:lstStyle/>
          <a:p>
            <a:pPr lvl="2"/>
            <a:r>
              <a:rPr lang="en-US" dirty="0" smtClean="0">
                <a:solidFill>
                  <a:srgbClr val="00338D"/>
                </a:solidFill>
              </a:rPr>
              <a:t>New Mexico Tax. &amp; Rev. Dep’t v. Barnesandnoble.com LLC, No. 33,627 (N.M. 2013)</a:t>
            </a:r>
          </a:p>
          <a:p>
            <a:pPr lvl="3"/>
            <a:r>
              <a:rPr lang="en-US" dirty="0" smtClean="0">
                <a:solidFill>
                  <a:srgbClr val="00338D"/>
                </a:solidFill>
              </a:rPr>
              <a:t>Court upheld assessment, ruling that taxpayer had nexus with the state based on the in-state activities of an affiliate</a:t>
            </a:r>
          </a:p>
          <a:p>
            <a:pPr lvl="2"/>
            <a:r>
              <a:rPr lang="en-US" dirty="0">
                <a:solidFill>
                  <a:srgbClr val="00338D"/>
                </a:solidFill>
              </a:rPr>
              <a:t>Charging sales tax on SaaS</a:t>
            </a:r>
          </a:p>
          <a:p>
            <a:pPr lvl="3"/>
            <a:r>
              <a:rPr lang="en-US" dirty="0">
                <a:solidFill>
                  <a:srgbClr val="00338D"/>
                </a:solidFill>
              </a:rPr>
              <a:t>E.g., Comptroller Decision No. 112,865 (Tex. Comptroller of Public Accounts July 5, 2016) - upheld assessment on taxpayer providing internet-based supply chain and purchasing services as taxable data processing</a:t>
            </a:r>
          </a:p>
          <a:p>
            <a:pPr lvl="2"/>
            <a:r>
              <a:rPr lang="en-US" dirty="0" smtClean="0">
                <a:solidFill>
                  <a:srgbClr val="00338D"/>
                </a:solidFill>
              </a:rPr>
              <a:t>Illinois </a:t>
            </a:r>
            <a:r>
              <a:rPr lang="en-US" dirty="0">
                <a:solidFill>
                  <a:srgbClr val="00338D"/>
                </a:solidFill>
              </a:rPr>
              <a:t>qui tam lawsuits regarding improper sales and use tax collection</a:t>
            </a:r>
          </a:p>
          <a:p>
            <a:pPr lvl="3"/>
            <a:r>
              <a:rPr lang="en-US" dirty="0">
                <a:solidFill>
                  <a:srgbClr val="00338D"/>
                </a:solidFill>
              </a:rPr>
              <a:t>For example, lawsuits against Target, wine retailers, others, for not collecting sales tax </a:t>
            </a:r>
          </a:p>
          <a:p>
            <a:pPr lvl="2"/>
            <a:r>
              <a:rPr lang="en-US" dirty="0">
                <a:solidFill>
                  <a:srgbClr val="00338D"/>
                </a:solidFill>
              </a:rPr>
              <a:t>Class action lawsuit against AT&amp;T for collecting </a:t>
            </a:r>
            <a:r>
              <a:rPr lang="en-US" dirty="0" smtClean="0">
                <a:solidFill>
                  <a:srgbClr val="00338D"/>
                </a:solidFill>
              </a:rPr>
              <a:t>taxes </a:t>
            </a:r>
            <a:r>
              <a:rPr lang="en-US" dirty="0">
                <a:solidFill>
                  <a:srgbClr val="00338D"/>
                </a:solidFill>
              </a:rPr>
              <a:t>on internet access charges</a:t>
            </a:r>
          </a:p>
          <a:p>
            <a:pPr lvl="2"/>
            <a:endParaRPr lang="en-US" dirty="0" smtClean="0">
              <a:solidFill>
                <a:srgbClr val="FF0000"/>
              </a:solidFill>
            </a:endParaRPr>
          </a:p>
        </p:txBody>
      </p:sp>
      <p:sp>
        <p:nvSpPr>
          <p:cNvPr id="5" name="AutoShape 4"/>
          <p:cNvSpPr>
            <a:spLocks/>
          </p:cNvSpPr>
          <p:nvPr/>
        </p:nvSpPr>
        <p:spPr bwMode="auto">
          <a:xfrm rot="460633">
            <a:off x="1312214" y="5940107"/>
            <a:ext cx="206907"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hangingPunct="0"/>
            <a:endParaRPr lang="en-US" sz="1400" dirty="0" smtClean="0">
              <a:solidFill>
                <a:srgbClr val="FFFFFF"/>
              </a:solidFill>
              <a:latin typeface="Times New Roman" panose="02020603050405020304" pitchFamily="18" charset="0"/>
              <a:cs typeface="Times New Roman" panose="02020603050405020304" pitchFamily="18" charset="0"/>
              <a:sym typeface="Palatino" charset="0"/>
            </a:endParaRPr>
          </a:p>
          <a:p>
            <a:pPr hangingPunct="0"/>
            <a:endParaRPr lang="en-US" sz="1400" dirty="0" smtClean="0">
              <a:solidFill>
                <a:srgbClr val="FFFFFF"/>
              </a:solidFill>
              <a:latin typeface="Times New Roman" panose="02020603050405020304" pitchFamily="18" charset="0"/>
              <a:cs typeface="Times New Roman" panose="02020603050405020304" pitchFamily="18" charset="0"/>
              <a:sym typeface="Palatino" charset="0"/>
            </a:endParaRPr>
          </a:p>
        </p:txBody>
      </p:sp>
      <p:sp>
        <p:nvSpPr>
          <p:cNvPr id="7" name="Title 6"/>
          <p:cNvSpPr>
            <a:spLocks noGrp="1"/>
          </p:cNvSpPr>
          <p:nvPr>
            <p:ph type="title"/>
          </p:nvPr>
        </p:nvSpPr>
        <p:spPr/>
        <p:txBody>
          <a:bodyPr/>
          <a:lstStyle/>
          <a:p>
            <a:r>
              <a:rPr lang="en-US" dirty="0" smtClean="0"/>
              <a:t>Effects of uncertainty</a:t>
            </a:r>
            <a:endParaRPr lang="en-US" dirty="0"/>
          </a:p>
        </p:txBody>
      </p:sp>
    </p:spTree>
    <p:custDataLst>
      <p:tags r:id="rId1"/>
    </p:custDataLst>
    <p:extLst>
      <p:ext uri="{BB962C8B-B14F-4D97-AF65-F5344CB8AC3E}">
        <p14:creationId xmlns:p14="http://schemas.microsoft.com/office/powerpoint/2010/main" val="4095909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resolution:  Prior to filing the </a:t>
            </a:r>
            <a:r>
              <a:rPr lang="en-US" dirty="0" smtClean="0"/>
              <a:t>return – Letter rulings</a:t>
            </a:r>
            <a:endParaRPr lang="en-US" dirty="0"/>
          </a:p>
        </p:txBody>
      </p:sp>
      <p:sp>
        <p:nvSpPr>
          <p:cNvPr id="3" name="Text Placeholder 2"/>
          <p:cNvSpPr>
            <a:spLocks noGrp="1"/>
          </p:cNvSpPr>
          <p:nvPr>
            <p:ph type="body" sz="quarter" idx="10"/>
          </p:nvPr>
        </p:nvSpPr>
        <p:spPr/>
        <p:txBody>
          <a:bodyPr/>
          <a:lstStyle/>
          <a:p>
            <a:r>
              <a:rPr lang="en-US" dirty="0" smtClean="0"/>
              <a:t>What’s in a name?</a:t>
            </a:r>
          </a:p>
          <a:p>
            <a:pPr lvl="2"/>
            <a:r>
              <a:rPr lang="en-US" dirty="0" smtClean="0"/>
              <a:t>Nearly all states provide some type of letter ruling process, but understanding the details of and differences between those programs are critical</a:t>
            </a:r>
          </a:p>
          <a:p>
            <a:pPr lvl="2"/>
            <a:r>
              <a:rPr lang="en-US" dirty="0" smtClean="0"/>
              <a:t>Colorado Private Letter Rulings</a:t>
            </a:r>
          </a:p>
          <a:p>
            <a:pPr lvl="3"/>
            <a:r>
              <a:rPr lang="en-US" dirty="0" smtClean="0"/>
              <a:t>Binding on the Department for the taxpayer who requested the ruling</a:t>
            </a:r>
          </a:p>
          <a:p>
            <a:pPr lvl="3"/>
            <a:r>
              <a:rPr lang="en-US" dirty="0" smtClean="0"/>
              <a:t>Addresses specific facts provided by taxpayer regarding planned or completed transaction</a:t>
            </a:r>
          </a:p>
          <a:p>
            <a:pPr lvl="3"/>
            <a:r>
              <a:rPr lang="en-US" dirty="0" smtClean="0"/>
              <a:t>Request for ruling may be done anonymously (initially)</a:t>
            </a:r>
          </a:p>
          <a:p>
            <a:pPr lvl="3"/>
            <a:r>
              <a:rPr lang="en-US" dirty="0" smtClean="0"/>
              <a:t>Fees apply (starting at $500 that can exceed $10,000) based on complexity of ruling request</a:t>
            </a:r>
          </a:p>
          <a:p>
            <a:pPr lvl="2"/>
            <a:r>
              <a:rPr lang="en-US" dirty="0" smtClean="0"/>
              <a:t>Colorado General Information Letters</a:t>
            </a:r>
          </a:p>
          <a:p>
            <a:pPr lvl="3"/>
            <a:r>
              <a:rPr lang="en-US" dirty="0" smtClean="0"/>
              <a:t>Not binding on the Department</a:t>
            </a:r>
          </a:p>
          <a:p>
            <a:pPr lvl="3"/>
            <a:r>
              <a:rPr lang="en-US" dirty="0" smtClean="0"/>
              <a:t>Address general questions from taxpayers about application of tax law</a:t>
            </a:r>
          </a:p>
          <a:p>
            <a:pPr lvl="3"/>
            <a:r>
              <a:rPr lang="en-US" dirty="0" smtClean="0"/>
              <a:t>Does </a:t>
            </a:r>
            <a:r>
              <a:rPr lang="en-US" u="sng" dirty="0" smtClean="0"/>
              <a:t>not</a:t>
            </a:r>
            <a:r>
              <a:rPr lang="en-US" dirty="0" smtClean="0"/>
              <a:t> address specific taxpayer facts</a:t>
            </a:r>
          </a:p>
          <a:p>
            <a:pPr lvl="3"/>
            <a:r>
              <a:rPr lang="en-US" dirty="0" smtClean="0"/>
              <a:t>No fee</a:t>
            </a:r>
          </a:p>
          <a:p>
            <a:pPr lvl="3"/>
            <a:endParaRPr lang="en-US" dirty="0"/>
          </a:p>
        </p:txBody>
      </p:sp>
    </p:spTree>
    <p:extLst>
      <p:ext uri="{BB962C8B-B14F-4D97-AF65-F5344CB8AC3E}">
        <p14:creationId xmlns:p14="http://schemas.microsoft.com/office/powerpoint/2010/main" val="2487856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626588"/>
          </a:xfrm>
        </p:spPr>
        <p:txBody>
          <a:bodyPr>
            <a:normAutofit fontScale="92500" lnSpcReduction="10000"/>
          </a:bodyPr>
          <a:lstStyle/>
          <a:p>
            <a:r>
              <a:rPr lang="en-US" b="1" i="1" dirty="0" smtClean="0">
                <a:solidFill>
                  <a:schemeClr val="accent2"/>
                </a:solidFill>
              </a:rPr>
              <a:t>Capital </a:t>
            </a:r>
            <a:r>
              <a:rPr lang="en-US" b="1" i="1" dirty="0">
                <a:solidFill>
                  <a:schemeClr val="accent2"/>
                </a:solidFill>
              </a:rPr>
              <a:t>One Auto Fin. Inc. v. </a:t>
            </a:r>
            <a:r>
              <a:rPr lang="en-US" b="1" i="1" dirty="0" smtClean="0">
                <a:solidFill>
                  <a:schemeClr val="accent2"/>
                </a:solidFill>
              </a:rPr>
              <a:t>Or. Dep’t</a:t>
            </a:r>
            <a:r>
              <a:rPr lang="en-US" b="1" i="1" dirty="0">
                <a:solidFill>
                  <a:schemeClr val="accent2"/>
                </a:solidFill>
              </a:rPr>
              <a:t>. of Revenue</a:t>
            </a:r>
            <a:r>
              <a:rPr lang="en-US" dirty="0"/>
              <a:t>, </a:t>
            </a:r>
            <a:r>
              <a:rPr lang="en-US" dirty="0" smtClean="0"/>
              <a:t>No. TC 5197, 2016 </a:t>
            </a:r>
            <a:r>
              <a:rPr lang="en-US" dirty="0"/>
              <a:t>WL </a:t>
            </a:r>
            <a:r>
              <a:rPr lang="en-US" dirty="0" smtClean="0"/>
              <a:t>7429522 (</a:t>
            </a:r>
            <a:r>
              <a:rPr lang="en-US" dirty="0"/>
              <a:t>Or. Tax Ct. </a:t>
            </a:r>
            <a:r>
              <a:rPr lang="en-US" dirty="0" smtClean="0"/>
              <a:t>2016)</a:t>
            </a:r>
            <a:endParaRPr lang="en-US" dirty="0"/>
          </a:p>
          <a:p>
            <a:endParaRPr lang="en-US" dirty="0"/>
          </a:p>
        </p:txBody>
      </p:sp>
      <p:sp>
        <p:nvSpPr>
          <p:cNvPr id="3" name="Title 2"/>
          <p:cNvSpPr>
            <a:spLocks noGrp="1"/>
          </p:cNvSpPr>
          <p:nvPr>
            <p:ph type="title"/>
          </p:nvPr>
        </p:nvSpPr>
        <p:spPr/>
        <p:txBody>
          <a:bodyPr/>
          <a:lstStyle/>
          <a:p>
            <a:r>
              <a:rPr lang="en-US" dirty="0" smtClean="0">
                <a:solidFill>
                  <a:srgbClr val="0066B2"/>
                </a:solidFill>
              </a:rPr>
              <a:t>Oregon – No Physical Presence Needed</a:t>
            </a:r>
            <a:endParaRPr lang="en-US" dirty="0">
              <a:solidFill>
                <a:srgbClr val="0066B2"/>
              </a:solidFill>
            </a:endParaRPr>
          </a:p>
        </p:txBody>
      </p:sp>
      <p:sp>
        <p:nvSpPr>
          <p:cNvPr id="4" name="Content Placeholder 3"/>
          <p:cNvSpPr>
            <a:spLocks noGrp="1"/>
          </p:cNvSpPr>
          <p:nvPr>
            <p:ph sz="quarter" idx="14"/>
          </p:nvPr>
        </p:nvSpPr>
        <p:spPr/>
        <p:txBody>
          <a:bodyPr>
            <a:normAutofit/>
          </a:bodyPr>
          <a:lstStyle/>
          <a:p>
            <a:r>
              <a:rPr lang="en-US" dirty="0"/>
              <a:t>The Oregon Tax Court held that physical presence in Oregon </a:t>
            </a:r>
            <a:r>
              <a:rPr lang="en-US" dirty="0" smtClean="0"/>
              <a:t>is not </a:t>
            </a:r>
            <a:r>
              <a:rPr lang="en-US" dirty="0"/>
              <a:t>required to be subject to the state's corporate income tax or corporate excise tax.</a:t>
            </a:r>
          </a:p>
          <a:p>
            <a:r>
              <a:rPr lang="en-US" dirty="0"/>
              <a:t>The court found that two banking subsidiaries have substantial nexus in the state based on their extensive economic activities - lending money to and charging fees from Oregon customers through the banking subsidiaries’ credit cards, consumer loans, and deposit products.  </a:t>
            </a:r>
          </a:p>
        </p:txBody>
      </p:sp>
      <p:sp>
        <p:nvSpPr>
          <p:cNvPr id="5" name="Slide Number Placeholder 4"/>
          <p:cNvSpPr>
            <a:spLocks noGrp="1"/>
          </p:cNvSpPr>
          <p:nvPr>
            <p:ph type="sldNum" sz="quarter" idx="16"/>
          </p:nvPr>
        </p:nvSpPr>
        <p:spPr/>
        <p:txBody>
          <a:bodyPr/>
          <a:lstStyle/>
          <a:p>
            <a:fld id="{03F1EFBE-6FC5-4E3B-A532-A391AE8323A1}" type="slidenum">
              <a:rPr lang="en-GB" smtClean="0"/>
              <a:pPr/>
              <a:t>18</a:t>
            </a:fld>
            <a:endParaRPr lang="en-GB" dirty="0"/>
          </a:p>
        </p:txBody>
      </p:sp>
    </p:spTree>
    <p:extLst>
      <p:ext uri="{BB962C8B-B14F-4D97-AF65-F5344CB8AC3E}">
        <p14:creationId xmlns:p14="http://schemas.microsoft.com/office/powerpoint/2010/main" val="197224258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resolution:  Prior to filing the return – Letter rulings</a:t>
            </a:r>
          </a:p>
        </p:txBody>
      </p:sp>
      <p:sp>
        <p:nvSpPr>
          <p:cNvPr id="3" name="Text Placeholder 2"/>
          <p:cNvSpPr>
            <a:spLocks noGrp="1"/>
          </p:cNvSpPr>
          <p:nvPr>
            <p:ph type="body" sz="quarter" idx="10"/>
          </p:nvPr>
        </p:nvSpPr>
        <p:spPr/>
        <p:txBody>
          <a:bodyPr/>
          <a:lstStyle/>
          <a:p>
            <a:r>
              <a:rPr lang="en-US" dirty="0" smtClean="0"/>
              <a:t>California – Chief Counsel Rulings (FTB Notice 2009-08)</a:t>
            </a:r>
          </a:p>
          <a:p>
            <a:pPr lvl="2"/>
            <a:r>
              <a:rPr lang="en-US" dirty="0" smtClean="0"/>
              <a:t>Similar to a federal private letter ruling from the IRS</a:t>
            </a:r>
          </a:p>
          <a:p>
            <a:pPr lvl="2"/>
            <a:r>
              <a:rPr lang="en-US" dirty="0" smtClean="0"/>
              <a:t>Issues on which rulings will not be given:</a:t>
            </a:r>
          </a:p>
          <a:p>
            <a:pPr lvl="3"/>
            <a:r>
              <a:rPr lang="en-US" dirty="0" smtClean="0"/>
              <a:t>Federal and state law is the same</a:t>
            </a:r>
          </a:p>
          <a:p>
            <a:pPr lvl="3"/>
            <a:r>
              <a:rPr lang="en-US" dirty="0" smtClean="0"/>
              <a:t>Weighing of multiple factors with specific facts (e.g., existence of unitary business)</a:t>
            </a:r>
          </a:p>
          <a:p>
            <a:pPr lvl="2"/>
            <a:r>
              <a:rPr lang="en-US" dirty="0" smtClean="0"/>
              <a:t>Requires identification of taxpayer in request for ruling</a:t>
            </a:r>
          </a:p>
          <a:p>
            <a:pPr lvl="2"/>
            <a:r>
              <a:rPr lang="en-US" dirty="0" smtClean="0"/>
              <a:t>Only named taxpayer can rely on the ruling</a:t>
            </a:r>
          </a:p>
          <a:p>
            <a:pPr lvl="2"/>
            <a:r>
              <a:rPr lang="en-US" dirty="0"/>
              <a:t>Barclays Bank PLC v. Franchise Tax Bd. of Cal., 512 U.S. 298 (1994) </a:t>
            </a:r>
            <a:r>
              <a:rPr lang="en-US" dirty="0" smtClean="0"/>
              <a:t>– rules </a:t>
            </a:r>
            <a:r>
              <a:rPr lang="en-US" dirty="0"/>
              <a:t>allowing taxpayers to seek advance determination of the tax consequences for a proposed course of action as a factor in favor of allowing "reasonable approximations" for calculating worldwide income in the case of a worldwide combined </a:t>
            </a:r>
            <a:r>
              <a:rPr lang="en-US" dirty="0" smtClean="0"/>
              <a:t>return.</a:t>
            </a:r>
          </a:p>
          <a:p>
            <a:pPr lvl="2"/>
            <a:r>
              <a:rPr lang="en-US" dirty="0" smtClean="0"/>
              <a:t>Chief Counsel Ruling 2015-03 </a:t>
            </a:r>
            <a:r>
              <a:rPr lang="en-US" dirty="0"/>
              <a:t>– application of </a:t>
            </a:r>
            <a:r>
              <a:rPr lang="en-US" dirty="0" smtClean="0"/>
              <a:t>“reasonable approximation” </a:t>
            </a:r>
            <a:r>
              <a:rPr lang="en-US" dirty="0"/>
              <a:t>for </a:t>
            </a:r>
            <a:r>
              <a:rPr lang="en-US" dirty="0" smtClean="0"/>
              <a:t>sales factor market-based sourcing </a:t>
            </a:r>
            <a:r>
              <a:rPr lang="en-US" dirty="0"/>
              <a:t>of certain services </a:t>
            </a:r>
          </a:p>
        </p:txBody>
      </p:sp>
    </p:spTree>
    <p:extLst>
      <p:ext uri="{BB962C8B-B14F-4D97-AF65-F5344CB8AC3E}">
        <p14:creationId xmlns:p14="http://schemas.microsoft.com/office/powerpoint/2010/main" val="417440090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399" y="432000"/>
            <a:ext cx="7750469" cy="518400"/>
          </a:xfrm>
        </p:spPr>
        <p:txBody>
          <a:bodyPr/>
          <a:lstStyle/>
          <a:p>
            <a:r>
              <a:rPr lang="en-US" dirty="0"/>
              <a:t>Early resolution:  Prior to filing the return – </a:t>
            </a:r>
            <a:r>
              <a:rPr lang="en-US" dirty="0" smtClean="0"/>
              <a:t>Voluntary Disclosure Agreements</a:t>
            </a:r>
            <a:endParaRPr lang="en-US" dirty="0"/>
          </a:p>
        </p:txBody>
      </p:sp>
      <p:sp>
        <p:nvSpPr>
          <p:cNvPr id="3" name="Text Placeholder 2"/>
          <p:cNvSpPr>
            <a:spLocks noGrp="1"/>
          </p:cNvSpPr>
          <p:nvPr>
            <p:ph type="body" sz="quarter" idx="10"/>
          </p:nvPr>
        </p:nvSpPr>
        <p:spPr>
          <a:xfrm>
            <a:off x="752400" y="1209600"/>
            <a:ext cx="7639200" cy="4848300"/>
          </a:xfrm>
        </p:spPr>
        <p:txBody>
          <a:bodyPr/>
          <a:lstStyle/>
          <a:p>
            <a:r>
              <a:rPr lang="en-US" sz="1400" dirty="0" smtClean="0"/>
              <a:t>Typical benefits</a:t>
            </a:r>
          </a:p>
          <a:p>
            <a:pPr lvl="2"/>
            <a:r>
              <a:rPr lang="en-US" sz="1400" dirty="0" smtClean="0"/>
              <a:t>Limited look-back period (typically 3-4 years) and “closure” of trailing nexus</a:t>
            </a:r>
            <a:endParaRPr lang="en-US" sz="1400" dirty="0"/>
          </a:p>
          <a:p>
            <a:pPr lvl="2"/>
            <a:r>
              <a:rPr lang="en-US" sz="1400" dirty="0" smtClean="0"/>
              <a:t>Penalty relief and—in limited cases—partial interest relief</a:t>
            </a:r>
          </a:p>
          <a:p>
            <a:pPr lvl="2"/>
            <a:r>
              <a:rPr lang="en-US" sz="1400" dirty="0" smtClean="0"/>
              <a:t>Anonymous participation negotiated by representative (available in most states)</a:t>
            </a:r>
          </a:p>
          <a:p>
            <a:pPr lvl="3"/>
            <a:r>
              <a:rPr lang="en-US" sz="1400" dirty="0" smtClean="0"/>
              <a:t>Especially important for “big name” companies</a:t>
            </a:r>
          </a:p>
          <a:p>
            <a:pPr lvl="2"/>
            <a:r>
              <a:rPr lang="en-US" sz="1400" dirty="0" smtClean="0"/>
              <a:t>Multiple state VDAs </a:t>
            </a:r>
            <a:r>
              <a:rPr lang="en-US" sz="1400" dirty="0"/>
              <a:t>(30+ participating </a:t>
            </a:r>
            <a:r>
              <a:rPr lang="en-US" sz="1400" dirty="0" smtClean="0"/>
              <a:t>states) can be obtained simultaneously through Multistate Tax Commission</a:t>
            </a:r>
          </a:p>
          <a:p>
            <a:r>
              <a:rPr lang="en-US" sz="1400" dirty="0" smtClean="0"/>
              <a:t>Traps for the unwary</a:t>
            </a:r>
            <a:endParaRPr lang="en-US" sz="1400" dirty="0"/>
          </a:p>
          <a:p>
            <a:pPr lvl="2"/>
            <a:r>
              <a:rPr lang="en-US" sz="1400" dirty="0" smtClean="0"/>
              <a:t>Potential post-amnesty penalties</a:t>
            </a:r>
            <a:endParaRPr lang="en-US" sz="1400" dirty="0"/>
          </a:p>
          <a:p>
            <a:pPr lvl="2"/>
            <a:r>
              <a:rPr lang="en-US" sz="1400" dirty="0" smtClean="0"/>
              <a:t>Taxpayer may be disqualified from VDA participation if:</a:t>
            </a:r>
          </a:p>
          <a:p>
            <a:pPr lvl="3"/>
            <a:r>
              <a:rPr lang="en-US" sz="1400" dirty="0"/>
              <a:t>A</a:t>
            </a:r>
            <a:r>
              <a:rPr lang="en-US" sz="1400" dirty="0" smtClean="0"/>
              <a:t>lready registered for that tax type</a:t>
            </a:r>
          </a:p>
          <a:p>
            <a:pPr lvl="3"/>
            <a:r>
              <a:rPr lang="en-US" sz="1400" dirty="0"/>
              <a:t>R</a:t>
            </a:r>
            <a:r>
              <a:rPr lang="en-US" sz="1400" dirty="0" smtClean="0"/>
              <a:t>eceived a notice from the state taxing authority related to that tax type</a:t>
            </a:r>
          </a:p>
          <a:p>
            <a:pPr lvl="4"/>
            <a:r>
              <a:rPr lang="en-US" sz="1400" dirty="0" smtClean="0"/>
              <a:t>In some states (e.g., California), even receipt of a prior mass mailing from state taxing authority will disqualify the taxpayer from VDA participation</a:t>
            </a:r>
          </a:p>
          <a:p>
            <a:pPr lvl="4"/>
            <a:r>
              <a:rPr lang="en-US" sz="1400" dirty="0" smtClean="0"/>
              <a:t>Streamlined Sales Tax State and Local Advisory Council approved practice of notifying sellers whether registration in the Streamlined System could adversely affect a VDA</a:t>
            </a:r>
          </a:p>
          <a:p>
            <a:pPr lvl="3"/>
            <a:r>
              <a:rPr lang="en-US" sz="1400" dirty="0" smtClean="0"/>
              <a:t>In an overall loss position for the VDA period, for corporate income tax purposes</a:t>
            </a:r>
          </a:p>
        </p:txBody>
      </p:sp>
    </p:spTree>
    <p:extLst>
      <p:ext uri="{BB962C8B-B14F-4D97-AF65-F5344CB8AC3E}">
        <p14:creationId xmlns:p14="http://schemas.microsoft.com/office/powerpoint/2010/main" val="91015363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919" y="401928"/>
            <a:ext cx="7639200" cy="518400"/>
          </a:xfrm>
        </p:spPr>
        <p:txBody>
          <a:bodyPr/>
          <a:lstStyle/>
          <a:p>
            <a:r>
              <a:rPr lang="en-US" dirty="0"/>
              <a:t>Early resolution:  Prior to filing the </a:t>
            </a:r>
            <a:r>
              <a:rPr lang="en-US" dirty="0" smtClean="0"/>
              <a:t>return - Amnesty Programs</a:t>
            </a:r>
            <a:endParaRPr lang="en-US" dirty="0"/>
          </a:p>
        </p:txBody>
      </p:sp>
      <p:sp>
        <p:nvSpPr>
          <p:cNvPr id="6" name="Freeform 4"/>
          <p:cNvSpPr>
            <a:spLocks/>
          </p:cNvSpPr>
          <p:nvPr/>
        </p:nvSpPr>
        <p:spPr bwMode="auto">
          <a:xfrm>
            <a:off x="7716591" y="2223790"/>
            <a:ext cx="231775" cy="374650"/>
          </a:xfrm>
          <a:custGeom>
            <a:avLst/>
            <a:gdLst>
              <a:gd name="T0" fmla="*/ 2147483647 w 135"/>
              <a:gd name="T1" fmla="*/ 2147483647 h 236"/>
              <a:gd name="T2" fmla="*/ 2147483647 w 135"/>
              <a:gd name="T3" fmla="*/ 2147483647 h 236"/>
              <a:gd name="T4" fmla="*/ 2147483647 w 135"/>
              <a:gd name="T5" fmla="*/ 2147483647 h 236"/>
              <a:gd name="T6" fmla="*/ 2147483647 w 135"/>
              <a:gd name="T7" fmla="*/ 2147483647 h 236"/>
              <a:gd name="T8" fmla="*/ 2147483647 w 135"/>
              <a:gd name="T9" fmla="*/ 2147483647 h 236"/>
              <a:gd name="T10" fmla="*/ 0 w 135"/>
              <a:gd name="T11" fmla="*/ 2147483647 h 236"/>
              <a:gd name="T12" fmla="*/ 2147483647 w 135"/>
              <a:gd name="T13" fmla="*/ 2147483647 h 236"/>
              <a:gd name="T14" fmla="*/ 2147483647 w 135"/>
              <a:gd name="T15" fmla="*/ 0 h 236"/>
              <a:gd name="T16" fmla="*/ 2147483647 w 135"/>
              <a:gd name="T17" fmla="*/ 2147483647 h 236"/>
              <a:gd name="T18" fmla="*/ 2147483647 w 135"/>
              <a:gd name="T19" fmla="*/ 2147483647 h 236"/>
              <a:gd name="T20" fmla="*/ 2147483647 w 135"/>
              <a:gd name="T21" fmla="*/ 2147483647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236"/>
              <a:gd name="T35" fmla="*/ 135 w 135"/>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236">
                <a:moveTo>
                  <a:pt x="122" y="224"/>
                </a:moveTo>
                <a:lnTo>
                  <a:pt x="61" y="236"/>
                </a:lnTo>
                <a:lnTo>
                  <a:pt x="49" y="168"/>
                </a:lnTo>
                <a:lnTo>
                  <a:pt x="24" y="146"/>
                </a:lnTo>
                <a:lnTo>
                  <a:pt x="24" y="79"/>
                </a:lnTo>
                <a:lnTo>
                  <a:pt x="0" y="23"/>
                </a:lnTo>
                <a:lnTo>
                  <a:pt x="73" y="11"/>
                </a:lnTo>
                <a:lnTo>
                  <a:pt x="135" y="0"/>
                </a:lnTo>
                <a:lnTo>
                  <a:pt x="135" y="45"/>
                </a:lnTo>
                <a:lnTo>
                  <a:pt x="122" y="79"/>
                </a:lnTo>
                <a:lnTo>
                  <a:pt x="122" y="224"/>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7" name="Freeform 5"/>
          <p:cNvSpPr>
            <a:spLocks/>
          </p:cNvSpPr>
          <p:nvPr/>
        </p:nvSpPr>
        <p:spPr bwMode="auto">
          <a:xfrm>
            <a:off x="7821366" y="2509540"/>
            <a:ext cx="465138" cy="195263"/>
          </a:xfrm>
          <a:custGeom>
            <a:avLst/>
            <a:gdLst>
              <a:gd name="T0" fmla="*/ 0 w 270"/>
              <a:gd name="T1" fmla="*/ 2147483647 h 123"/>
              <a:gd name="T2" fmla="*/ 0 w 270"/>
              <a:gd name="T3" fmla="*/ 2147483647 h 123"/>
              <a:gd name="T4" fmla="*/ 2147483647 w 270"/>
              <a:gd name="T5" fmla="*/ 2147483647 h 123"/>
              <a:gd name="T6" fmla="*/ 2147483647 w 270"/>
              <a:gd name="T7" fmla="*/ 2147483647 h 123"/>
              <a:gd name="T8" fmla="*/ 2147483647 w 270"/>
              <a:gd name="T9" fmla="*/ 2147483647 h 123"/>
              <a:gd name="T10" fmla="*/ 2147483647 w 270"/>
              <a:gd name="T11" fmla="*/ 2147483647 h 123"/>
              <a:gd name="T12" fmla="*/ 2147483647 w 270"/>
              <a:gd name="T13" fmla="*/ 2147483647 h 123"/>
              <a:gd name="T14" fmla="*/ 2147483647 w 270"/>
              <a:gd name="T15" fmla="*/ 2147483647 h 123"/>
              <a:gd name="T16" fmla="*/ 2147483647 w 270"/>
              <a:gd name="T17" fmla="*/ 2147483647 h 123"/>
              <a:gd name="T18" fmla="*/ 2147483647 w 270"/>
              <a:gd name="T19" fmla="*/ 2147483647 h 123"/>
              <a:gd name="T20" fmla="*/ 2147483647 w 270"/>
              <a:gd name="T21" fmla="*/ 2147483647 h 123"/>
              <a:gd name="T22" fmla="*/ 2147483647 w 270"/>
              <a:gd name="T23" fmla="*/ 0 h 123"/>
              <a:gd name="T24" fmla="*/ 2147483647 w 270"/>
              <a:gd name="T25" fmla="*/ 2147483647 h 123"/>
              <a:gd name="T26" fmla="*/ 0 w 270"/>
              <a:gd name="T27" fmla="*/ 2147483647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123"/>
              <a:gd name="T44" fmla="*/ 270 w 270"/>
              <a:gd name="T45" fmla="*/ 123 h 1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123">
                <a:moveTo>
                  <a:pt x="0" y="56"/>
                </a:moveTo>
                <a:lnTo>
                  <a:pt x="0" y="123"/>
                </a:lnTo>
                <a:lnTo>
                  <a:pt x="135" y="89"/>
                </a:lnTo>
                <a:lnTo>
                  <a:pt x="160" y="78"/>
                </a:lnTo>
                <a:lnTo>
                  <a:pt x="197" y="123"/>
                </a:lnTo>
                <a:lnTo>
                  <a:pt x="270" y="101"/>
                </a:lnTo>
                <a:lnTo>
                  <a:pt x="258" y="44"/>
                </a:lnTo>
                <a:lnTo>
                  <a:pt x="246" y="89"/>
                </a:lnTo>
                <a:lnTo>
                  <a:pt x="233" y="89"/>
                </a:lnTo>
                <a:lnTo>
                  <a:pt x="184" y="44"/>
                </a:lnTo>
                <a:lnTo>
                  <a:pt x="197" y="11"/>
                </a:lnTo>
                <a:lnTo>
                  <a:pt x="172" y="0"/>
                </a:lnTo>
                <a:lnTo>
                  <a:pt x="61" y="44"/>
                </a:lnTo>
                <a:lnTo>
                  <a:pt x="0" y="56"/>
                </a:lnTo>
                <a:close/>
              </a:path>
            </a:pathLst>
          </a:custGeom>
          <a:solidFill>
            <a:srgbClr val="43B02A"/>
          </a:solidFill>
          <a:ln w="12700" cap="rnd" cmpd="sng" algn="ctr">
            <a:solidFill>
              <a:srgbClr val="FFFFFF"/>
            </a:solidFill>
            <a:prstDash val="solid"/>
          </a:ln>
          <a:effectLst/>
        </p:spPr>
        <p:txBody>
          <a:bodyPr rtlCol="0" anchor="ctr"/>
          <a:lstStyle/>
          <a:p>
            <a:pPr algn="ctr"/>
            <a:endParaRPr lang="en-US" sz="1200" kern="0" dirty="0">
              <a:solidFill>
                <a:srgbClr val="FFFFFF"/>
              </a:solidFill>
            </a:endParaRPr>
          </a:p>
        </p:txBody>
      </p:sp>
      <p:sp>
        <p:nvSpPr>
          <p:cNvPr id="8" name="Freeform 6"/>
          <p:cNvSpPr>
            <a:spLocks/>
          </p:cNvSpPr>
          <p:nvPr/>
        </p:nvSpPr>
        <p:spPr bwMode="auto">
          <a:xfrm>
            <a:off x="8054729" y="2633365"/>
            <a:ext cx="106362" cy="125413"/>
          </a:xfrm>
          <a:custGeom>
            <a:avLst/>
            <a:gdLst>
              <a:gd name="T0" fmla="*/ 2147483647 w 62"/>
              <a:gd name="T1" fmla="*/ 2147483647 h 79"/>
              <a:gd name="T2" fmla="*/ 2147483647 w 62"/>
              <a:gd name="T3" fmla="*/ 2147483647 h 79"/>
              <a:gd name="T4" fmla="*/ 2147483647 w 62"/>
              <a:gd name="T5" fmla="*/ 0 h 79"/>
              <a:gd name="T6" fmla="*/ 0 w 62"/>
              <a:gd name="T7" fmla="*/ 2147483647 h 79"/>
              <a:gd name="T8" fmla="*/ 2147483647 w 62"/>
              <a:gd name="T9" fmla="*/ 2147483647 h 79"/>
              <a:gd name="T10" fmla="*/ 0 60000 65536"/>
              <a:gd name="T11" fmla="*/ 0 60000 65536"/>
              <a:gd name="T12" fmla="*/ 0 60000 65536"/>
              <a:gd name="T13" fmla="*/ 0 60000 65536"/>
              <a:gd name="T14" fmla="*/ 0 60000 65536"/>
              <a:gd name="T15" fmla="*/ 0 w 62"/>
              <a:gd name="T16" fmla="*/ 0 h 79"/>
              <a:gd name="T17" fmla="*/ 62 w 62"/>
              <a:gd name="T18" fmla="*/ 79 h 79"/>
            </a:gdLst>
            <a:ahLst/>
            <a:cxnLst>
              <a:cxn ang="T10">
                <a:pos x="T0" y="T1"/>
              </a:cxn>
              <a:cxn ang="T11">
                <a:pos x="T2" y="T3"/>
              </a:cxn>
              <a:cxn ang="T12">
                <a:pos x="T4" y="T5"/>
              </a:cxn>
              <a:cxn ang="T13">
                <a:pos x="T6" y="T7"/>
              </a:cxn>
              <a:cxn ang="T14">
                <a:pos x="T8" y="T9"/>
              </a:cxn>
            </a:cxnLst>
            <a:rect l="T15" t="T16" r="T17" b="T18"/>
            <a:pathLst>
              <a:path w="62" h="79">
                <a:moveTo>
                  <a:pt x="12" y="79"/>
                </a:moveTo>
                <a:lnTo>
                  <a:pt x="62" y="45"/>
                </a:lnTo>
                <a:lnTo>
                  <a:pt x="25" y="0"/>
                </a:lnTo>
                <a:lnTo>
                  <a:pt x="0" y="11"/>
                </a:lnTo>
                <a:lnTo>
                  <a:pt x="12" y="79"/>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9" name="Freeform 7"/>
          <p:cNvSpPr>
            <a:spLocks/>
          </p:cNvSpPr>
          <p:nvPr/>
        </p:nvSpPr>
        <p:spPr bwMode="auto">
          <a:xfrm>
            <a:off x="7821366" y="2650828"/>
            <a:ext cx="254000" cy="196850"/>
          </a:xfrm>
          <a:custGeom>
            <a:avLst/>
            <a:gdLst>
              <a:gd name="T0" fmla="*/ 0 w 147"/>
              <a:gd name="T1" fmla="*/ 2147483647 h 124"/>
              <a:gd name="T2" fmla="*/ 2147483647 w 147"/>
              <a:gd name="T3" fmla="*/ 2147483647 h 124"/>
              <a:gd name="T4" fmla="*/ 2147483647 w 147"/>
              <a:gd name="T5" fmla="*/ 2147483647 h 124"/>
              <a:gd name="T6" fmla="*/ 2147483647 w 147"/>
              <a:gd name="T7" fmla="*/ 0 h 124"/>
              <a:gd name="T8" fmla="*/ 0 w 147"/>
              <a:gd name="T9" fmla="*/ 2147483647 h 124"/>
              <a:gd name="T10" fmla="*/ 0 60000 65536"/>
              <a:gd name="T11" fmla="*/ 0 60000 65536"/>
              <a:gd name="T12" fmla="*/ 0 60000 65536"/>
              <a:gd name="T13" fmla="*/ 0 60000 65536"/>
              <a:gd name="T14" fmla="*/ 0 60000 65536"/>
              <a:gd name="T15" fmla="*/ 0 w 147"/>
              <a:gd name="T16" fmla="*/ 0 h 124"/>
              <a:gd name="T17" fmla="*/ 147 w 147"/>
              <a:gd name="T18" fmla="*/ 124 h 124"/>
            </a:gdLst>
            <a:ahLst/>
            <a:cxnLst>
              <a:cxn ang="T10">
                <a:pos x="T0" y="T1"/>
              </a:cxn>
              <a:cxn ang="T11">
                <a:pos x="T2" y="T3"/>
              </a:cxn>
              <a:cxn ang="T12">
                <a:pos x="T4" y="T5"/>
              </a:cxn>
              <a:cxn ang="T13">
                <a:pos x="T6" y="T7"/>
              </a:cxn>
              <a:cxn ang="T14">
                <a:pos x="T8" y="T9"/>
              </a:cxn>
            </a:cxnLst>
            <a:rect l="T15" t="T16" r="T17" b="T18"/>
            <a:pathLst>
              <a:path w="147" h="124">
                <a:moveTo>
                  <a:pt x="0" y="34"/>
                </a:moveTo>
                <a:lnTo>
                  <a:pt x="12" y="124"/>
                </a:lnTo>
                <a:lnTo>
                  <a:pt x="147" y="68"/>
                </a:lnTo>
                <a:lnTo>
                  <a:pt x="135" y="0"/>
                </a:lnTo>
                <a:lnTo>
                  <a:pt x="0" y="34"/>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10" name="Freeform 8"/>
          <p:cNvSpPr>
            <a:spLocks/>
          </p:cNvSpPr>
          <p:nvPr/>
        </p:nvSpPr>
        <p:spPr bwMode="auto">
          <a:xfrm>
            <a:off x="7019679" y="2260303"/>
            <a:ext cx="822325" cy="622300"/>
          </a:xfrm>
          <a:custGeom>
            <a:avLst/>
            <a:gdLst>
              <a:gd name="T0" fmla="*/ 2147483647 w 479"/>
              <a:gd name="T1" fmla="*/ 2147483647 h 392"/>
              <a:gd name="T2" fmla="*/ 2147483647 w 479"/>
              <a:gd name="T3" fmla="*/ 2147483647 h 392"/>
              <a:gd name="T4" fmla="*/ 2147483647 w 479"/>
              <a:gd name="T5" fmla="*/ 2147483647 h 392"/>
              <a:gd name="T6" fmla="*/ 0 w 479"/>
              <a:gd name="T7" fmla="*/ 2147483647 h 392"/>
              <a:gd name="T8" fmla="*/ 2147483647 w 479"/>
              <a:gd name="T9" fmla="*/ 2147483647 h 392"/>
              <a:gd name="T10" fmla="*/ 2147483647 w 479"/>
              <a:gd name="T11" fmla="*/ 2147483647 h 392"/>
              <a:gd name="T12" fmla="*/ 2147483647 w 479"/>
              <a:gd name="T13" fmla="*/ 2147483647 h 392"/>
              <a:gd name="T14" fmla="*/ 2147483647 w 479"/>
              <a:gd name="T15" fmla="*/ 2147483647 h 392"/>
              <a:gd name="T16" fmla="*/ 2147483647 w 479"/>
              <a:gd name="T17" fmla="*/ 2147483647 h 392"/>
              <a:gd name="T18" fmla="*/ 2147483647 w 479"/>
              <a:gd name="T19" fmla="*/ 2147483647 h 392"/>
              <a:gd name="T20" fmla="*/ 2147483647 w 479"/>
              <a:gd name="T21" fmla="*/ 2147483647 h 392"/>
              <a:gd name="T22" fmla="*/ 2147483647 w 479"/>
              <a:gd name="T23" fmla="*/ 2147483647 h 392"/>
              <a:gd name="T24" fmla="*/ 2147483647 w 479"/>
              <a:gd name="T25" fmla="*/ 0 h 392"/>
              <a:gd name="T26" fmla="*/ 2147483647 w 479"/>
              <a:gd name="T27" fmla="*/ 2147483647 h 392"/>
              <a:gd name="T28" fmla="*/ 2147483647 w 479"/>
              <a:gd name="T29" fmla="*/ 2147483647 h 392"/>
              <a:gd name="T30" fmla="*/ 2147483647 w 479"/>
              <a:gd name="T31" fmla="*/ 2147483647 h 392"/>
              <a:gd name="T32" fmla="*/ 2147483647 w 479"/>
              <a:gd name="T33" fmla="*/ 2147483647 h 392"/>
              <a:gd name="T34" fmla="*/ 2147483647 w 479"/>
              <a:gd name="T35" fmla="*/ 2147483647 h 392"/>
              <a:gd name="T36" fmla="*/ 2147483647 w 479"/>
              <a:gd name="T37" fmla="*/ 2147483647 h 392"/>
              <a:gd name="T38" fmla="*/ 2147483647 w 479"/>
              <a:gd name="T39" fmla="*/ 2147483647 h 392"/>
              <a:gd name="T40" fmla="*/ 2147483647 w 479"/>
              <a:gd name="T41" fmla="*/ 2147483647 h 3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9"/>
              <a:gd name="T64" fmla="*/ 0 h 392"/>
              <a:gd name="T65" fmla="*/ 479 w 479"/>
              <a:gd name="T66" fmla="*/ 392 h 3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9" h="392">
                <a:moveTo>
                  <a:pt x="393" y="370"/>
                </a:moveTo>
                <a:lnTo>
                  <a:pt x="332" y="314"/>
                </a:lnTo>
                <a:lnTo>
                  <a:pt x="12" y="381"/>
                </a:lnTo>
                <a:lnTo>
                  <a:pt x="0" y="347"/>
                </a:lnTo>
                <a:lnTo>
                  <a:pt x="49" y="291"/>
                </a:lnTo>
                <a:lnTo>
                  <a:pt x="49" y="246"/>
                </a:lnTo>
                <a:lnTo>
                  <a:pt x="86" y="224"/>
                </a:lnTo>
                <a:lnTo>
                  <a:pt x="172" y="224"/>
                </a:lnTo>
                <a:lnTo>
                  <a:pt x="234" y="190"/>
                </a:lnTo>
                <a:lnTo>
                  <a:pt x="234" y="112"/>
                </a:lnTo>
                <a:lnTo>
                  <a:pt x="270" y="56"/>
                </a:lnTo>
                <a:lnTo>
                  <a:pt x="332" y="11"/>
                </a:lnTo>
                <a:lnTo>
                  <a:pt x="406" y="0"/>
                </a:lnTo>
                <a:lnTo>
                  <a:pt x="430" y="56"/>
                </a:lnTo>
                <a:lnTo>
                  <a:pt x="430" y="123"/>
                </a:lnTo>
                <a:lnTo>
                  <a:pt x="455" y="145"/>
                </a:lnTo>
                <a:lnTo>
                  <a:pt x="467" y="213"/>
                </a:lnTo>
                <a:lnTo>
                  <a:pt x="467" y="280"/>
                </a:lnTo>
                <a:lnTo>
                  <a:pt x="479" y="370"/>
                </a:lnTo>
                <a:lnTo>
                  <a:pt x="455" y="392"/>
                </a:lnTo>
                <a:lnTo>
                  <a:pt x="393" y="370"/>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11" name="Freeform 9"/>
          <p:cNvSpPr>
            <a:spLocks/>
          </p:cNvSpPr>
          <p:nvPr/>
        </p:nvSpPr>
        <p:spPr bwMode="auto">
          <a:xfrm>
            <a:off x="7653091" y="2847678"/>
            <a:ext cx="188913" cy="355600"/>
          </a:xfrm>
          <a:custGeom>
            <a:avLst/>
            <a:gdLst>
              <a:gd name="T0" fmla="*/ 2147483647 w 110"/>
              <a:gd name="T1" fmla="*/ 0 h 224"/>
              <a:gd name="T2" fmla="*/ 0 w 110"/>
              <a:gd name="T3" fmla="*/ 2147483647 h 224"/>
              <a:gd name="T4" fmla="*/ 0 w 110"/>
              <a:gd name="T5" fmla="*/ 2147483647 h 224"/>
              <a:gd name="T6" fmla="*/ 2147483647 w 110"/>
              <a:gd name="T7" fmla="*/ 2147483647 h 224"/>
              <a:gd name="T8" fmla="*/ 2147483647 w 110"/>
              <a:gd name="T9" fmla="*/ 2147483647 h 224"/>
              <a:gd name="T10" fmla="*/ 2147483647 w 110"/>
              <a:gd name="T11" fmla="*/ 2147483647 h 224"/>
              <a:gd name="T12" fmla="*/ 2147483647 w 110"/>
              <a:gd name="T13" fmla="*/ 2147483647 h 224"/>
              <a:gd name="T14" fmla="*/ 2147483647 w 110"/>
              <a:gd name="T15" fmla="*/ 2147483647 h 224"/>
              <a:gd name="T16" fmla="*/ 2147483647 w 110"/>
              <a:gd name="T17" fmla="*/ 2147483647 h 224"/>
              <a:gd name="T18" fmla="*/ 2147483647 w 110"/>
              <a:gd name="T19" fmla="*/ 2147483647 h 224"/>
              <a:gd name="T20" fmla="*/ 2147483647 w 110"/>
              <a:gd name="T21" fmla="*/ 2147483647 h 224"/>
              <a:gd name="T22" fmla="*/ 2147483647 w 110"/>
              <a:gd name="T23" fmla="*/ 2147483647 h 224"/>
              <a:gd name="T24" fmla="*/ 2147483647 w 110"/>
              <a:gd name="T25" fmla="*/ 2147483647 h 224"/>
              <a:gd name="T26" fmla="*/ 2147483647 w 110"/>
              <a:gd name="T27" fmla="*/ 2147483647 h 224"/>
              <a:gd name="T28" fmla="*/ 2147483647 w 110"/>
              <a:gd name="T29" fmla="*/ 2147483647 h 224"/>
              <a:gd name="T30" fmla="*/ 2147483647 w 110"/>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224"/>
              <a:gd name="T50" fmla="*/ 110 w 110"/>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224">
                <a:moveTo>
                  <a:pt x="24" y="0"/>
                </a:moveTo>
                <a:lnTo>
                  <a:pt x="0" y="33"/>
                </a:lnTo>
                <a:lnTo>
                  <a:pt x="0" y="67"/>
                </a:lnTo>
                <a:lnTo>
                  <a:pt x="49" y="101"/>
                </a:lnTo>
                <a:lnTo>
                  <a:pt x="12" y="134"/>
                </a:lnTo>
                <a:lnTo>
                  <a:pt x="12" y="168"/>
                </a:lnTo>
                <a:lnTo>
                  <a:pt x="37" y="190"/>
                </a:lnTo>
                <a:lnTo>
                  <a:pt x="61" y="190"/>
                </a:lnTo>
                <a:lnTo>
                  <a:pt x="61" y="224"/>
                </a:lnTo>
                <a:lnTo>
                  <a:pt x="86" y="224"/>
                </a:lnTo>
                <a:lnTo>
                  <a:pt x="86" y="190"/>
                </a:lnTo>
                <a:lnTo>
                  <a:pt x="110" y="168"/>
                </a:lnTo>
                <a:lnTo>
                  <a:pt x="110" y="67"/>
                </a:lnTo>
                <a:lnTo>
                  <a:pt x="86" y="67"/>
                </a:lnTo>
                <a:lnTo>
                  <a:pt x="86" y="22"/>
                </a:lnTo>
                <a:lnTo>
                  <a:pt x="24" y="0"/>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12" name="Freeform 10"/>
          <p:cNvSpPr>
            <a:spLocks/>
          </p:cNvSpPr>
          <p:nvPr/>
        </p:nvSpPr>
        <p:spPr bwMode="auto">
          <a:xfrm>
            <a:off x="7610229" y="3060403"/>
            <a:ext cx="147637" cy="196850"/>
          </a:xfrm>
          <a:custGeom>
            <a:avLst/>
            <a:gdLst>
              <a:gd name="T0" fmla="*/ 2147483647 w 86"/>
              <a:gd name="T1" fmla="*/ 0 h 124"/>
              <a:gd name="T2" fmla="*/ 2147483647 w 86"/>
              <a:gd name="T3" fmla="*/ 0 h 124"/>
              <a:gd name="T4" fmla="*/ 0 w 86"/>
              <a:gd name="T5" fmla="*/ 2147483647 h 124"/>
              <a:gd name="T6" fmla="*/ 2147483647 w 86"/>
              <a:gd name="T7" fmla="*/ 2147483647 h 124"/>
              <a:gd name="T8" fmla="*/ 2147483647 w 86"/>
              <a:gd name="T9" fmla="*/ 2147483647 h 124"/>
              <a:gd name="T10" fmla="*/ 2147483647 w 86"/>
              <a:gd name="T11" fmla="*/ 2147483647 h 124"/>
              <a:gd name="T12" fmla="*/ 2147483647 w 86"/>
              <a:gd name="T13" fmla="*/ 2147483647 h 124"/>
              <a:gd name="T14" fmla="*/ 2147483647 w 86"/>
              <a:gd name="T15" fmla="*/ 2147483647 h 124"/>
              <a:gd name="T16" fmla="*/ 2147483647 w 86"/>
              <a:gd name="T17" fmla="*/ 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124"/>
              <a:gd name="T29" fmla="*/ 86 w 86"/>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124">
                <a:moveTo>
                  <a:pt x="37" y="0"/>
                </a:moveTo>
                <a:lnTo>
                  <a:pt x="12" y="0"/>
                </a:lnTo>
                <a:lnTo>
                  <a:pt x="0" y="23"/>
                </a:lnTo>
                <a:lnTo>
                  <a:pt x="37" y="124"/>
                </a:lnTo>
                <a:lnTo>
                  <a:pt x="86" y="124"/>
                </a:lnTo>
                <a:lnTo>
                  <a:pt x="86" y="101"/>
                </a:lnTo>
                <a:lnTo>
                  <a:pt x="49" y="68"/>
                </a:lnTo>
                <a:lnTo>
                  <a:pt x="37" y="34"/>
                </a:lnTo>
                <a:lnTo>
                  <a:pt x="37" y="0"/>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13" name="Freeform 11"/>
          <p:cNvSpPr>
            <a:spLocks/>
          </p:cNvSpPr>
          <p:nvPr/>
        </p:nvSpPr>
        <p:spPr bwMode="auto">
          <a:xfrm>
            <a:off x="6933954" y="2756942"/>
            <a:ext cx="801688" cy="427037"/>
          </a:xfrm>
          <a:custGeom>
            <a:avLst/>
            <a:gdLst>
              <a:gd name="T0" fmla="*/ 2147483647 w 467"/>
              <a:gd name="T1" fmla="*/ 2147483647 h 269"/>
              <a:gd name="T2" fmla="*/ 2147483647 w 467"/>
              <a:gd name="T3" fmla="*/ 2147483647 h 269"/>
              <a:gd name="T4" fmla="*/ 2147483647 w 467"/>
              <a:gd name="T5" fmla="*/ 2147483647 h 269"/>
              <a:gd name="T6" fmla="*/ 2147483647 w 467"/>
              <a:gd name="T7" fmla="*/ 2147483647 h 269"/>
              <a:gd name="T8" fmla="*/ 0 w 467"/>
              <a:gd name="T9" fmla="*/ 2147483647 h 269"/>
              <a:gd name="T10" fmla="*/ 2147483647 w 467"/>
              <a:gd name="T11" fmla="*/ 2147483647 h 269"/>
              <a:gd name="T12" fmla="*/ 2147483647 w 467"/>
              <a:gd name="T13" fmla="*/ 2147483647 h 269"/>
              <a:gd name="T14" fmla="*/ 2147483647 w 467"/>
              <a:gd name="T15" fmla="*/ 0 h 269"/>
              <a:gd name="T16" fmla="*/ 2147483647 w 467"/>
              <a:gd name="T17" fmla="*/ 2147483647 h 269"/>
              <a:gd name="T18" fmla="*/ 2147483647 w 467"/>
              <a:gd name="T19" fmla="*/ 2147483647 h 269"/>
              <a:gd name="T20" fmla="*/ 2147483647 w 467"/>
              <a:gd name="T21" fmla="*/ 2147483647 h 269"/>
              <a:gd name="T22" fmla="*/ 2147483647 w 467"/>
              <a:gd name="T23" fmla="*/ 2147483647 h 269"/>
              <a:gd name="T24" fmla="*/ 2147483647 w 467"/>
              <a:gd name="T25" fmla="*/ 2147483647 h 269"/>
              <a:gd name="T26" fmla="*/ 2147483647 w 467"/>
              <a:gd name="T27" fmla="*/ 2147483647 h 269"/>
              <a:gd name="T28" fmla="*/ 2147483647 w 467"/>
              <a:gd name="T29" fmla="*/ 2147483647 h 2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7"/>
              <a:gd name="T46" fmla="*/ 0 h 269"/>
              <a:gd name="T47" fmla="*/ 467 w 467"/>
              <a:gd name="T48" fmla="*/ 269 h 2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7" h="269">
                <a:moveTo>
                  <a:pt x="393" y="213"/>
                </a:moveTo>
                <a:lnTo>
                  <a:pt x="123" y="269"/>
                </a:lnTo>
                <a:lnTo>
                  <a:pt x="37" y="269"/>
                </a:lnTo>
                <a:lnTo>
                  <a:pt x="25" y="190"/>
                </a:lnTo>
                <a:lnTo>
                  <a:pt x="0" y="78"/>
                </a:lnTo>
                <a:lnTo>
                  <a:pt x="49" y="33"/>
                </a:lnTo>
                <a:lnTo>
                  <a:pt x="61" y="67"/>
                </a:lnTo>
                <a:lnTo>
                  <a:pt x="381" y="0"/>
                </a:lnTo>
                <a:lnTo>
                  <a:pt x="442" y="56"/>
                </a:lnTo>
                <a:lnTo>
                  <a:pt x="418" y="89"/>
                </a:lnTo>
                <a:lnTo>
                  <a:pt x="418" y="123"/>
                </a:lnTo>
                <a:lnTo>
                  <a:pt x="467" y="157"/>
                </a:lnTo>
                <a:lnTo>
                  <a:pt x="430" y="190"/>
                </a:lnTo>
                <a:lnTo>
                  <a:pt x="405" y="190"/>
                </a:lnTo>
                <a:lnTo>
                  <a:pt x="393" y="213"/>
                </a:lnTo>
                <a:close/>
              </a:path>
            </a:pathLst>
          </a:custGeom>
          <a:solidFill>
            <a:srgbClr val="00338D"/>
          </a:solidFill>
          <a:ln w="12700" cap="rnd" cmpd="sng" algn="ctr">
            <a:noFill/>
            <a:prstDash val="solid"/>
          </a:ln>
          <a:effectLst/>
        </p:spPr>
        <p:txBody>
          <a:bodyPr rtlCol="0" anchor="ctr"/>
          <a:lstStyle/>
          <a:p>
            <a:pPr algn="ctr"/>
            <a:endParaRPr lang="en-US" sz="1200" kern="0" dirty="0">
              <a:solidFill>
                <a:srgbClr val="FFFFFF"/>
              </a:solidFill>
            </a:endParaRPr>
          </a:p>
        </p:txBody>
      </p:sp>
      <p:sp>
        <p:nvSpPr>
          <p:cNvPr id="14" name="Freeform 12"/>
          <p:cNvSpPr>
            <a:spLocks/>
          </p:cNvSpPr>
          <p:nvPr/>
        </p:nvSpPr>
        <p:spPr bwMode="auto">
          <a:xfrm>
            <a:off x="7146679" y="3096915"/>
            <a:ext cx="611187" cy="266700"/>
          </a:xfrm>
          <a:custGeom>
            <a:avLst/>
            <a:gdLst>
              <a:gd name="T0" fmla="*/ 0 w 356"/>
              <a:gd name="T1" fmla="*/ 2147483647 h 168"/>
              <a:gd name="T2" fmla="*/ 0 w 356"/>
              <a:gd name="T3" fmla="*/ 2147483647 h 168"/>
              <a:gd name="T4" fmla="*/ 2147483647 w 356"/>
              <a:gd name="T5" fmla="*/ 2147483647 h 168"/>
              <a:gd name="T6" fmla="*/ 2147483647 w 356"/>
              <a:gd name="T7" fmla="*/ 2147483647 h 168"/>
              <a:gd name="T8" fmla="*/ 2147483647 w 356"/>
              <a:gd name="T9" fmla="*/ 2147483647 h 168"/>
              <a:gd name="T10" fmla="*/ 2147483647 w 356"/>
              <a:gd name="T11" fmla="*/ 2147483647 h 168"/>
              <a:gd name="T12" fmla="*/ 2147483647 w 356"/>
              <a:gd name="T13" fmla="*/ 2147483647 h 168"/>
              <a:gd name="T14" fmla="*/ 2147483647 w 356"/>
              <a:gd name="T15" fmla="*/ 2147483647 h 168"/>
              <a:gd name="T16" fmla="*/ 2147483647 w 356"/>
              <a:gd name="T17" fmla="*/ 2147483647 h 168"/>
              <a:gd name="T18" fmla="*/ 2147483647 w 356"/>
              <a:gd name="T19" fmla="*/ 2147483647 h 168"/>
              <a:gd name="T20" fmla="*/ 2147483647 w 356"/>
              <a:gd name="T21" fmla="*/ 2147483647 h 168"/>
              <a:gd name="T22" fmla="*/ 2147483647 w 356"/>
              <a:gd name="T23" fmla="*/ 2147483647 h 168"/>
              <a:gd name="T24" fmla="*/ 2147483647 w 356"/>
              <a:gd name="T25" fmla="*/ 2147483647 h 168"/>
              <a:gd name="T26" fmla="*/ 2147483647 w 356"/>
              <a:gd name="T27" fmla="*/ 2147483647 h 168"/>
              <a:gd name="T28" fmla="*/ 2147483647 w 356"/>
              <a:gd name="T29" fmla="*/ 2147483647 h 168"/>
              <a:gd name="T30" fmla="*/ 2147483647 w 356"/>
              <a:gd name="T31" fmla="*/ 2147483647 h 168"/>
              <a:gd name="T32" fmla="*/ 2147483647 w 356"/>
              <a:gd name="T33" fmla="*/ 2147483647 h 168"/>
              <a:gd name="T34" fmla="*/ 2147483647 w 356"/>
              <a:gd name="T35" fmla="*/ 2147483647 h 168"/>
              <a:gd name="T36" fmla="*/ 2147483647 w 356"/>
              <a:gd name="T37" fmla="*/ 2147483647 h 168"/>
              <a:gd name="T38" fmla="*/ 2147483647 w 356"/>
              <a:gd name="T39" fmla="*/ 2147483647 h 168"/>
              <a:gd name="T40" fmla="*/ 2147483647 w 356"/>
              <a:gd name="T41" fmla="*/ 0 h 168"/>
              <a:gd name="T42" fmla="*/ 0 w 356"/>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6"/>
              <a:gd name="T67" fmla="*/ 0 h 168"/>
              <a:gd name="T68" fmla="*/ 356 w 356"/>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6" h="168">
                <a:moveTo>
                  <a:pt x="0" y="56"/>
                </a:moveTo>
                <a:lnTo>
                  <a:pt x="0" y="101"/>
                </a:lnTo>
                <a:lnTo>
                  <a:pt x="49" y="56"/>
                </a:lnTo>
                <a:lnTo>
                  <a:pt x="86" y="67"/>
                </a:lnTo>
                <a:lnTo>
                  <a:pt x="110" y="45"/>
                </a:lnTo>
                <a:lnTo>
                  <a:pt x="147" y="56"/>
                </a:lnTo>
                <a:lnTo>
                  <a:pt x="184" y="89"/>
                </a:lnTo>
                <a:lnTo>
                  <a:pt x="196" y="112"/>
                </a:lnTo>
                <a:lnTo>
                  <a:pt x="184" y="134"/>
                </a:lnTo>
                <a:lnTo>
                  <a:pt x="270" y="157"/>
                </a:lnTo>
                <a:lnTo>
                  <a:pt x="233" y="89"/>
                </a:lnTo>
                <a:lnTo>
                  <a:pt x="233" y="56"/>
                </a:lnTo>
                <a:lnTo>
                  <a:pt x="258" y="45"/>
                </a:lnTo>
                <a:lnTo>
                  <a:pt x="270" y="67"/>
                </a:lnTo>
                <a:lnTo>
                  <a:pt x="282" y="101"/>
                </a:lnTo>
                <a:lnTo>
                  <a:pt x="295" y="134"/>
                </a:lnTo>
                <a:lnTo>
                  <a:pt x="307" y="168"/>
                </a:lnTo>
                <a:lnTo>
                  <a:pt x="356" y="168"/>
                </a:lnTo>
                <a:lnTo>
                  <a:pt x="356" y="101"/>
                </a:lnTo>
                <a:lnTo>
                  <a:pt x="307" y="101"/>
                </a:lnTo>
                <a:lnTo>
                  <a:pt x="270" y="0"/>
                </a:lnTo>
                <a:lnTo>
                  <a:pt x="0" y="56"/>
                </a:lnTo>
                <a:close/>
              </a:path>
            </a:pathLst>
          </a:custGeom>
          <a:solidFill>
            <a:srgbClr val="43B02A"/>
          </a:solidFill>
          <a:ln w="12700" cap="rnd" cmpd="sng" algn="ctr">
            <a:solidFill>
              <a:srgbClr val="FFFFFF"/>
            </a:solidFill>
            <a:prstDash val="solid"/>
          </a:ln>
          <a:effectLst/>
        </p:spPr>
        <p:txBody>
          <a:bodyPr rtlCol="0" anchor="ctr"/>
          <a:lstStyle/>
          <a:p>
            <a:pPr algn="ctr"/>
            <a:endParaRPr lang="en-US" sz="1200" kern="0" dirty="0">
              <a:solidFill>
                <a:srgbClr val="FFFFFF"/>
              </a:solidFill>
            </a:endParaRPr>
          </a:p>
        </p:txBody>
      </p:sp>
      <p:sp>
        <p:nvSpPr>
          <p:cNvPr id="15" name="Freeform 13"/>
          <p:cNvSpPr>
            <a:spLocks/>
          </p:cNvSpPr>
          <p:nvPr/>
        </p:nvSpPr>
        <p:spPr bwMode="auto">
          <a:xfrm>
            <a:off x="6743454" y="3060403"/>
            <a:ext cx="655637" cy="517525"/>
          </a:xfrm>
          <a:custGeom>
            <a:avLst/>
            <a:gdLst>
              <a:gd name="T0" fmla="*/ 2147483647 w 381"/>
              <a:gd name="T1" fmla="*/ 0 h 326"/>
              <a:gd name="T2" fmla="*/ 2147483647 w 381"/>
              <a:gd name="T3" fmla="*/ 2147483647 h 326"/>
              <a:gd name="T4" fmla="*/ 2147483647 w 381"/>
              <a:gd name="T5" fmla="*/ 2147483647 h 326"/>
              <a:gd name="T6" fmla="*/ 2147483647 w 381"/>
              <a:gd name="T7" fmla="*/ 2147483647 h 326"/>
              <a:gd name="T8" fmla="*/ 2147483647 w 381"/>
              <a:gd name="T9" fmla="*/ 2147483647 h 326"/>
              <a:gd name="T10" fmla="*/ 0 w 381"/>
              <a:gd name="T11" fmla="*/ 2147483647 h 326"/>
              <a:gd name="T12" fmla="*/ 0 w 381"/>
              <a:gd name="T13" fmla="*/ 2147483647 h 326"/>
              <a:gd name="T14" fmla="*/ 2147483647 w 381"/>
              <a:gd name="T15" fmla="*/ 2147483647 h 326"/>
              <a:gd name="T16" fmla="*/ 2147483647 w 381"/>
              <a:gd name="T17" fmla="*/ 2147483647 h 326"/>
              <a:gd name="T18" fmla="*/ 2147483647 w 381"/>
              <a:gd name="T19" fmla="*/ 2147483647 h 326"/>
              <a:gd name="T20" fmla="*/ 2147483647 w 381"/>
              <a:gd name="T21" fmla="*/ 2147483647 h 326"/>
              <a:gd name="T22" fmla="*/ 2147483647 w 381"/>
              <a:gd name="T23" fmla="*/ 2147483647 h 326"/>
              <a:gd name="T24" fmla="*/ 2147483647 w 381"/>
              <a:gd name="T25" fmla="*/ 2147483647 h 326"/>
              <a:gd name="T26" fmla="*/ 2147483647 w 381"/>
              <a:gd name="T27" fmla="*/ 2147483647 h 326"/>
              <a:gd name="T28" fmla="*/ 2147483647 w 381"/>
              <a:gd name="T29" fmla="*/ 2147483647 h 326"/>
              <a:gd name="T30" fmla="*/ 2147483647 w 381"/>
              <a:gd name="T31" fmla="*/ 2147483647 h 326"/>
              <a:gd name="T32" fmla="*/ 2147483647 w 381"/>
              <a:gd name="T33" fmla="*/ 2147483647 h 326"/>
              <a:gd name="T34" fmla="*/ 2147483647 w 381"/>
              <a:gd name="T35" fmla="*/ 2147483647 h 326"/>
              <a:gd name="T36" fmla="*/ 2147483647 w 381"/>
              <a:gd name="T37" fmla="*/ 2147483647 h 326"/>
              <a:gd name="T38" fmla="*/ 2147483647 w 381"/>
              <a:gd name="T39" fmla="*/ 2147483647 h 326"/>
              <a:gd name="T40" fmla="*/ 2147483647 w 381"/>
              <a:gd name="T41" fmla="*/ 2147483647 h 326"/>
              <a:gd name="T42" fmla="*/ 2147483647 w 381"/>
              <a:gd name="T43" fmla="*/ 2147483647 h 326"/>
              <a:gd name="T44" fmla="*/ 2147483647 w 381"/>
              <a:gd name="T45" fmla="*/ 0 h 3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1"/>
              <a:gd name="T70" fmla="*/ 0 h 326"/>
              <a:gd name="T71" fmla="*/ 381 w 381"/>
              <a:gd name="T72" fmla="*/ 326 h 3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1" h="326">
                <a:moveTo>
                  <a:pt x="136" y="0"/>
                </a:moveTo>
                <a:lnTo>
                  <a:pt x="111" y="12"/>
                </a:lnTo>
                <a:lnTo>
                  <a:pt x="123" y="101"/>
                </a:lnTo>
                <a:lnTo>
                  <a:pt x="50" y="146"/>
                </a:lnTo>
                <a:lnTo>
                  <a:pt x="25" y="213"/>
                </a:lnTo>
                <a:lnTo>
                  <a:pt x="0" y="225"/>
                </a:lnTo>
                <a:lnTo>
                  <a:pt x="0" y="258"/>
                </a:lnTo>
                <a:lnTo>
                  <a:pt x="62" y="314"/>
                </a:lnTo>
                <a:lnTo>
                  <a:pt x="74" y="326"/>
                </a:lnTo>
                <a:lnTo>
                  <a:pt x="123" y="326"/>
                </a:lnTo>
                <a:lnTo>
                  <a:pt x="197" y="292"/>
                </a:lnTo>
                <a:lnTo>
                  <a:pt x="234" y="191"/>
                </a:lnTo>
                <a:lnTo>
                  <a:pt x="320" y="112"/>
                </a:lnTo>
                <a:lnTo>
                  <a:pt x="344" y="90"/>
                </a:lnTo>
                <a:lnTo>
                  <a:pt x="369" y="101"/>
                </a:lnTo>
                <a:lnTo>
                  <a:pt x="381" y="79"/>
                </a:lnTo>
                <a:lnTo>
                  <a:pt x="344" y="68"/>
                </a:lnTo>
                <a:lnTo>
                  <a:pt x="320" y="90"/>
                </a:lnTo>
                <a:lnTo>
                  <a:pt x="283" y="79"/>
                </a:lnTo>
                <a:lnTo>
                  <a:pt x="234" y="124"/>
                </a:lnTo>
                <a:lnTo>
                  <a:pt x="234" y="79"/>
                </a:lnTo>
                <a:lnTo>
                  <a:pt x="148" y="79"/>
                </a:lnTo>
                <a:lnTo>
                  <a:pt x="136" y="0"/>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16" name="Freeform 14"/>
          <p:cNvSpPr>
            <a:spLocks/>
          </p:cNvSpPr>
          <p:nvPr/>
        </p:nvSpPr>
        <p:spPr bwMode="auto">
          <a:xfrm>
            <a:off x="6362454" y="2882603"/>
            <a:ext cx="615950" cy="534987"/>
          </a:xfrm>
          <a:custGeom>
            <a:avLst/>
            <a:gdLst>
              <a:gd name="T0" fmla="*/ 2147483647 w 357"/>
              <a:gd name="T1" fmla="*/ 0 h 337"/>
              <a:gd name="T2" fmla="*/ 2147483647 w 357"/>
              <a:gd name="T3" fmla="*/ 2147483647 h 337"/>
              <a:gd name="T4" fmla="*/ 2147483647 w 357"/>
              <a:gd name="T5" fmla="*/ 2147483647 h 337"/>
              <a:gd name="T6" fmla="*/ 2147483647 w 357"/>
              <a:gd name="T7" fmla="*/ 2147483647 h 337"/>
              <a:gd name="T8" fmla="*/ 2147483647 w 357"/>
              <a:gd name="T9" fmla="*/ 2147483647 h 337"/>
              <a:gd name="T10" fmla="*/ 2147483647 w 357"/>
              <a:gd name="T11" fmla="*/ 2147483647 h 337"/>
              <a:gd name="T12" fmla="*/ 0 w 357"/>
              <a:gd name="T13" fmla="*/ 2147483647 h 337"/>
              <a:gd name="T14" fmla="*/ 2147483647 w 357"/>
              <a:gd name="T15" fmla="*/ 2147483647 h 337"/>
              <a:gd name="T16" fmla="*/ 2147483647 w 357"/>
              <a:gd name="T17" fmla="*/ 2147483647 h 337"/>
              <a:gd name="T18" fmla="*/ 2147483647 w 357"/>
              <a:gd name="T19" fmla="*/ 2147483647 h 337"/>
              <a:gd name="T20" fmla="*/ 2147483647 w 357"/>
              <a:gd name="T21" fmla="*/ 2147483647 h 337"/>
              <a:gd name="T22" fmla="*/ 2147483647 w 357"/>
              <a:gd name="T23" fmla="*/ 2147483647 h 337"/>
              <a:gd name="T24" fmla="*/ 2147483647 w 357"/>
              <a:gd name="T25" fmla="*/ 2147483647 h 337"/>
              <a:gd name="T26" fmla="*/ 2147483647 w 357"/>
              <a:gd name="T27" fmla="*/ 2147483647 h 337"/>
              <a:gd name="T28" fmla="*/ 2147483647 w 357"/>
              <a:gd name="T29" fmla="*/ 2147483647 h 337"/>
              <a:gd name="T30" fmla="*/ 2147483647 w 357"/>
              <a:gd name="T31" fmla="*/ 2147483647 h 337"/>
              <a:gd name="T32" fmla="*/ 2147483647 w 357"/>
              <a:gd name="T33" fmla="*/ 2147483647 h 337"/>
              <a:gd name="T34" fmla="*/ 2147483647 w 357"/>
              <a:gd name="T35" fmla="*/ 0 h 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7"/>
              <a:gd name="T55" fmla="*/ 0 h 337"/>
              <a:gd name="T56" fmla="*/ 357 w 357"/>
              <a:gd name="T57" fmla="*/ 337 h 3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7" h="337">
                <a:moveTo>
                  <a:pt x="332" y="0"/>
                </a:moveTo>
                <a:lnTo>
                  <a:pt x="283" y="11"/>
                </a:lnTo>
                <a:lnTo>
                  <a:pt x="234" y="34"/>
                </a:lnTo>
                <a:lnTo>
                  <a:pt x="172" y="56"/>
                </a:lnTo>
                <a:lnTo>
                  <a:pt x="135" y="45"/>
                </a:lnTo>
                <a:lnTo>
                  <a:pt x="111" y="45"/>
                </a:lnTo>
                <a:lnTo>
                  <a:pt x="0" y="56"/>
                </a:lnTo>
                <a:lnTo>
                  <a:pt x="25" y="303"/>
                </a:lnTo>
                <a:lnTo>
                  <a:pt x="62" y="303"/>
                </a:lnTo>
                <a:lnTo>
                  <a:pt x="86" y="325"/>
                </a:lnTo>
                <a:lnTo>
                  <a:pt x="197" y="325"/>
                </a:lnTo>
                <a:lnTo>
                  <a:pt x="221" y="337"/>
                </a:lnTo>
                <a:lnTo>
                  <a:pt x="246" y="325"/>
                </a:lnTo>
                <a:lnTo>
                  <a:pt x="271" y="258"/>
                </a:lnTo>
                <a:lnTo>
                  <a:pt x="344" y="213"/>
                </a:lnTo>
                <a:lnTo>
                  <a:pt x="332" y="124"/>
                </a:lnTo>
                <a:lnTo>
                  <a:pt x="357" y="112"/>
                </a:lnTo>
                <a:lnTo>
                  <a:pt x="332" y="0"/>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17" name="Freeform 15"/>
          <p:cNvSpPr>
            <a:spLocks/>
          </p:cNvSpPr>
          <p:nvPr/>
        </p:nvSpPr>
        <p:spPr bwMode="auto">
          <a:xfrm>
            <a:off x="6003679" y="2971503"/>
            <a:ext cx="401637" cy="606425"/>
          </a:xfrm>
          <a:custGeom>
            <a:avLst/>
            <a:gdLst>
              <a:gd name="T0" fmla="*/ 2147483647 w 234"/>
              <a:gd name="T1" fmla="*/ 0 h 382"/>
              <a:gd name="T2" fmla="*/ 2147483647 w 234"/>
              <a:gd name="T3" fmla="*/ 0 h 382"/>
              <a:gd name="T4" fmla="*/ 2147483647 w 234"/>
              <a:gd name="T5" fmla="*/ 2147483647 h 382"/>
              <a:gd name="T6" fmla="*/ 2147483647 w 234"/>
              <a:gd name="T7" fmla="*/ 2147483647 h 382"/>
              <a:gd name="T8" fmla="*/ 2147483647 w 234"/>
              <a:gd name="T9" fmla="*/ 2147483647 h 382"/>
              <a:gd name="T10" fmla="*/ 0 w 234"/>
              <a:gd name="T11" fmla="*/ 2147483647 h 382"/>
              <a:gd name="T12" fmla="*/ 0 w 234"/>
              <a:gd name="T13" fmla="*/ 2147483647 h 382"/>
              <a:gd name="T14" fmla="*/ 2147483647 w 234"/>
              <a:gd name="T15" fmla="*/ 2147483647 h 382"/>
              <a:gd name="T16" fmla="*/ 2147483647 w 234"/>
              <a:gd name="T17" fmla="*/ 2147483647 h 382"/>
              <a:gd name="T18" fmla="*/ 2147483647 w 234"/>
              <a:gd name="T19" fmla="*/ 2147483647 h 382"/>
              <a:gd name="T20" fmla="*/ 2147483647 w 234"/>
              <a:gd name="T21" fmla="*/ 2147483647 h 382"/>
              <a:gd name="T22" fmla="*/ 2147483647 w 234"/>
              <a:gd name="T23" fmla="*/ 2147483647 h 382"/>
              <a:gd name="T24" fmla="*/ 2147483647 w 234"/>
              <a:gd name="T25" fmla="*/ 0 h 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4"/>
              <a:gd name="T40" fmla="*/ 0 h 382"/>
              <a:gd name="T41" fmla="*/ 234 w 234"/>
              <a:gd name="T42" fmla="*/ 382 h 3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4" h="382">
                <a:moveTo>
                  <a:pt x="209" y="0"/>
                </a:moveTo>
                <a:lnTo>
                  <a:pt x="62" y="0"/>
                </a:lnTo>
                <a:lnTo>
                  <a:pt x="37" y="23"/>
                </a:lnTo>
                <a:lnTo>
                  <a:pt x="13" y="23"/>
                </a:lnTo>
                <a:lnTo>
                  <a:pt x="25" y="303"/>
                </a:lnTo>
                <a:lnTo>
                  <a:pt x="0" y="359"/>
                </a:lnTo>
                <a:lnTo>
                  <a:pt x="0" y="382"/>
                </a:lnTo>
                <a:lnTo>
                  <a:pt x="86" y="370"/>
                </a:lnTo>
                <a:lnTo>
                  <a:pt x="148" y="348"/>
                </a:lnTo>
                <a:lnTo>
                  <a:pt x="197" y="281"/>
                </a:lnTo>
                <a:lnTo>
                  <a:pt x="234" y="269"/>
                </a:lnTo>
                <a:lnTo>
                  <a:pt x="234" y="247"/>
                </a:lnTo>
                <a:lnTo>
                  <a:pt x="209" y="0"/>
                </a:lnTo>
                <a:close/>
              </a:path>
            </a:pathLst>
          </a:custGeom>
          <a:solidFill>
            <a:srgbClr val="43B02A"/>
          </a:solidFill>
          <a:ln w="12700" cap="rnd" cmpd="sng" algn="ctr">
            <a:solidFill>
              <a:srgbClr val="FFFFFF"/>
            </a:solidFill>
            <a:prstDash val="solid"/>
          </a:ln>
          <a:effectLst/>
        </p:spPr>
        <p:txBody>
          <a:bodyPr rtlCol="0" anchor="ctr"/>
          <a:lstStyle/>
          <a:p>
            <a:pPr algn="ctr"/>
            <a:endParaRPr lang="en-US" sz="1200" kern="0" dirty="0">
              <a:solidFill>
                <a:srgbClr val="FFFFFF"/>
              </a:solidFill>
            </a:endParaRPr>
          </a:p>
        </p:txBody>
      </p:sp>
      <p:sp>
        <p:nvSpPr>
          <p:cNvPr id="18" name="Freeform 16"/>
          <p:cNvSpPr>
            <a:spLocks/>
          </p:cNvSpPr>
          <p:nvPr/>
        </p:nvSpPr>
        <p:spPr bwMode="auto">
          <a:xfrm>
            <a:off x="6595816" y="3541415"/>
            <a:ext cx="1225550" cy="463550"/>
          </a:xfrm>
          <a:custGeom>
            <a:avLst/>
            <a:gdLst>
              <a:gd name="T0" fmla="*/ 2147483647 w 713"/>
              <a:gd name="T1" fmla="*/ 2147483647 h 292"/>
              <a:gd name="T2" fmla="*/ 2147483647 w 713"/>
              <a:gd name="T3" fmla="*/ 2147483647 h 292"/>
              <a:gd name="T4" fmla="*/ 2147483647 w 713"/>
              <a:gd name="T5" fmla="*/ 2147483647 h 292"/>
              <a:gd name="T6" fmla="*/ 0 w 713"/>
              <a:gd name="T7" fmla="*/ 2147483647 h 292"/>
              <a:gd name="T8" fmla="*/ 0 w 713"/>
              <a:gd name="T9" fmla="*/ 2147483647 h 292"/>
              <a:gd name="T10" fmla="*/ 2147483647 w 713"/>
              <a:gd name="T11" fmla="*/ 2147483647 h 292"/>
              <a:gd name="T12" fmla="*/ 2147483647 w 713"/>
              <a:gd name="T13" fmla="*/ 2147483647 h 292"/>
              <a:gd name="T14" fmla="*/ 2147483647 w 713"/>
              <a:gd name="T15" fmla="*/ 2147483647 h 292"/>
              <a:gd name="T16" fmla="*/ 2147483647 w 713"/>
              <a:gd name="T17" fmla="*/ 2147483647 h 292"/>
              <a:gd name="T18" fmla="*/ 2147483647 w 713"/>
              <a:gd name="T19" fmla="*/ 2147483647 h 292"/>
              <a:gd name="T20" fmla="*/ 2147483647 w 713"/>
              <a:gd name="T21" fmla="*/ 2147483647 h 292"/>
              <a:gd name="T22" fmla="*/ 2147483647 w 713"/>
              <a:gd name="T23" fmla="*/ 2147483647 h 292"/>
              <a:gd name="T24" fmla="*/ 2147483647 w 713"/>
              <a:gd name="T25" fmla="*/ 2147483647 h 292"/>
              <a:gd name="T26" fmla="*/ 2147483647 w 713"/>
              <a:gd name="T27" fmla="*/ 2147483647 h 292"/>
              <a:gd name="T28" fmla="*/ 2147483647 w 713"/>
              <a:gd name="T29" fmla="*/ 2147483647 h 292"/>
              <a:gd name="T30" fmla="*/ 2147483647 w 713"/>
              <a:gd name="T31" fmla="*/ 2147483647 h 292"/>
              <a:gd name="T32" fmla="*/ 2147483647 w 713"/>
              <a:gd name="T33" fmla="*/ 2147483647 h 292"/>
              <a:gd name="T34" fmla="*/ 2147483647 w 713"/>
              <a:gd name="T35" fmla="*/ 2147483647 h 292"/>
              <a:gd name="T36" fmla="*/ 2147483647 w 713"/>
              <a:gd name="T37" fmla="*/ 2147483647 h 292"/>
              <a:gd name="T38" fmla="*/ 2147483647 w 713"/>
              <a:gd name="T39" fmla="*/ 0 h 292"/>
              <a:gd name="T40" fmla="*/ 2147483647 w 713"/>
              <a:gd name="T41" fmla="*/ 2147483647 h 292"/>
              <a:gd name="T42" fmla="*/ 2147483647 w 713"/>
              <a:gd name="T43" fmla="*/ 2147483647 h 2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3"/>
              <a:gd name="T67" fmla="*/ 0 h 292"/>
              <a:gd name="T68" fmla="*/ 713 w 713"/>
              <a:gd name="T69" fmla="*/ 292 h 2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3" h="292">
                <a:moveTo>
                  <a:pt x="185" y="90"/>
                </a:moveTo>
                <a:lnTo>
                  <a:pt x="185" y="112"/>
                </a:lnTo>
                <a:lnTo>
                  <a:pt x="136" y="146"/>
                </a:lnTo>
                <a:lnTo>
                  <a:pt x="0" y="236"/>
                </a:lnTo>
                <a:lnTo>
                  <a:pt x="0" y="258"/>
                </a:lnTo>
                <a:lnTo>
                  <a:pt x="99" y="247"/>
                </a:lnTo>
                <a:lnTo>
                  <a:pt x="160" y="224"/>
                </a:lnTo>
                <a:lnTo>
                  <a:pt x="271" y="213"/>
                </a:lnTo>
                <a:lnTo>
                  <a:pt x="295" y="236"/>
                </a:lnTo>
                <a:lnTo>
                  <a:pt x="406" y="236"/>
                </a:lnTo>
                <a:lnTo>
                  <a:pt x="480" y="292"/>
                </a:lnTo>
                <a:lnTo>
                  <a:pt x="504" y="281"/>
                </a:lnTo>
                <a:lnTo>
                  <a:pt x="529" y="281"/>
                </a:lnTo>
                <a:lnTo>
                  <a:pt x="553" y="269"/>
                </a:lnTo>
                <a:lnTo>
                  <a:pt x="553" y="236"/>
                </a:lnTo>
                <a:lnTo>
                  <a:pt x="615" y="191"/>
                </a:lnTo>
                <a:lnTo>
                  <a:pt x="652" y="191"/>
                </a:lnTo>
                <a:lnTo>
                  <a:pt x="713" y="124"/>
                </a:lnTo>
                <a:lnTo>
                  <a:pt x="713" y="79"/>
                </a:lnTo>
                <a:lnTo>
                  <a:pt x="664" y="0"/>
                </a:lnTo>
                <a:lnTo>
                  <a:pt x="455" y="45"/>
                </a:lnTo>
                <a:lnTo>
                  <a:pt x="185" y="90"/>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19" name="Freeform 17"/>
          <p:cNvSpPr>
            <a:spLocks/>
          </p:cNvSpPr>
          <p:nvPr/>
        </p:nvSpPr>
        <p:spPr bwMode="auto">
          <a:xfrm>
            <a:off x="5749679" y="3684290"/>
            <a:ext cx="1165225" cy="320675"/>
          </a:xfrm>
          <a:custGeom>
            <a:avLst/>
            <a:gdLst>
              <a:gd name="T0" fmla="*/ 2147483647 w 676"/>
              <a:gd name="T1" fmla="*/ 2147483647 h 202"/>
              <a:gd name="T2" fmla="*/ 2147483647 w 676"/>
              <a:gd name="T3" fmla="*/ 2147483647 h 202"/>
              <a:gd name="T4" fmla="*/ 2147483647 w 676"/>
              <a:gd name="T5" fmla="*/ 2147483647 h 202"/>
              <a:gd name="T6" fmla="*/ 0 w 676"/>
              <a:gd name="T7" fmla="*/ 2147483647 h 202"/>
              <a:gd name="T8" fmla="*/ 0 w 676"/>
              <a:gd name="T9" fmla="*/ 2147483647 h 202"/>
              <a:gd name="T10" fmla="*/ 2147483647 w 676"/>
              <a:gd name="T11" fmla="*/ 2147483647 h 202"/>
              <a:gd name="T12" fmla="*/ 2147483647 w 676"/>
              <a:gd name="T13" fmla="*/ 2147483647 h 202"/>
              <a:gd name="T14" fmla="*/ 2147483647 w 676"/>
              <a:gd name="T15" fmla="*/ 2147483647 h 202"/>
              <a:gd name="T16" fmla="*/ 2147483647 w 676"/>
              <a:gd name="T17" fmla="*/ 2147483647 h 202"/>
              <a:gd name="T18" fmla="*/ 2147483647 w 676"/>
              <a:gd name="T19" fmla="*/ 2147483647 h 202"/>
              <a:gd name="T20" fmla="*/ 2147483647 w 676"/>
              <a:gd name="T21" fmla="*/ 2147483647 h 202"/>
              <a:gd name="T22" fmla="*/ 2147483647 w 676"/>
              <a:gd name="T23" fmla="*/ 0 h 202"/>
              <a:gd name="T24" fmla="*/ 2147483647 w 676"/>
              <a:gd name="T25" fmla="*/ 2147483647 h 202"/>
              <a:gd name="T26" fmla="*/ 2147483647 w 676"/>
              <a:gd name="T27" fmla="*/ 2147483647 h 202"/>
              <a:gd name="T28" fmla="*/ 2147483647 w 676"/>
              <a:gd name="T29" fmla="*/ 2147483647 h 202"/>
              <a:gd name="T30" fmla="*/ 2147483647 w 676"/>
              <a:gd name="T31" fmla="*/ 2147483647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6"/>
              <a:gd name="T49" fmla="*/ 0 h 202"/>
              <a:gd name="T50" fmla="*/ 676 w 676"/>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6" h="202">
                <a:moveTo>
                  <a:pt x="49" y="56"/>
                </a:moveTo>
                <a:lnTo>
                  <a:pt x="25" y="67"/>
                </a:lnTo>
                <a:lnTo>
                  <a:pt x="25" y="112"/>
                </a:lnTo>
                <a:lnTo>
                  <a:pt x="0" y="157"/>
                </a:lnTo>
                <a:lnTo>
                  <a:pt x="0" y="202"/>
                </a:lnTo>
                <a:lnTo>
                  <a:pt x="160" y="191"/>
                </a:lnTo>
                <a:lnTo>
                  <a:pt x="381" y="179"/>
                </a:lnTo>
                <a:lnTo>
                  <a:pt x="491" y="168"/>
                </a:lnTo>
                <a:lnTo>
                  <a:pt x="491" y="146"/>
                </a:lnTo>
                <a:lnTo>
                  <a:pt x="627" y="56"/>
                </a:lnTo>
                <a:lnTo>
                  <a:pt x="676" y="22"/>
                </a:lnTo>
                <a:lnTo>
                  <a:pt x="676" y="0"/>
                </a:lnTo>
                <a:lnTo>
                  <a:pt x="528" y="11"/>
                </a:lnTo>
                <a:lnTo>
                  <a:pt x="172" y="34"/>
                </a:lnTo>
                <a:lnTo>
                  <a:pt x="147" y="56"/>
                </a:lnTo>
                <a:lnTo>
                  <a:pt x="49" y="56"/>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20" name="Freeform 18"/>
          <p:cNvSpPr>
            <a:spLocks/>
          </p:cNvSpPr>
          <p:nvPr/>
        </p:nvSpPr>
        <p:spPr bwMode="auto">
          <a:xfrm>
            <a:off x="6743454" y="3879553"/>
            <a:ext cx="677862" cy="446087"/>
          </a:xfrm>
          <a:custGeom>
            <a:avLst/>
            <a:gdLst>
              <a:gd name="T0" fmla="*/ 2147483647 w 394"/>
              <a:gd name="T1" fmla="*/ 2147483647 h 281"/>
              <a:gd name="T2" fmla="*/ 0 w 394"/>
              <a:gd name="T3" fmla="*/ 2147483647 h 281"/>
              <a:gd name="T4" fmla="*/ 2147483647 w 394"/>
              <a:gd name="T5" fmla="*/ 2147483647 h 281"/>
              <a:gd name="T6" fmla="*/ 2147483647 w 394"/>
              <a:gd name="T7" fmla="*/ 2147483647 h 281"/>
              <a:gd name="T8" fmla="*/ 2147483647 w 394"/>
              <a:gd name="T9" fmla="*/ 2147483647 h 281"/>
              <a:gd name="T10" fmla="*/ 2147483647 w 394"/>
              <a:gd name="T11" fmla="*/ 2147483647 h 281"/>
              <a:gd name="T12" fmla="*/ 2147483647 w 394"/>
              <a:gd name="T13" fmla="*/ 2147483647 h 281"/>
              <a:gd name="T14" fmla="*/ 2147483647 w 394"/>
              <a:gd name="T15" fmla="*/ 2147483647 h 281"/>
              <a:gd name="T16" fmla="*/ 2147483647 w 394"/>
              <a:gd name="T17" fmla="*/ 2147483647 h 281"/>
              <a:gd name="T18" fmla="*/ 2147483647 w 394"/>
              <a:gd name="T19" fmla="*/ 0 h 281"/>
              <a:gd name="T20" fmla="*/ 2147483647 w 394"/>
              <a:gd name="T21" fmla="*/ 2147483647 h 281"/>
              <a:gd name="T22" fmla="*/ 2147483647 w 394"/>
              <a:gd name="T23" fmla="*/ 2147483647 h 2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281"/>
              <a:gd name="T38" fmla="*/ 394 w 394"/>
              <a:gd name="T39" fmla="*/ 281 h 2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281">
                <a:moveTo>
                  <a:pt x="13" y="34"/>
                </a:moveTo>
                <a:lnTo>
                  <a:pt x="0" y="68"/>
                </a:lnTo>
                <a:lnTo>
                  <a:pt x="185" y="213"/>
                </a:lnTo>
                <a:lnTo>
                  <a:pt x="234" y="281"/>
                </a:lnTo>
                <a:lnTo>
                  <a:pt x="283" y="247"/>
                </a:lnTo>
                <a:lnTo>
                  <a:pt x="369" y="157"/>
                </a:lnTo>
                <a:lnTo>
                  <a:pt x="394" y="79"/>
                </a:lnTo>
                <a:lnTo>
                  <a:pt x="320" y="23"/>
                </a:lnTo>
                <a:lnTo>
                  <a:pt x="209" y="23"/>
                </a:lnTo>
                <a:lnTo>
                  <a:pt x="185" y="0"/>
                </a:lnTo>
                <a:lnTo>
                  <a:pt x="74" y="11"/>
                </a:lnTo>
                <a:lnTo>
                  <a:pt x="13" y="34"/>
                </a:lnTo>
                <a:close/>
              </a:path>
            </a:pathLst>
          </a:custGeom>
          <a:solidFill>
            <a:srgbClr val="00338D"/>
          </a:solidFill>
          <a:ln w="12700" cap="rnd" cmpd="sng" algn="ctr">
            <a:noFill/>
            <a:prstDash val="solid"/>
          </a:ln>
          <a:effectLst/>
        </p:spPr>
        <p:txBody>
          <a:bodyPr rtlCol="0" anchor="ctr"/>
          <a:lstStyle/>
          <a:p>
            <a:pPr algn="ctr"/>
            <a:endParaRPr lang="en-US" sz="1200" kern="0" dirty="0">
              <a:solidFill>
                <a:srgbClr val="FFFFFF"/>
              </a:solidFill>
            </a:endParaRPr>
          </a:p>
        </p:txBody>
      </p:sp>
      <p:sp>
        <p:nvSpPr>
          <p:cNvPr id="21" name="Freeform 19"/>
          <p:cNvSpPr>
            <a:spLocks/>
          </p:cNvSpPr>
          <p:nvPr/>
        </p:nvSpPr>
        <p:spPr bwMode="auto">
          <a:xfrm>
            <a:off x="6405316" y="3933528"/>
            <a:ext cx="741363" cy="658812"/>
          </a:xfrm>
          <a:custGeom>
            <a:avLst/>
            <a:gdLst>
              <a:gd name="T0" fmla="*/ 2147483647 w 430"/>
              <a:gd name="T1" fmla="*/ 0 h 415"/>
              <a:gd name="T2" fmla="*/ 2147483647 w 430"/>
              <a:gd name="T3" fmla="*/ 2147483647 h 415"/>
              <a:gd name="T4" fmla="*/ 2147483647 w 430"/>
              <a:gd name="T5" fmla="*/ 2147483647 h 415"/>
              <a:gd name="T6" fmla="*/ 2147483647 w 430"/>
              <a:gd name="T7" fmla="*/ 2147483647 h 415"/>
              <a:gd name="T8" fmla="*/ 2147483647 w 430"/>
              <a:gd name="T9" fmla="*/ 2147483647 h 415"/>
              <a:gd name="T10" fmla="*/ 2147483647 w 430"/>
              <a:gd name="T11" fmla="*/ 2147483647 h 415"/>
              <a:gd name="T12" fmla="*/ 2147483647 w 430"/>
              <a:gd name="T13" fmla="*/ 2147483647 h 415"/>
              <a:gd name="T14" fmla="*/ 2147483647 w 430"/>
              <a:gd name="T15" fmla="*/ 2147483647 h 415"/>
              <a:gd name="T16" fmla="*/ 2147483647 w 430"/>
              <a:gd name="T17" fmla="*/ 2147483647 h 415"/>
              <a:gd name="T18" fmla="*/ 2147483647 w 430"/>
              <a:gd name="T19" fmla="*/ 2147483647 h 415"/>
              <a:gd name="T20" fmla="*/ 2147483647 w 430"/>
              <a:gd name="T21" fmla="*/ 2147483647 h 415"/>
              <a:gd name="T22" fmla="*/ 2147483647 w 430"/>
              <a:gd name="T23" fmla="*/ 2147483647 h 415"/>
              <a:gd name="T24" fmla="*/ 0 w 430"/>
              <a:gd name="T25" fmla="*/ 2147483647 h 415"/>
              <a:gd name="T26" fmla="*/ 2147483647 w 430"/>
              <a:gd name="T27" fmla="*/ 2147483647 h 415"/>
              <a:gd name="T28" fmla="*/ 2147483647 w 430"/>
              <a:gd name="T29" fmla="*/ 0 h 4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0"/>
              <a:gd name="T46" fmla="*/ 0 h 415"/>
              <a:gd name="T47" fmla="*/ 430 w 430"/>
              <a:gd name="T48" fmla="*/ 415 h 4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0" h="415">
                <a:moveTo>
                  <a:pt x="209" y="0"/>
                </a:moveTo>
                <a:lnTo>
                  <a:pt x="196" y="34"/>
                </a:lnTo>
                <a:lnTo>
                  <a:pt x="381" y="179"/>
                </a:lnTo>
                <a:lnTo>
                  <a:pt x="430" y="247"/>
                </a:lnTo>
                <a:lnTo>
                  <a:pt x="418" y="303"/>
                </a:lnTo>
                <a:lnTo>
                  <a:pt x="405" y="381"/>
                </a:lnTo>
                <a:lnTo>
                  <a:pt x="356" y="381"/>
                </a:lnTo>
                <a:lnTo>
                  <a:pt x="356" y="415"/>
                </a:lnTo>
                <a:lnTo>
                  <a:pt x="110" y="415"/>
                </a:lnTo>
                <a:lnTo>
                  <a:pt x="86" y="393"/>
                </a:lnTo>
                <a:lnTo>
                  <a:pt x="86" y="336"/>
                </a:lnTo>
                <a:lnTo>
                  <a:pt x="74" y="247"/>
                </a:lnTo>
                <a:lnTo>
                  <a:pt x="0" y="22"/>
                </a:lnTo>
                <a:lnTo>
                  <a:pt x="110" y="11"/>
                </a:lnTo>
                <a:lnTo>
                  <a:pt x="209" y="0"/>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22" name="Freeform 20"/>
          <p:cNvSpPr>
            <a:spLocks/>
          </p:cNvSpPr>
          <p:nvPr/>
        </p:nvSpPr>
        <p:spPr bwMode="auto">
          <a:xfrm>
            <a:off x="6025904" y="3968453"/>
            <a:ext cx="527050" cy="712787"/>
          </a:xfrm>
          <a:custGeom>
            <a:avLst/>
            <a:gdLst>
              <a:gd name="T0" fmla="*/ 2147483647 w 307"/>
              <a:gd name="T1" fmla="*/ 0 h 449"/>
              <a:gd name="T2" fmla="*/ 2147483647 w 307"/>
              <a:gd name="T3" fmla="*/ 2147483647 h 449"/>
              <a:gd name="T4" fmla="*/ 2147483647 w 307"/>
              <a:gd name="T5" fmla="*/ 2147483647 h 449"/>
              <a:gd name="T6" fmla="*/ 2147483647 w 307"/>
              <a:gd name="T7" fmla="*/ 2147483647 h 449"/>
              <a:gd name="T8" fmla="*/ 2147483647 w 307"/>
              <a:gd name="T9" fmla="*/ 2147483647 h 449"/>
              <a:gd name="T10" fmla="*/ 2147483647 w 307"/>
              <a:gd name="T11" fmla="*/ 2147483647 h 449"/>
              <a:gd name="T12" fmla="*/ 2147483647 w 307"/>
              <a:gd name="T13" fmla="*/ 2147483647 h 449"/>
              <a:gd name="T14" fmla="*/ 2147483647 w 307"/>
              <a:gd name="T15" fmla="*/ 2147483647 h 449"/>
              <a:gd name="T16" fmla="*/ 2147483647 w 307"/>
              <a:gd name="T17" fmla="*/ 2147483647 h 449"/>
              <a:gd name="T18" fmla="*/ 2147483647 w 307"/>
              <a:gd name="T19" fmla="*/ 2147483647 h 449"/>
              <a:gd name="T20" fmla="*/ 0 w 307"/>
              <a:gd name="T21" fmla="*/ 2147483647 h 449"/>
              <a:gd name="T22" fmla="*/ 0 w 307"/>
              <a:gd name="T23" fmla="*/ 2147483647 h 449"/>
              <a:gd name="T24" fmla="*/ 2147483647 w 307"/>
              <a:gd name="T25" fmla="*/ 0 h 4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7"/>
              <a:gd name="T40" fmla="*/ 0 h 449"/>
              <a:gd name="T41" fmla="*/ 307 w 307"/>
              <a:gd name="T42" fmla="*/ 449 h 4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7" h="449">
                <a:moveTo>
                  <a:pt x="221" y="0"/>
                </a:moveTo>
                <a:lnTo>
                  <a:pt x="295" y="225"/>
                </a:lnTo>
                <a:lnTo>
                  <a:pt x="307" y="314"/>
                </a:lnTo>
                <a:lnTo>
                  <a:pt x="307" y="371"/>
                </a:lnTo>
                <a:lnTo>
                  <a:pt x="98" y="382"/>
                </a:lnTo>
                <a:lnTo>
                  <a:pt x="86" y="415"/>
                </a:lnTo>
                <a:lnTo>
                  <a:pt x="110" y="415"/>
                </a:lnTo>
                <a:lnTo>
                  <a:pt x="110" y="449"/>
                </a:lnTo>
                <a:lnTo>
                  <a:pt x="37" y="449"/>
                </a:lnTo>
                <a:lnTo>
                  <a:pt x="12" y="427"/>
                </a:lnTo>
                <a:lnTo>
                  <a:pt x="0" y="348"/>
                </a:lnTo>
                <a:lnTo>
                  <a:pt x="0" y="12"/>
                </a:lnTo>
                <a:lnTo>
                  <a:pt x="221" y="0"/>
                </a:lnTo>
                <a:close/>
              </a:path>
            </a:pathLst>
          </a:custGeom>
          <a:solidFill>
            <a:srgbClr val="43B02A"/>
          </a:solidFill>
          <a:ln w="12700" cap="rnd" cmpd="sng" algn="ctr">
            <a:solidFill>
              <a:srgbClr val="FFFFFF"/>
            </a:solidFill>
            <a:prstDash val="solid"/>
          </a:ln>
          <a:effectLst/>
        </p:spPr>
        <p:txBody>
          <a:bodyPr rtlCol="0" anchor="ctr"/>
          <a:lstStyle/>
          <a:p>
            <a:pPr algn="ctr"/>
            <a:endParaRPr lang="en-US" sz="1200" kern="0" dirty="0">
              <a:solidFill>
                <a:srgbClr val="FFFFFF"/>
              </a:solidFill>
            </a:endParaRPr>
          </a:p>
        </p:txBody>
      </p:sp>
      <p:sp>
        <p:nvSpPr>
          <p:cNvPr id="23" name="Freeform 21"/>
          <p:cNvSpPr>
            <a:spLocks/>
          </p:cNvSpPr>
          <p:nvPr/>
        </p:nvSpPr>
        <p:spPr bwMode="auto">
          <a:xfrm>
            <a:off x="5560766" y="3987503"/>
            <a:ext cx="528638" cy="728662"/>
          </a:xfrm>
          <a:custGeom>
            <a:avLst/>
            <a:gdLst>
              <a:gd name="T0" fmla="*/ 2147483647 w 307"/>
              <a:gd name="T1" fmla="*/ 0 h 459"/>
              <a:gd name="T2" fmla="*/ 2147483647 w 307"/>
              <a:gd name="T3" fmla="*/ 2147483647 h 459"/>
              <a:gd name="T4" fmla="*/ 2147483647 w 307"/>
              <a:gd name="T5" fmla="*/ 2147483647 h 459"/>
              <a:gd name="T6" fmla="*/ 2147483647 w 307"/>
              <a:gd name="T7" fmla="*/ 2147483647 h 459"/>
              <a:gd name="T8" fmla="*/ 2147483647 w 307"/>
              <a:gd name="T9" fmla="*/ 2147483647 h 459"/>
              <a:gd name="T10" fmla="*/ 2147483647 w 307"/>
              <a:gd name="T11" fmla="*/ 2147483647 h 459"/>
              <a:gd name="T12" fmla="*/ 2147483647 w 307"/>
              <a:gd name="T13" fmla="*/ 2147483647 h 459"/>
              <a:gd name="T14" fmla="*/ 2147483647 w 307"/>
              <a:gd name="T15" fmla="*/ 2147483647 h 459"/>
              <a:gd name="T16" fmla="*/ 0 w 307"/>
              <a:gd name="T17" fmla="*/ 2147483647 h 459"/>
              <a:gd name="T18" fmla="*/ 0 w 307"/>
              <a:gd name="T19" fmla="*/ 2147483647 h 459"/>
              <a:gd name="T20" fmla="*/ 2147483647 w 307"/>
              <a:gd name="T21" fmla="*/ 2147483647 h 459"/>
              <a:gd name="T22" fmla="*/ 2147483647 w 307"/>
              <a:gd name="T23" fmla="*/ 2147483647 h 459"/>
              <a:gd name="T24" fmla="*/ 2147483647 w 307"/>
              <a:gd name="T25" fmla="*/ 2147483647 h 459"/>
              <a:gd name="T26" fmla="*/ 2147483647 w 307"/>
              <a:gd name="T27" fmla="*/ 2147483647 h 459"/>
              <a:gd name="T28" fmla="*/ 2147483647 w 307"/>
              <a:gd name="T29" fmla="*/ 2147483647 h 459"/>
              <a:gd name="T30" fmla="*/ 2147483647 w 307"/>
              <a:gd name="T31" fmla="*/ 2147483647 h 459"/>
              <a:gd name="T32" fmla="*/ 2147483647 w 307"/>
              <a:gd name="T33" fmla="*/ 2147483647 h 459"/>
              <a:gd name="T34" fmla="*/ 2147483647 w 307"/>
              <a:gd name="T35" fmla="*/ 0 h 4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459"/>
              <a:gd name="T56" fmla="*/ 307 w 307"/>
              <a:gd name="T57" fmla="*/ 459 h 4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459">
                <a:moveTo>
                  <a:pt x="270" y="0"/>
                </a:moveTo>
                <a:lnTo>
                  <a:pt x="270" y="336"/>
                </a:lnTo>
                <a:lnTo>
                  <a:pt x="282" y="415"/>
                </a:lnTo>
                <a:lnTo>
                  <a:pt x="307" y="437"/>
                </a:lnTo>
                <a:lnTo>
                  <a:pt x="233" y="437"/>
                </a:lnTo>
                <a:lnTo>
                  <a:pt x="184" y="459"/>
                </a:lnTo>
                <a:lnTo>
                  <a:pt x="159" y="426"/>
                </a:lnTo>
                <a:lnTo>
                  <a:pt x="159" y="392"/>
                </a:lnTo>
                <a:lnTo>
                  <a:pt x="0" y="403"/>
                </a:lnTo>
                <a:lnTo>
                  <a:pt x="0" y="370"/>
                </a:lnTo>
                <a:lnTo>
                  <a:pt x="49" y="291"/>
                </a:lnTo>
                <a:lnTo>
                  <a:pt x="49" y="269"/>
                </a:lnTo>
                <a:lnTo>
                  <a:pt x="24" y="224"/>
                </a:lnTo>
                <a:lnTo>
                  <a:pt x="24" y="112"/>
                </a:lnTo>
                <a:lnTo>
                  <a:pt x="73" y="78"/>
                </a:lnTo>
                <a:lnTo>
                  <a:pt x="73" y="44"/>
                </a:lnTo>
                <a:lnTo>
                  <a:pt x="110" y="11"/>
                </a:lnTo>
                <a:lnTo>
                  <a:pt x="270" y="0"/>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24" name="Freeform 22"/>
          <p:cNvSpPr>
            <a:spLocks/>
          </p:cNvSpPr>
          <p:nvPr/>
        </p:nvSpPr>
        <p:spPr bwMode="auto">
          <a:xfrm>
            <a:off x="5179766" y="4325640"/>
            <a:ext cx="782638" cy="569913"/>
          </a:xfrm>
          <a:custGeom>
            <a:avLst/>
            <a:gdLst>
              <a:gd name="T0" fmla="*/ 0 w 455"/>
              <a:gd name="T1" fmla="*/ 0 h 359"/>
              <a:gd name="T2" fmla="*/ 0 w 455"/>
              <a:gd name="T3" fmla="*/ 2147483647 h 359"/>
              <a:gd name="T4" fmla="*/ 2147483647 w 455"/>
              <a:gd name="T5" fmla="*/ 2147483647 h 359"/>
              <a:gd name="T6" fmla="*/ 2147483647 w 455"/>
              <a:gd name="T7" fmla="*/ 2147483647 h 359"/>
              <a:gd name="T8" fmla="*/ 2147483647 w 455"/>
              <a:gd name="T9" fmla="*/ 2147483647 h 359"/>
              <a:gd name="T10" fmla="*/ 2147483647 w 455"/>
              <a:gd name="T11" fmla="*/ 2147483647 h 359"/>
              <a:gd name="T12" fmla="*/ 2147483647 w 455"/>
              <a:gd name="T13" fmla="*/ 2147483647 h 359"/>
              <a:gd name="T14" fmla="*/ 2147483647 w 455"/>
              <a:gd name="T15" fmla="*/ 2147483647 h 359"/>
              <a:gd name="T16" fmla="*/ 2147483647 w 455"/>
              <a:gd name="T17" fmla="*/ 2147483647 h 359"/>
              <a:gd name="T18" fmla="*/ 2147483647 w 455"/>
              <a:gd name="T19" fmla="*/ 2147483647 h 359"/>
              <a:gd name="T20" fmla="*/ 2147483647 w 455"/>
              <a:gd name="T21" fmla="*/ 2147483647 h 359"/>
              <a:gd name="T22" fmla="*/ 2147483647 w 455"/>
              <a:gd name="T23" fmla="*/ 2147483647 h 359"/>
              <a:gd name="T24" fmla="*/ 2147483647 w 455"/>
              <a:gd name="T25" fmla="*/ 2147483647 h 359"/>
              <a:gd name="T26" fmla="*/ 2147483647 w 455"/>
              <a:gd name="T27" fmla="*/ 2147483647 h 359"/>
              <a:gd name="T28" fmla="*/ 2147483647 w 455"/>
              <a:gd name="T29" fmla="*/ 2147483647 h 359"/>
              <a:gd name="T30" fmla="*/ 2147483647 w 455"/>
              <a:gd name="T31" fmla="*/ 2147483647 h 359"/>
              <a:gd name="T32" fmla="*/ 2147483647 w 455"/>
              <a:gd name="T33" fmla="*/ 2147483647 h 359"/>
              <a:gd name="T34" fmla="*/ 2147483647 w 455"/>
              <a:gd name="T35" fmla="*/ 2147483647 h 359"/>
              <a:gd name="T36" fmla="*/ 2147483647 w 455"/>
              <a:gd name="T37" fmla="*/ 2147483647 h 359"/>
              <a:gd name="T38" fmla="*/ 2147483647 w 455"/>
              <a:gd name="T39" fmla="*/ 2147483647 h 359"/>
              <a:gd name="T40" fmla="*/ 2147483647 w 455"/>
              <a:gd name="T41" fmla="*/ 2147483647 h 359"/>
              <a:gd name="T42" fmla="*/ 2147483647 w 455"/>
              <a:gd name="T43" fmla="*/ 2147483647 h 359"/>
              <a:gd name="T44" fmla="*/ 2147483647 w 455"/>
              <a:gd name="T45" fmla="*/ 2147483647 h 359"/>
              <a:gd name="T46" fmla="*/ 2147483647 w 455"/>
              <a:gd name="T47" fmla="*/ 2147483647 h 359"/>
              <a:gd name="T48" fmla="*/ 2147483647 w 455"/>
              <a:gd name="T49" fmla="*/ 2147483647 h 359"/>
              <a:gd name="T50" fmla="*/ 2147483647 w 455"/>
              <a:gd name="T51" fmla="*/ 2147483647 h 359"/>
              <a:gd name="T52" fmla="*/ 2147483647 w 455"/>
              <a:gd name="T53" fmla="*/ 2147483647 h 359"/>
              <a:gd name="T54" fmla="*/ 2147483647 w 455"/>
              <a:gd name="T55" fmla="*/ 2147483647 h 359"/>
              <a:gd name="T56" fmla="*/ 2147483647 w 455"/>
              <a:gd name="T57" fmla="*/ 2147483647 h 359"/>
              <a:gd name="T58" fmla="*/ 2147483647 w 455"/>
              <a:gd name="T59" fmla="*/ 2147483647 h 359"/>
              <a:gd name="T60" fmla="*/ 2147483647 w 455"/>
              <a:gd name="T61" fmla="*/ 2147483647 h 359"/>
              <a:gd name="T62" fmla="*/ 2147483647 w 455"/>
              <a:gd name="T63" fmla="*/ 2147483647 h 359"/>
              <a:gd name="T64" fmla="*/ 2147483647 w 455"/>
              <a:gd name="T65" fmla="*/ 2147483647 h 359"/>
              <a:gd name="T66" fmla="*/ 2147483647 w 455"/>
              <a:gd name="T67" fmla="*/ 2147483647 h 359"/>
              <a:gd name="T68" fmla="*/ 2147483647 w 455"/>
              <a:gd name="T69" fmla="*/ 0 h 359"/>
              <a:gd name="T70" fmla="*/ 0 w 455"/>
              <a:gd name="T71" fmla="*/ 0 h 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5"/>
              <a:gd name="T109" fmla="*/ 0 h 359"/>
              <a:gd name="T110" fmla="*/ 455 w 455"/>
              <a:gd name="T111" fmla="*/ 359 h 3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5" h="359">
                <a:moveTo>
                  <a:pt x="0" y="0"/>
                </a:moveTo>
                <a:lnTo>
                  <a:pt x="0" y="78"/>
                </a:lnTo>
                <a:lnTo>
                  <a:pt x="50" y="168"/>
                </a:lnTo>
                <a:lnTo>
                  <a:pt x="50" y="213"/>
                </a:lnTo>
                <a:lnTo>
                  <a:pt x="37" y="224"/>
                </a:lnTo>
                <a:lnTo>
                  <a:pt x="37" y="280"/>
                </a:lnTo>
                <a:lnTo>
                  <a:pt x="25" y="314"/>
                </a:lnTo>
                <a:lnTo>
                  <a:pt x="185" y="314"/>
                </a:lnTo>
                <a:lnTo>
                  <a:pt x="185" y="291"/>
                </a:lnTo>
                <a:lnTo>
                  <a:pt x="234" y="291"/>
                </a:lnTo>
                <a:lnTo>
                  <a:pt x="283" y="359"/>
                </a:lnTo>
                <a:lnTo>
                  <a:pt x="320" y="359"/>
                </a:lnTo>
                <a:lnTo>
                  <a:pt x="320" y="336"/>
                </a:lnTo>
                <a:lnTo>
                  <a:pt x="381" y="347"/>
                </a:lnTo>
                <a:lnTo>
                  <a:pt x="381" y="314"/>
                </a:lnTo>
                <a:lnTo>
                  <a:pt x="443" y="359"/>
                </a:lnTo>
                <a:lnTo>
                  <a:pt x="455" y="336"/>
                </a:lnTo>
                <a:lnTo>
                  <a:pt x="418" y="303"/>
                </a:lnTo>
                <a:lnTo>
                  <a:pt x="455" y="280"/>
                </a:lnTo>
                <a:lnTo>
                  <a:pt x="430" y="258"/>
                </a:lnTo>
                <a:lnTo>
                  <a:pt x="406" y="280"/>
                </a:lnTo>
                <a:lnTo>
                  <a:pt x="357" y="269"/>
                </a:lnTo>
                <a:lnTo>
                  <a:pt x="332" y="258"/>
                </a:lnTo>
                <a:lnTo>
                  <a:pt x="344" y="235"/>
                </a:lnTo>
                <a:lnTo>
                  <a:pt x="381" y="235"/>
                </a:lnTo>
                <a:lnTo>
                  <a:pt x="381" y="246"/>
                </a:lnTo>
                <a:lnTo>
                  <a:pt x="406" y="246"/>
                </a:lnTo>
                <a:lnTo>
                  <a:pt x="381" y="213"/>
                </a:lnTo>
                <a:lnTo>
                  <a:pt x="381" y="179"/>
                </a:lnTo>
                <a:lnTo>
                  <a:pt x="222" y="190"/>
                </a:lnTo>
                <a:lnTo>
                  <a:pt x="222" y="157"/>
                </a:lnTo>
                <a:lnTo>
                  <a:pt x="271" y="78"/>
                </a:lnTo>
                <a:lnTo>
                  <a:pt x="271" y="56"/>
                </a:lnTo>
                <a:lnTo>
                  <a:pt x="246" y="11"/>
                </a:lnTo>
                <a:lnTo>
                  <a:pt x="246" y="0"/>
                </a:lnTo>
                <a:lnTo>
                  <a:pt x="0" y="0"/>
                </a:lnTo>
                <a:close/>
              </a:path>
            </a:pathLst>
          </a:custGeom>
          <a:solidFill>
            <a:srgbClr val="43B02A"/>
          </a:solidFill>
          <a:ln w="12700" cap="rnd" cmpd="sng" algn="ctr">
            <a:solidFill>
              <a:srgbClr val="FFFFFF"/>
            </a:solidFill>
            <a:prstDash val="solid"/>
          </a:ln>
          <a:effectLst/>
        </p:spPr>
        <p:txBody>
          <a:bodyPr rtlCol="0" anchor="ctr"/>
          <a:lstStyle/>
          <a:p>
            <a:pPr algn="ctr">
              <a:defRPr/>
            </a:pPr>
            <a:endParaRPr lang="en-US" sz="1200" kern="0" dirty="0" smtClean="0">
              <a:solidFill>
                <a:srgbClr val="FFFFFF"/>
              </a:solidFill>
            </a:endParaRPr>
          </a:p>
        </p:txBody>
      </p:sp>
      <p:sp>
        <p:nvSpPr>
          <p:cNvPr id="25" name="Freeform 23"/>
          <p:cNvSpPr>
            <a:spLocks/>
          </p:cNvSpPr>
          <p:nvPr/>
        </p:nvSpPr>
        <p:spPr bwMode="auto">
          <a:xfrm>
            <a:off x="6290079" y="4669264"/>
            <a:ext cx="734290" cy="464101"/>
          </a:xfrm>
          <a:custGeom>
            <a:avLst/>
            <a:gdLst>
              <a:gd name="T0" fmla="*/ 2147483647 w 737"/>
              <a:gd name="T1" fmla="*/ 0 h 505"/>
              <a:gd name="T2" fmla="*/ 2147483647 w 737"/>
              <a:gd name="T3" fmla="*/ 2147483647 h 505"/>
              <a:gd name="T4" fmla="*/ 2147483647 w 737"/>
              <a:gd name="T5" fmla="*/ 2147483647 h 505"/>
              <a:gd name="T6" fmla="*/ 2147483647 w 737"/>
              <a:gd name="T7" fmla="*/ 2147483647 h 505"/>
              <a:gd name="T8" fmla="*/ 2147483647 w 737"/>
              <a:gd name="T9" fmla="*/ 2147483647 h 505"/>
              <a:gd name="T10" fmla="*/ 2147483647 w 737"/>
              <a:gd name="T11" fmla="*/ 2147483647 h 505"/>
              <a:gd name="T12" fmla="*/ 2147483647 w 737"/>
              <a:gd name="T13" fmla="*/ 2147483647 h 505"/>
              <a:gd name="T14" fmla="*/ 2147483647 w 737"/>
              <a:gd name="T15" fmla="*/ 2147483647 h 505"/>
              <a:gd name="T16" fmla="*/ 2147483647 w 737"/>
              <a:gd name="T17" fmla="*/ 2147483647 h 505"/>
              <a:gd name="T18" fmla="*/ 2147483647 w 737"/>
              <a:gd name="T19" fmla="*/ 2147483647 h 505"/>
              <a:gd name="T20" fmla="*/ 2147483647 w 737"/>
              <a:gd name="T21" fmla="*/ 2147483647 h 505"/>
              <a:gd name="T22" fmla="*/ 2147483647 w 737"/>
              <a:gd name="T23" fmla="*/ 2147483647 h 505"/>
              <a:gd name="T24" fmla="*/ 2147483647 w 737"/>
              <a:gd name="T25" fmla="*/ 2147483647 h 505"/>
              <a:gd name="T26" fmla="*/ 2147483647 w 737"/>
              <a:gd name="T27" fmla="*/ 2147483647 h 505"/>
              <a:gd name="T28" fmla="*/ 2147483647 w 737"/>
              <a:gd name="T29" fmla="*/ 2147483647 h 505"/>
              <a:gd name="T30" fmla="*/ 2147483647 w 737"/>
              <a:gd name="T31" fmla="*/ 2147483647 h 505"/>
              <a:gd name="T32" fmla="*/ 2147483647 w 737"/>
              <a:gd name="T33" fmla="*/ 2147483647 h 505"/>
              <a:gd name="T34" fmla="*/ 2147483647 w 737"/>
              <a:gd name="T35" fmla="*/ 2147483647 h 505"/>
              <a:gd name="T36" fmla="*/ 2147483647 w 737"/>
              <a:gd name="T37" fmla="*/ 2147483647 h 505"/>
              <a:gd name="T38" fmla="*/ 2147483647 w 737"/>
              <a:gd name="T39" fmla="*/ 2147483647 h 505"/>
              <a:gd name="T40" fmla="*/ 2147483647 w 737"/>
              <a:gd name="T41" fmla="*/ 2147483647 h 505"/>
              <a:gd name="T42" fmla="*/ 2147483647 w 737"/>
              <a:gd name="T43" fmla="*/ 2147483647 h 505"/>
              <a:gd name="T44" fmla="*/ 2147483647 w 737"/>
              <a:gd name="T45" fmla="*/ 2147483647 h 505"/>
              <a:gd name="T46" fmla="*/ 2147483647 w 737"/>
              <a:gd name="T47" fmla="*/ 2147483647 h 505"/>
              <a:gd name="T48" fmla="*/ 2147483647 w 737"/>
              <a:gd name="T49" fmla="*/ 2147483647 h 505"/>
              <a:gd name="T50" fmla="*/ 2147483647 w 737"/>
              <a:gd name="T51" fmla="*/ 2147483647 h 505"/>
              <a:gd name="T52" fmla="*/ 2147483647 w 737"/>
              <a:gd name="T53" fmla="*/ 2147483647 h 505"/>
              <a:gd name="T54" fmla="*/ 2147483647 w 737"/>
              <a:gd name="T55" fmla="*/ 2147483647 h 505"/>
              <a:gd name="T56" fmla="*/ 2147483647 w 737"/>
              <a:gd name="T57" fmla="*/ 2147483647 h 505"/>
              <a:gd name="T58" fmla="*/ 0 w 737"/>
              <a:gd name="T59" fmla="*/ 2147483647 h 505"/>
              <a:gd name="T60" fmla="*/ 2147483647 w 737"/>
              <a:gd name="T61" fmla="*/ 2147483647 h 505"/>
              <a:gd name="T62" fmla="*/ 2147483647 w 737"/>
              <a:gd name="T63" fmla="*/ 2147483647 h 505"/>
              <a:gd name="T64" fmla="*/ 2147483647 w 737"/>
              <a:gd name="T65" fmla="*/ 2147483647 h 505"/>
              <a:gd name="T66" fmla="*/ 2147483647 w 737"/>
              <a:gd name="T67" fmla="*/ 2147483647 h 505"/>
              <a:gd name="T68" fmla="*/ 2147483647 w 737"/>
              <a:gd name="T69" fmla="*/ 0 h 505"/>
              <a:gd name="T70" fmla="*/ 2147483647 w 737"/>
              <a:gd name="T71" fmla="*/ 0 h 5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7"/>
              <a:gd name="T109" fmla="*/ 0 h 505"/>
              <a:gd name="T110" fmla="*/ 737 w 737"/>
              <a:gd name="T111" fmla="*/ 505 h 5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7" h="505">
                <a:moveTo>
                  <a:pt x="540" y="0"/>
                </a:moveTo>
                <a:lnTo>
                  <a:pt x="553" y="34"/>
                </a:lnTo>
                <a:lnTo>
                  <a:pt x="602" y="124"/>
                </a:lnTo>
                <a:lnTo>
                  <a:pt x="663" y="180"/>
                </a:lnTo>
                <a:lnTo>
                  <a:pt x="663" y="213"/>
                </a:lnTo>
                <a:lnTo>
                  <a:pt x="737" y="326"/>
                </a:lnTo>
                <a:lnTo>
                  <a:pt x="737" y="471"/>
                </a:lnTo>
                <a:lnTo>
                  <a:pt x="700" y="505"/>
                </a:lnTo>
                <a:lnTo>
                  <a:pt x="663" y="505"/>
                </a:lnTo>
                <a:lnTo>
                  <a:pt x="663" y="460"/>
                </a:lnTo>
                <a:lnTo>
                  <a:pt x="589" y="438"/>
                </a:lnTo>
                <a:lnTo>
                  <a:pt x="565" y="382"/>
                </a:lnTo>
                <a:lnTo>
                  <a:pt x="553" y="348"/>
                </a:lnTo>
                <a:lnTo>
                  <a:pt x="528" y="370"/>
                </a:lnTo>
                <a:lnTo>
                  <a:pt x="491" y="326"/>
                </a:lnTo>
                <a:lnTo>
                  <a:pt x="491" y="270"/>
                </a:lnTo>
                <a:lnTo>
                  <a:pt x="467" y="270"/>
                </a:lnTo>
                <a:lnTo>
                  <a:pt x="479" y="191"/>
                </a:lnTo>
                <a:lnTo>
                  <a:pt x="417" y="157"/>
                </a:lnTo>
                <a:lnTo>
                  <a:pt x="356" y="90"/>
                </a:lnTo>
                <a:lnTo>
                  <a:pt x="307" y="90"/>
                </a:lnTo>
                <a:lnTo>
                  <a:pt x="258" y="124"/>
                </a:lnTo>
                <a:lnTo>
                  <a:pt x="221" y="124"/>
                </a:lnTo>
                <a:lnTo>
                  <a:pt x="184" y="101"/>
                </a:lnTo>
                <a:lnTo>
                  <a:pt x="123" y="79"/>
                </a:lnTo>
                <a:lnTo>
                  <a:pt x="86" y="79"/>
                </a:lnTo>
                <a:lnTo>
                  <a:pt x="61" y="90"/>
                </a:lnTo>
                <a:lnTo>
                  <a:pt x="24" y="90"/>
                </a:lnTo>
                <a:lnTo>
                  <a:pt x="24" y="56"/>
                </a:lnTo>
                <a:lnTo>
                  <a:pt x="0" y="56"/>
                </a:lnTo>
                <a:lnTo>
                  <a:pt x="12" y="23"/>
                </a:lnTo>
                <a:lnTo>
                  <a:pt x="221" y="12"/>
                </a:lnTo>
                <a:lnTo>
                  <a:pt x="245" y="34"/>
                </a:lnTo>
                <a:lnTo>
                  <a:pt x="491" y="34"/>
                </a:lnTo>
                <a:lnTo>
                  <a:pt x="491" y="0"/>
                </a:lnTo>
                <a:lnTo>
                  <a:pt x="540" y="0"/>
                </a:lnTo>
                <a:close/>
              </a:path>
            </a:pathLst>
          </a:custGeom>
          <a:solidFill>
            <a:srgbClr val="FFFFFF"/>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26" name="Freeform 25"/>
          <p:cNvSpPr>
            <a:spLocks/>
          </p:cNvSpPr>
          <p:nvPr/>
        </p:nvSpPr>
        <p:spPr bwMode="auto">
          <a:xfrm>
            <a:off x="6110022" y="2366665"/>
            <a:ext cx="549287" cy="604838"/>
          </a:xfrm>
          <a:custGeom>
            <a:avLst/>
            <a:gdLst>
              <a:gd name="T0" fmla="*/ 0 w 319"/>
              <a:gd name="T1" fmla="*/ 381 h 381"/>
              <a:gd name="T2" fmla="*/ 37 w 319"/>
              <a:gd name="T3" fmla="*/ 325 h 381"/>
              <a:gd name="T4" fmla="*/ 37 w 319"/>
              <a:gd name="T5" fmla="*/ 269 h 381"/>
              <a:gd name="T6" fmla="*/ 0 w 319"/>
              <a:gd name="T7" fmla="*/ 235 h 381"/>
              <a:gd name="T8" fmla="*/ 12 w 319"/>
              <a:gd name="T9" fmla="*/ 112 h 381"/>
              <a:gd name="T10" fmla="*/ 61 w 319"/>
              <a:gd name="T11" fmla="*/ 56 h 381"/>
              <a:gd name="T12" fmla="*/ 86 w 319"/>
              <a:gd name="T13" fmla="*/ 45 h 381"/>
              <a:gd name="T14" fmla="*/ 86 w 319"/>
              <a:gd name="T15" fmla="*/ 11 h 381"/>
              <a:gd name="T16" fmla="*/ 110 w 319"/>
              <a:gd name="T17" fmla="*/ 0 h 381"/>
              <a:gd name="T18" fmla="*/ 160 w 319"/>
              <a:gd name="T19" fmla="*/ 22 h 381"/>
              <a:gd name="T20" fmla="*/ 184 w 319"/>
              <a:gd name="T21" fmla="*/ 22 h 381"/>
              <a:gd name="T22" fmla="*/ 221 w 319"/>
              <a:gd name="T23" fmla="*/ 45 h 381"/>
              <a:gd name="T24" fmla="*/ 221 w 319"/>
              <a:gd name="T25" fmla="*/ 123 h 381"/>
              <a:gd name="T26" fmla="*/ 184 w 319"/>
              <a:gd name="T27" fmla="*/ 179 h 381"/>
              <a:gd name="T28" fmla="*/ 196 w 319"/>
              <a:gd name="T29" fmla="*/ 202 h 381"/>
              <a:gd name="T30" fmla="*/ 221 w 319"/>
              <a:gd name="T31" fmla="*/ 179 h 381"/>
              <a:gd name="T32" fmla="*/ 258 w 319"/>
              <a:gd name="T33" fmla="*/ 146 h 381"/>
              <a:gd name="T34" fmla="*/ 282 w 319"/>
              <a:gd name="T35" fmla="*/ 168 h 381"/>
              <a:gd name="T36" fmla="*/ 319 w 319"/>
              <a:gd name="T37" fmla="*/ 247 h 381"/>
              <a:gd name="T38" fmla="*/ 319 w 319"/>
              <a:gd name="T39" fmla="*/ 280 h 381"/>
              <a:gd name="T40" fmla="*/ 295 w 319"/>
              <a:gd name="T41" fmla="*/ 291 h 381"/>
              <a:gd name="T42" fmla="*/ 258 w 319"/>
              <a:gd name="T43" fmla="*/ 370 h 381"/>
              <a:gd name="T44" fmla="*/ 147 w 319"/>
              <a:gd name="T45" fmla="*/ 381 h 381"/>
              <a:gd name="T46" fmla="*/ 0 w 319"/>
              <a:gd name="T47" fmla="*/ 381 h 3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9"/>
              <a:gd name="T73" fmla="*/ 0 h 381"/>
              <a:gd name="T74" fmla="*/ 319 w 319"/>
              <a:gd name="T75" fmla="*/ 381 h 3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9" h="381">
                <a:moveTo>
                  <a:pt x="0" y="381"/>
                </a:moveTo>
                <a:lnTo>
                  <a:pt x="37" y="325"/>
                </a:lnTo>
                <a:lnTo>
                  <a:pt x="37" y="269"/>
                </a:lnTo>
                <a:lnTo>
                  <a:pt x="0" y="235"/>
                </a:lnTo>
                <a:lnTo>
                  <a:pt x="12" y="112"/>
                </a:lnTo>
                <a:lnTo>
                  <a:pt x="61" y="56"/>
                </a:lnTo>
                <a:lnTo>
                  <a:pt x="86" y="45"/>
                </a:lnTo>
                <a:lnTo>
                  <a:pt x="86" y="11"/>
                </a:lnTo>
                <a:lnTo>
                  <a:pt x="110" y="0"/>
                </a:lnTo>
                <a:lnTo>
                  <a:pt x="160" y="22"/>
                </a:lnTo>
                <a:lnTo>
                  <a:pt x="184" y="22"/>
                </a:lnTo>
                <a:lnTo>
                  <a:pt x="221" y="45"/>
                </a:lnTo>
                <a:lnTo>
                  <a:pt x="221" y="123"/>
                </a:lnTo>
                <a:lnTo>
                  <a:pt x="184" y="179"/>
                </a:lnTo>
                <a:lnTo>
                  <a:pt x="196" y="202"/>
                </a:lnTo>
                <a:lnTo>
                  <a:pt x="221" y="179"/>
                </a:lnTo>
                <a:lnTo>
                  <a:pt x="258" y="146"/>
                </a:lnTo>
                <a:lnTo>
                  <a:pt x="282" y="168"/>
                </a:lnTo>
                <a:lnTo>
                  <a:pt x="319" y="247"/>
                </a:lnTo>
                <a:lnTo>
                  <a:pt x="319" y="280"/>
                </a:lnTo>
                <a:lnTo>
                  <a:pt x="295" y="291"/>
                </a:lnTo>
                <a:lnTo>
                  <a:pt x="258" y="370"/>
                </a:lnTo>
                <a:lnTo>
                  <a:pt x="147" y="381"/>
                </a:lnTo>
                <a:lnTo>
                  <a:pt x="0" y="381"/>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27" name="Freeform 26"/>
          <p:cNvSpPr>
            <a:spLocks/>
          </p:cNvSpPr>
          <p:nvPr/>
        </p:nvSpPr>
        <p:spPr bwMode="auto">
          <a:xfrm>
            <a:off x="5581398" y="2134890"/>
            <a:ext cx="781744" cy="355600"/>
          </a:xfrm>
          <a:custGeom>
            <a:avLst/>
            <a:gdLst>
              <a:gd name="T0" fmla="*/ 0 w 454"/>
              <a:gd name="T1" fmla="*/ 112 h 224"/>
              <a:gd name="T2" fmla="*/ 24 w 454"/>
              <a:gd name="T3" fmla="*/ 135 h 224"/>
              <a:gd name="T4" fmla="*/ 135 w 454"/>
              <a:gd name="T5" fmla="*/ 146 h 224"/>
              <a:gd name="T6" fmla="*/ 196 w 454"/>
              <a:gd name="T7" fmla="*/ 179 h 224"/>
              <a:gd name="T8" fmla="*/ 209 w 454"/>
              <a:gd name="T9" fmla="*/ 224 h 224"/>
              <a:gd name="T10" fmla="*/ 245 w 454"/>
              <a:gd name="T11" fmla="*/ 191 h 224"/>
              <a:gd name="T12" fmla="*/ 245 w 454"/>
              <a:gd name="T13" fmla="*/ 168 h 224"/>
              <a:gd name="T14" fmla="*/ 295 w 454"/>
              <a:gd name="T15" fmla="*/ 157 h 224"/>
              <a:gd name="T16" fmla="*/ 356 w 454"/>
              <a:gd name="T17" fmla="*/ 123 h 224"/>
              <a:gd name="T18" fmla="*/ 405 w 454"/>
              <a:gd name="T19" fmla="*/ 135 h 224"/>
              <a:gd name="T20" fmla="*/ 454 w 454"/>
              <a:gd name="T21" fmla="*/ 123 h 224"/>
              <a:gd name="T22" fmla="*/ 417 w 454"/>
              <a:gd name="T23" fmla="*/ 79 h 224"/>
              <a:gd name="T24" fmla="*/ 381 w 454"/>
              <a:gd name="T25" fmla="*/ 79 h 224"/>
              <a:gd name="T26" fmla="*/ 381 w 454"/>
              <a:gd name="T27" fmla="*/ 56 h 224"/>
              <a:gd name="T28" fmla="*/ 356 w 454"/>
              <a:gd name="T29" fmla="*/ 56 h 224"/>
              <a:gd name="T30" fmla="*/ 344 w 454"/>
              <a:gd name="T31" fmla="*/ 79 h 224"/>
              <a:gd name="T32" fmla="*/ 307 w 454"/>
              <a:gd name="T33" fmla="*/ 67 h 224"/>
              <a:gd name="T34" fmla="*/ 270 w 454"/>
              <a:gd name="T35" fmla="*/ 90 h 224"/>
              <a:gd name="T36" fmla="*/ 221 w 454"/>
              <a:gd name="T37" fmla="*/ 101 h 224"/>
              <a:gd name="T38" fmla="*/ 184 w 454"/>
              <a:gd name="T39" fmla="*/ 56 h 224"/>
              <a:gd name="T40" fmla="*/ 135 w 454"/>
              <a:gd name="T41" fmla="*/ 56 h 224"/>
              <a:gd name="T42" fmla="*/ 172 w 454"/>
              <a:gd name="T43" fmla="*/ 22 h 224"/>
              <a:gd name="T44" fmla="*/ 172 w 454"/>
              <a:gd name="T45" fmla="*/ 0 h 224"/>
              <a:gd name="T46" fmla="*/ 147 w 454"/>
              <a:gd name="T47" fmla="*/ 11 h 224"/>
              <a:gd name="T48" fmla="*/ 74 w 454"/>
              <a:gd name="T49" fmla="*/ 67 h 224"/>
              <a:gd name="T50" fmla="*/ 49 w 454"/>
              <a:gd name="T51" fmla="*/ 79 h 224"/>
              <a:gd name="T52" fmla="*/ 24 w 454"/>
              <a:gd name="T53" fmla="*/ 79 h 224"/>
              <a:gd name="T54" fmla="*/ 0 w 454"/>
              <a:gd name="T55" fmla="*/ 112 h 2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4"/>
              <a:gd name="T85" fmla="*/ 0 h 224"/>
              <a:gd name="T86" fmla="*/ 454 w 454"/>
              <a:gd name="T87" fmla="*/ 224 h 2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4" h="224">
                <a:moveTo>
                  <a:pt x="0" y="112"/>
                </a:moveTo>
                <a:lnTo>
                  <a:pt x="24" y="135"/>
                </a:lnTo>
                <a:lnTo>
                  <a:pt x="135" y="146"/>
                </a:lnTo>
                <a:lnTo>
                  <a:pt x="196" y="179"/>
                </a:lnTo>
                <a:lnTo>
                  <a:pt x="209" y="224"/>
                </a:lnTo>
                <a:lnTo>
                  <a:pt x="245" y="191"/>
                </a:lnTo>
                <a:lnTo>
                  <a:pt x="245" y="168"/>
                </a:lnTo>
                <a:lnTo>
                  <a:pt x="295" y="157"/>
                </a:lnTo>
                <a:lnTo>
                  <a:pt x="356" y="123"/>
                </a:lnTo>
                <a:lnTo>
                  <a:pt x="405" y="135"/>
                </a:lnTo>
                <a:lnTo>
                  <a:pt x="454" y="123"/>
                </a:lnTo>
                <a:lnTo>
                  <a:pt x="417" y="79"/>
                </a:lnTo>
                <a:lnTo>
                  <a:pt x="381" y="79"/>
                </a:lnTo>
                <a:lnTo>
                  <a:pt x="381" y="56"/>
                </a:lnTo>
                <a:lnTo>
                  <a:pt x="356" y="56"/>
                </a:lnTo>
                <a:lnTo>
                  <a:pt x="344" y="79"/>
                </a:lnTo>
                <a:lnTo>
                  <a:pt x="307" y="67"/>
                </a:lnTo>
                <a:lnTo>
                  <a:pt x="270" y="90"/>
                </a:lnTo>
                <a:lnTo>
                  <a:pt x="221" y="101"/>
                </a:lnTo>
                <a:lnTo>
                  <a:pt x="184" y="56"/>
                </a:lnTo>
                <a:lnTo>
                  <a:pt x="135" y="56"/>
                </a:lnTo>
                <a:lnTo>
                  <a:pt x="172" y="22"/>
                </a:lnTo>
                <a:lnTo>
                  <a:pt x="172" y="0"/>
                </a:lnTo>
                <a:lnTo>
                  <a:pt x="147" y="11"/>
                </a:lnTo>
                <a:lnTo>
                  <a:pt x="74" y="67"/>
                </a:lnTo>
                <a:lnTo>
                  <a:pt x="49" y="79"/>
                </a:lnTo>
                <a:lnTo>
                  <a:pt x="24" y="79"/>
                </a:lnTo>
                <a:lnTo>
                  <a:pt x="0" y="112"/>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28" name="Freeform 27"/>
          <p:cNvSpPr>
            <a:spLocks/>
          </p:cNvSpPr>
          <p:nvPr/>
        </p:nvSpPr>
        <p:spPr bwMode="auto">
          <a:xfrm>
            <a:off x="5286129" y="2260303"/>
            <a:ext cx="760412" cy="639762"/>
          </a:xfrm>
          <a:custGeom>
            <a:avLst/>
            <a:gdLst>
              <a:gd name="T0" fmla="*/ 2147483647 w 442"/>
              <a:gd name="T1" fmla="*/ 2147483647 h 403"/>
              <a:gd name="T2" fmla="*/ 2147483647 w 442"/>
              <a:gd name="T3" fmla="*/ 2147483647 h 403"/>
              <a:gd name="T4" fmla="*/ 2147483647 w 442"/>
              <a:gd name="T5" fmla="*/ 2147483647 h 403"/>
              <a:gd name="T6" fmla="*/ 2147483647 w 442"/>
              <a:gd name="T7" fmla="*/ 2147483647 h 403"/>
              <a:gd name="T8" fmla="*/ 2147483647 w 442"/>
              <a:gd name="T9" fmla="*/ 2147483647 h 403"/>
              <a:gd name="T10" fmla="*/ 2147483647 w 442"/>
              <a:gd name="T11" fmla="*/ 2147483647 h 403"/>
              <a:gd name="T12" fmla="*/ 2147483647 w 442"/>
              <a:gd name="T13" fmla="*/ 2147483647 h 403"/>
              <a:gd name="T14" fmla="*/ 2147483647 w 442"/>
              <a:gd name="T15" fmla="*/ 2147483647 h 403"/>
              <a:gd name="T16" fmla="*/ 2147483647 w 442"/>
              <a:gd name="T17" fmla="*/ 2147483647 h 403"/>
              <a:gd name="T18" fmla="*/ 0 w 442"/>
              <a:gd name="T19" fmla="*/ 2147483647 h 403"/>
              <a:gd name="T20" fmla="*/ 0 w 442"/>
              <a:gd name="T21" fmla="*/ 2147483647 h 403"/>
              <a:gd name="T22" fmla="*/ 2147483647 w 442"/>
              <a:gd name="T23" fmla="*/ 2147483647 h 403"/>
              <a:gd name="T24" fmla="*/ 2147483647 w 442"/>
              <a:gd name="T25" fmla="*/ 2147483647 h 403"/>
              <a:gd name="T26" fmla="*/ 2147483647 w 442"/>
              <a:gd name="T27" fmla="*/ 2147483647 h 403"/>
              <a:gd name="T28" fmla="*/ 2147483647 w 442"/>
              <a:gd name="T29" fmla="*/ 0 h 403"/>
              <a:gd name="T30" fmla="*/ 2147483647 w 442"/>
              <a:gd name="T31" fmla="*/ 0 h 403"/>
              <a:gd name="T32" fmla="*/ 2147483647 w 442"/>
              <a:gd name="T33" fmla="*/ 2147483647 h 403"/>
              <a:gd name="T34" fmla="*/ 2147483647 w 442"/>
              <a:gd name="T35" fmla="*/ 2147483647 h 403"/>
              <a:gd name="T36" fmla="*/ 2147483647 w 442"/>
              <a:gd name="T37" fmla="*/ 2147483647 h 403"/>
              <a:gd name="T38" fmla="*/ 2147483647 w 442"/>
              <a:gd name="T39" fmla="*/ 2147483647 h 403"/>
              <a:gd name="T40" fmla="*/ 2147483647 w 442"/>
              <a:gd name="T41" fmla="*/ 2147483647 h 403"/>
              <a:gd name="T42" fmla="*/ 2147483647 w 442"/>
              <a:gd name="T43" fmla="*/ 2147483647 h 403"/>
              <a:gd name="T44" fmla="*/ 2147483647 w 442"/>
              <a:gd name="T45" fmla="*/ 2147483647 h 403"/>
              <a:gd name="T46" fmla="*/ 2147483647 w 442"/>
              <a:gd name="T47" fmla="*/ 2147483647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2"/>
              <a:gd name="T73" fmla="*/ 0 h 403"/>
              <a:gd name="T74" fmla="*/ 442 w 442"/>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2" h="403">
                <a:moveTo>
                  <a:pt x="430" y="123"/>
                </a:moveTo>
                <a:lnTo>
                  <a:pt x="442" y="134"/>
                </a:lnTo>
                <a:lnTo>
                  <a:pt x="393" y="213"/>
                </a:lnTo>
                <a:lnTo>
                  <a:pt x="381" y="314"/>
                </a:lnTo>
                <a:lnTo>
                  <a:pt x="393" y="392"/>
                </a:lnTo>
                <a:lnTo>
                  <a:pt x="172" y="403"/>
                </a:lnTo>
                <a:lnTo>
                  <a:pt x="135" y="381"/>
                </a:lnTo>
                <a:lnTo>
                  <a:pt x="135" y="314"/>
                </a:lnTo>
                <a:lnTo>
                  <a:pt x="123" y="280"/>
                </a:lnTo>
                <a:lnTo>
                  <a:pt x="0" y="201"/>
                </a:lnTo>
                <a:lnTo>
                  <a:pt x="0" y="100"/>
                </a:lnTo>
                <a:lnTo>
                  <a:pt x="37" y="78"/>
                </a:lnTo>
                <a:lnTo>
                  <a:pt x="37" y="33"/>
                </a:lnTo>
                <a:lnTo>
                  <a:pt x="74" y="22"/>
                </a:lnTo>
                <a:lnTo>
                  <a:pt x="98" y="0"/>
                </a:lnTo>
                <a:lnTo>
                  <a:pt x="135" y="0"/>
                </a:lnTo>
                <a:lnTo>
                  <a:pt x="172" y="33"/>
                </a:lnTo>
                <a:lnTo>
                  <a:pt x="196" y="56"/>
                </a:lnTo>
                <a:lnTo>
                  <a:pt x="307" y="67"/>
                </a:lnTo>
                <a:lnTo>
                  <a:pt x="368" y="100"/>
                </a:lnTo>
                <a:lnTo>
                  <a:pt x="381" y="145"/>
                </a:lnTo>
                <a:lnTo>
                  <a:pt x="368" y="168"/>
                </a:lnTo>
                <a:lnTo>
                  <a:pt x="356" y="201"/>
                </a:lnTo>
                <a:lnTo>
                  <a:pt x="430" y="123"/>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29" name="Freeform 28"/>
          <p:cNvSpPr>
            <a:spLocks/>
          </p:cNvSpPr>
          <p:nvPr/>
        </p:nvSpPr>
        <p:spPr bwMode="auto">
          <a:xfrm>
            <a:off x="5497266" y="2882603"/>
            <a:ext cx="549275" cy="819150"/>
          </a:xfrm>
          <a:custGeom>
            <a:avLst/>
            <a:gdLst>
              <a:gd name="T0" fmla="*/ 2147483647 w 319"/>
              <a:gd name="T1" fmla="*/ 0 h 516"/>
              <a:gd name="T2" fmla="*/ 2147483647 w 319"/>
              <a:gd name="T3" fmla="*/ 2147483647 h 516"/>
              <a:gd name="T4" fmla="*/ 2147483647 w 319"/>
              <a:gd name="T5" fmla="*/ 2147483647 h 516"/>
              <a:gd name="T6" fmla="*/ 2147483647 w 319"/>
              <a:gd name="T7" fmla="*/ 2147483647 h 516"/>
              <a:gd name="T8" fmla="*/ 2147483647 w 319"/>
              <a:gd name="T9" fmla="*/ 2147483647 h 516"/>
              <a:gd name="T10" fmla="*/ 2147483647 w 319"/>
              <a:gd name="T11" fmla="*/ 2147483647 h 516"/>
              <a:gd name="T12" fmla="*/ 2147483647 w 319"/>
              <a:gd name="T13" fmla="*/ 2147483647 h 516"/>
              <a:gd name="T14" fmla="*/ 2147483647 w 319"/>
              <a:gd name="T15" fmla="*/ 2147483647 h 516"/>
              <a:gd name="T16" fmla="*/ 2147483647 w 319"/>
              <a:gd name="T17" fmla="*/ 2147483647 h 516"/>
              <a:gd name="T18" fmla="*/ 2147483647 w 319"/>
              <a:gd name="T19" fmla="*/ 2147483647 h 516"/>
              <a:gd name="T20" fmla="*/ 2147483647 w 319"/>
              <a:gd name="T21" fmla="*/ 2147483647 h 516"/>
              <a:gd name="T22" fmla="*/ 2147483647 w 319"/>
              <a:gd name="T23" fmla="*/ 2147483647 h 516"/>
              <a:gd name="T24" fmla="*/ 2147483647 w 319"/>
              <a:gd name="T25" fmla="*/ 2147483647 h 516"/>
              <a:gd name="T26" fmla="*/ 2147483647 w 319"/>
              <a:gd name="T27" fmla="*/ 2147483647 h 516"/>
              <a:gd name="T28" fmla="*/ 2147483647 w 319"/>
              <a:gd name="T29" fmla="*/ 2147483647 h 516"/>
              <a:gd name="T30" fmla="*/ 2147483647 w 319"/>
              <a:gd name="T31" fmla="*/ 2147483647 h 516"/>
              <a:gd name="T32" fmla="*/ 2147483647 w 319"/>
              <a:gd name="T33" fmla="*/ 2147483647 h 516"/>
              <a:gd name="T34" fmla="*/ 2147483647 w 319"/>
              <a:gd name="T35" fmla="*/ 2147483647 h 516"/>
              <a:gd name="T36" fmla="*/ 0 w 319"/>
              <a:gd name="T37" fmla="*/ 2147483647 h 516"/>
              <a:gd name="T38" fmla="*/ 2147483647 w 319"/>
              <a:gd name="T39" fmla="*/ 2147483647 h 516"/>
              <a:gd name="T40" fmla="*/ 2147483647 w 319"/>
              <a:gd name="T41" fmla="*/ 2147483647 h 516"/>
              <a:gd name="T42" fmla="*/ 2147483647 w 319"/>
              <a:gd name="T43" fmla="*/ 2147483647 h 516"/>
              <a:gd name="T44" fmla="*/ 2147483647 w 319"/>
              <a:gd name="T45" fmla="*/ 2147483647 h 516"/>
              <a:gd name="T46" fmla="*/ 2147483647 w 319"/>
              <a:gd name="T47" fmla="*/ 2147483647 h 516"/>
              <a:gd name="T48" fmla="*/ 2147483647 w 319"/>
              <a:gd name="T49" fmla="*/ 0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9"/>
              <a:gd name="T76" fmla="*/ 0 h 516"/>
              <a:gd name="T77" fmla="*/ 319 w 319"/>
              <a:gd name="T78" fmla="*/ 516 h 5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9" h="516">
                <a:moveTo>
                  <a:pt x="270" y="0"/>
                </a:moveTo>
                <a:lnTo>
                  <a:pt x="282" y="45"/>
                </a:lnTo>
                <a:lnTo>
                  <a:pt x="307" y="79"/>
                </a:lnTo>
                <a:lnTo>
                  <a:pt x="319" y="359"/>
                </a:lnTo>
                <a:lnTo>
                  <a:pt x="294" y="415"/>
                </a:lnTo>
                <a:lnTo>
                  <a:pt x="294" y="438"/>
                </a:lnTo>
                <a:lnTo>
                  <a:pt x="258" y="505"/>
                </a:lnTo>
                <a:lnTo>
                  <a:pt x="221" y="494"/>
                </a:lnTo>
                <a:lnTo>
                  <a:pt x="209" y="505"/>
                </a:lnTo>
                <a:lnTo>
                  <a:pt x="209" y="516"/>
                </a:lnTo>
                <a:lnTo>
                  <a:pt x="184" y="516"/>
                </a:lnTo>
                <a:lnTo>
                  <a:pt x="159" y="449"/>
                </a:lnTo>
                <a:lnTo>
                  <a:pt x="98" y="404"/>
                </a:lnTo>
                <a:lnTo>
                  <a:pt x="110" y="359"/>
                </a:lnTo>
                <a:lnTo>
                  <a:pt x="98" y="337"/>
                </a:lnTo>
                <a:lnTo>
                  <a:pt x="73" y="348"/>
                </a:lnTo>
                <a:lnTo>
                  <a:pt x="61" y="325"/>
                </a:lnTo>
                <a:lnTo>
                  <a:pt x="12" y="269"/>
                </a:lnTo>
                <a:lnTo>
                  <a:pt x="0" y="202"/>
                </a:lnTo>
                <a:lnTo>
                  <a:pt x="37" y="157"/>
                </a:lnTo>
                <a:lnTo>
                  <a:pt x="37" y="112"/>
                </a:lnTo>
                <a:lnTo>
                  <a:pt x="86" y="90"/>
                </a:lnTo>
                <a:lnTo>
                  <a:pt x="86" y="56"/>
                </a:lnTo>
                <a:lnTo>
                  <a:pt x="49" y="11"/>
                </a:lnTo>
                <a:lnTo>
                  <a:pt x="270" y="0"/>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30" name="Freeform 29"/>
          <p:cNvSpPr>
            <a:spLocks/>
          </p:cNvSpPr>
          <p:nvPr/>
        </p:nvSpPr>
        <p:spPr bwMode="auto">
          <a:xfrm>
            <a:off x="4735266" y="1903115"/>
            <a:ext cx="930275" cy="873125"/>
          </a:xfrm>
          <a:custGeom>
            <a:avLst/>
            <a:gdLst>
              <a:gd name="T0" fmla="*/ 2147483647 w 541"/>
              <a:gd name="T1" fmla="*/ 2147483647 h 550"/>
              <a:gd name="T2" fmla="*/ 2147483647 w 541"/>
              <a:gd name="T3" fmla="*/ 2147483647 h 550"/>
              <a:gd name="T4" fmla="*/ 2147483647 w 541"/>
              <a:gd name="T5" fmla="*/ 2147483647 h 550"/>
              <a:gd name="T6" fmla="*/ 2147483647 w 541"/>
              <a:gd name="T7" fmla="*/ 2147483647 h 550"/>
              <a:gd name="T8" fmla="*/ 2147483647 w 541"/>
              <a:gd name="T9" fmla="*/ 2147483647 h 550"/>
              <a:gd name="T10" fmla="*/ 2147483647 w 541"/>
              <a:gd name="T11" fmla="*/ 2147483647 h 550"/>
              <a:gd name="T12" fmla="*/ 2147483647 w 541"/>
              <a:gd name="T13" fmla="*/ 2147483647 h 550"/>
              <a:gd name="T14" fmla="*/ 2147483647 w 541"/>
              <a:gd name="T15" fmla="*/ 2147483647 h 550"/>
              <a:gd name="T16" fmla="*/ 2147483647 w 541"/>
              <a:gd name="T17" fmla="*/ 2147483647 h 550"/>
              <a:gd name="T18" fmla="*/ 0 w 541"/>
              <a:gd name="T19" fmla="*/ 2147483647 h 550"/>
              <a:gd name="T20" fmla="*/ 2147483647 w 541"/>
              <a:gd name="T21" fmla="*/ 2147483647 h 550"/>
              <a:gd name="T22" fmla="*/ 2147483647 w 541"/>
              <a:gd name="T23" fmla="*/ 0 h 550"/>
              <a:gd name="T24" fmla="*/ 2147483647 w 541"/>
              <a:gd name="T25" fmla="*/ 0 h 550"/>
              <a:gd name="T26" fmla="*/ 2147483647 w 541"/>
              <a:gd name="T27" fmla="*/ 2147483647 h 550"/>
              <a:gd name="T28" fmla="*/ 2147483647 w 541"/>
              <a:gd name="T29" fmla="*/ 2147483647 h 550"/>
              <a:gd name="T30" fmla="*/ 2147483647 w 541"/>
              <a:gd name="T31" fmla="*/ 2147483647 h 550"/>
              <a:gd name="T32" fmla="*/ 2147483647 w 541"/>
              <a:gd name="T33" fmla="*/ 2147483647 h 550"/>
              <a:gd name="T34" fmla="*/ 2147483647 w 541"/>
              <a:gd name="T35" fmla="*/ 2147483647 h 550"/>
              <a:gd name="T36" fmla="*/ 2147483647 w 541"/>
              <a:gd name="T37" fmla="*/ 2147483647 h 550"/>
              <a:gd name="T38" fmla="*/ 2147483647 w 541"/>
              <a:gd name="T39" fmla="*/ 2147483647 h 550"/>
              <a:gd name="T40" fmla="*/ 2147483647 w 541"/>
              <a:gd name="T41" fmla="*/ 2147483647 h 550"/>
              <a:gd name="T42" fmla="*/ 2147483647 w 541"/>
              <a:gd name="T43" fmla="*/ 2147483647 h 550"/>
              <a:gd name="T44" fmla="*/ 2147483647 w 541"/>
              <a:gd name="T45" fmla="*/ 2147483647 h 550"/>
              <a:gd name="T46" fmla="*/ 2147483647 w 541"/>
              <a:gd name="T47" fmla="*/ 2147483647 h 550"/>
              <a:gd name="T48" fmla="*/ 2147483647 w 541"/>
              <a:gd name="T49" fmla="*/ 2147483647 h 550"/>
              <a:gd name="T50" fmla="*/ 2147483647 w 541"/>
              <a:gd name="T51" fmla="*/ 2147483647 h 550"/>
              <a:gd name="T52" fmla="*/ 2147483647 w 541"/>
              <a:gd name="T53" fmla="*/ 2147483647 h 550"/>
              <a:gd name="T54" fmla="*/ 2147483647 w 541"/>
              <a:gd name="T55" fmla="*/ 2147483647 h 550"/>
              <a:gd name="T56" fmla="*/ 2147483647 w 541"/>
              <a:gd name="T57" fmla="*/ 2147483647 h 550"/>
              <a:gd name="T58" fmla="*/ 2147483647 w 541"/>
              <a:gd name="T59" fmla="*/ 2147483647 h 550"/>
              <a:gd name="T60" fmla="*/ 2147483647 w 541"/>
              <a:gd name="T61" fmla="*/ 2147483647 h 5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1"/>
              <a:gd name="T94" fmla="*/ 0 h 550"/>
              <a:gd name="T95" fmla="*/ 541 w 541"/>
              <a:gd name="T96" fmla="*/ 550 h 5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1" h="550">
                <a:moveTo>
                  <a:pt x="50" y="550"/>
                </a:moveTo>
                <a:lnTo>
                  <a:pt x="50" y="527"/>
                </a:lnTo>
                <a:lnTo>
                  <a:pt x="50" y="370"/>
                </a:lnTo>
                <a:lnTo>
                  <a:pt x="37" y="370"/>
                </a:lnTo>
                <a:lnTo>
                  <a:pt x="37" y="348"/>
                </a:lnTo>
                <a:lnTo>
                  <a:pt x="50" y="348"/>
                </a:lnTo>
                <a:lnTo>
                  <a:pt x="37" y="325"/>
                </a:lnTo>
                <a:lnTo>
                  <a:pt x="50" y="292"/>
                </a:lnTo>
                <a:lnTo>
                  <a:pt x="25" y="247"/>
                </a:lnTo>
                <a:lnTo>
                  <a:pt x="0" y="34"/>
                </a:lnTo>
                <a:lnTo>
                  <a:pt x="136" y="34"/>
                </a:lnTo>
                <a:lnTo>
                  <a:pt x="136" y="0"/>
                </a:lnTo>
                <a:lnTo>
                  <a:pt x="160" y="0"/>
                </a:lnTo>
                <a:lnTo>
                  <a:pt x="172" y="23"/>
                </a:lnTo>
                <a:lnTo>
                  <a:pt x="185" y="56"/>
                </a:lnTo>
                <a:lnTo>
                  <a:pt x="258" y="79"/>
                </a:lnTo>
                <a:lnTo>
                  <a:pt x="308" y="67"/>
                </a:lnTo>
                <a:lnTo>
                  <a:pt x="357" y="90"/>
                </a:lnTo>
                <a:lnTo>
                  <a:pt x="406" y="112"/>
                </a:lnTo>
                <a:lnTo>
                  <a:pt x="430" y="101"/>
                </a:lnTo>
                <a:lnTo>
                  <a:pt x="492" y="101"/>
                </a:lnTo>
                <a:lnTo>
                  <a:pt x="541" y="124"/>
                </a:lnTo>
                <a:lnTo>
                  <a:pt x="492" y="146"/>
                </a:lnTo>
                <a:lnTo>
                  <a:pt x="467" y="146"/>
                </a:lnTo>
                <a:lnTo>
                  <a:pt x="357" y="258"/>
                </a:lnTo>
                <a:lnTo>
                  <a:pt x="357" y="303"/>
                </a:lnTo>
                <a:lnTo>
                  <a:pt x="320" y="325"/>
                </a:lnTo>
                <a:lnTo>
                  <a:pt x="320" y="426"/>
                </a:lnTo>
                <a:lnTo>
                  <a:pt x="443" y="505"/>
                </a:lnTo>
                <a:lnTo>
                  <a:pt x="455" y="539"/>
                </a:lnTo>
                <a:lnTo>
                  <a:pt x="50" y="550"/>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31" name="Freeform 30"/>
          <p:cNvSpPr>
            <a:spLocks/>
          </p:cNvSpPr>
          <p:nvPr/>
        </p:nvSpPr>
        <p:spPr bwMode="auto">
          <a:xfrm>
            <a:off x="3892304" y="1939628"/>
            <a:ext cx="930275" cy="479425"/>
          </a:xfrm>
          <a:custGeom>
            <a:avLst/>
            <a:gdLst>
              <a:gd name="T0" fmla="*/ 2147483647 w 541"/>
              <a:gd name="T1" fmla="*/ 2147483647 h 302"/>
              <a:gd name="T2" fmla="*/ 2147483647 w 541"/>
              <a:gd name="T3" fmla="*/ 0 h 302"/>
              <a:gd name="T4" fmla="*/ 0 w 541"/>
              <a:gd name="T5" fmla="*/ 2147483647 h 302"/>
              <a:gd name="T6" fmla="*/ 2147483647 w 541"/>
              <a:gd name="T7" fmla="*/ 2147483647 h 302"/>
              <a:gd name="T8" fmla="*/ 2147483647 w 541"/>
              <a:gd name="T9" fmla="*/ 2147483647 h 302"/>
              <a:gd name="T10" fmla="*/ 2147483647 w 541"/>
              <a:gd name="T11" fmla="*/ 2147483647 h 302"/>
              <a:gd name="T12" fmla="*/ 2147483647 w 541"/>
              <a:gd name="T13" fmla="*/ 2147483647 h 302"/>
              <a:gd name="T14" fmla="*/ 0 60000 65536"/>
              <a:gd name="T15" fmla="*/ 0 60000 65536"/>
              <a:gd name="T16" fmla="*/ 0 60000 65536"/>
              <a:gd name="T17" fmla="*/ 0 60000 65536"/>
              <a:gd name="T18" fmla="*/ 0 60000 65536"/>
              <a:gd name="T19" fmla="*/ 0 60000 65536"/>
              <a:gd name="T20" fmla="*/ 0 60000 65536"/>
              <a:gd name="T21" fmla="*/ 0 w 541"/>
              <a:gd name="T22" fmla="*/ 0 h 302"/>
              <a:gd name="T23" fmla="*/ 541 w 5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1" h="302">
                <a:moveTo>
                  <a:pt x="491" y="11"/>
                </a:moveTo>
                <a:lnTo>
                  <a:pt x="25" y="0"/>
                </a:lnTo>
                <a:lnTo>
                  <a:pt x="0" y="291"/>
                </a:lnTo>
                <a:lnTo>
                  <a:pt x="528" y="302"/>
                </a:lnTo>
                <a:lnTo>
                  <a:pt x="541" y="269"/>
                </a:lnTo>
                <a:lnTo>
                  <a:pt x="516" y="224"/>
                </a:lnTo>
                <a:lnTo>
                  <a:pt x="491" y="11"/>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32" name="Freeform 31"/>
          <p:cNvSpPr>
            <a:spLocks/>
          </p:cNvSpPr>
          <p:nvPr/>
        </p:nvSpPr>
        <p:spPr bwMode="auto">
          <a:xfrm>
            <a:off x="3849441" y="2401590"/>
            <a:ext cx="973138" cy="517525"/>
          </a:xfrm>
          <a:custGeom>
            <a:avLst/>
            <a:gdLst>
              <a:gd name="T0" fmla="*/ 2147483647 w 566"/>
              <a:gd name="T1" fmla="*/ 0 h 326"/>
              <a:gd name="T2" fmla="*/ 2147483647 w 566"/>
              <a:gd name="T3" fmla="*/ 2147483647 h 326"/>
              <a:gd name="T4" fmla="*/ 0 w 566"/>
              <a:gd name="T5" fmla="*/ 2147483647 h 326"/>
              <a:gd name="T6" fmla="*/ 2147483647 w 566"/>
              <a:gd name="T7" fmla="*/ 2147483647 h 326"/>
              <a:gd name="T8" fmla="*/ 2147483647 w 566"/>
              <a:gd name="T9" fmla="*/ 2147483647 h 326"/>
              <a:gd name="T10" fmla="*/ 2147483647 w 566"/>
              <a:gd name="T11" fmla="*/ 2147483647 h 326"/>
              <a:gd name="T12" fmla="*/ 2147483647 w 566"/>
              <a:gd name="T13" fmla="*/ 2147483647 h 326"/>
              <a:gd name="T14" fmla="*/ 2147483647 w 566"/>
              <a:gd name="T15" fmla="*/ 2147483647 h 326"/>
              <a:gd name="T16" fmla="*/ 2147483647 w 566"/>
              <a:gd name="T17" fmla="*/ 2147483647 h 326"/>
              <a:gd name="T18" fmla="*/ 2147483647 w 566"/>
              <a:gd name="T19" fmla="*/ 2147483647 h 326"/>
              <a:gd name="T20" fmla="*/ 2147483647 w 566"/>
              <a:gd name="T21" fmla="*/ 2147483647 h 326"/>
              <a:gd name="T22" fmla="*/ 2147483647 w 566"/>
              <a:gd name="T23" fmla="*/ 2147483647 h 326"/>
              <a:gd name="T24" fmla="*/ 2147483647 w 566"/>
              <a:gd name="T25" fmla="*/ 2147483647 h 326"/>
              <a:gd name="T26" fmla="*/ 2147483647 w 566"/>
              <a:gd name="T27" fmla="*/ 0 h 3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6"/>
              <a:gd name="T43" fmla="*/ 0 h 326"/>
              <a:gd name="T44" fmla="*/ 566 w 566"/>
              <a:gd name="T45" fmla="*/ 326 h 3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6" h="326">
                <a:moveTo>
                  <a:pt x="25" y="0"/>
                </a:moveTo>
                <a:lnTo>
                  <a:pt x="13" y="79"/>
                </a:lnTo>
                <a:lnTo>
                  <a:pt x="0" y="269"/>
                </a:lnTo>
                <a:lnTo>
                  <a:pt x="406" y="281"/>
                </a:lnTo>
                <a:lnTo>
                  <a:pt x="443" y="303"/>
                </a:lnTo>
                <a:lnTo>
                  <a:pt x="516" y="292"/>
                </a:lnTo>
                <a:lnTo>
                  <a:pt x="553" y="326"/>
                </a:lnTo>
                <a:lnTo>
                  <a:pt x="566" y="236"/>
                </a:lnTo>
                <a:lnTo>
                  <a:pt x="566" y="56"/>
                </a:lnTo>
                <a:lnTo>
                  <a:pt x="553" y="56"/>
                </a:lnTo>
                <a:lnTo>
                  <a:pt x="553" y="34"/>
                </a:lnTo>
                <a:lnTo>
                  <a:pt x="566" y="34"/>
                </a:lnTo>
                <a:lnTo>
                  <a:pt x="553" y="11"/>
                </a:lnTo>
                <a:lnTo>
                  <a:pt x="25" y="0"/>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33" name="Freeform 32"/>
          <p:cNvSpPr>
            <a:spLocks/>
          </p:cNvSpPr>
          <p:nvPr/>
        </p:nvSpPr>
        <p:spPr bwMode="auto">
          <a:xfrm>
            <a:off x="4798766" y="2758778"/>
            <a:ext cx="846138" cy="444500"/>
          </a:xfrm>
          <a:custGeom>
            <a:avLst/>
            <a:gdLst>
              <a:gd name="T0" fmla="*/ 2147483647 w 492"/>
              <a:gd name="T1" fmla="*/ 2147483647 h 280"/>
              <a:gd name="T2" fmla="*/ 0 w 492"/>
              <a:gd name="T3" fmla="*/ 2147483647 h 280"/>
              <a:gd name="T4" fmla="*/ 2147483647 w 492"/>
              <a:gd name="T5" fmla="*/ 2147483647 h 280"/>
              <a:gd name="T6" fmla="*/ 2147483647 w 492"/>
              <a:gd name="T7" fmla="*/ 2147483647 h 280"/>
              <a:gd name="T8" fmla="*/ 2147483647 w 492"/>
              <a:gd name="T9" fmla="*/ 2147483647 h 280"/>
              <a:gd name="T10" fmla="*/ 2147483647 w 492"/>
              <a:gd name="T11" fmla="*/ 2147483647 h 280"/>
              <a:gd name="T12" fmla="*/ 2147483647 w 492"/>
              <a:gd name="T13" fmla="*/ 2147483647 h 280"/>
              <a:gd name="T14" fmla="*/ 2147483647 w 492"/>
              <a:gd name="T15" fmla="*/ 2147483647 h 280"/>
              <a:gd name="T16" fmla="*/ 2147483647 w 492"/>
              <a:gd name="T17" fmla="*/ 2147483647 h 280"/>
              <a:gd name="T18" fmla="*/ 2147483647 w 492"/>
              <a:gd name="T19" fmla="*/ 2147483647 h 280"/>
              <a:gd name="T20" fmla="*/ 2147483647 w 492"/>
              <a:gd name="T21" fmla="*/ 0 h 280"/>
              <a:gd name="T22" fmla="*/ 2147483647 w 492"/>
              <a:gd name="T23" fmla="*/ 2147483647 h 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2"/>
              <a:gd name="T37" fmla="*/ 0 h 280"/>
              <a:gd name="T38" fmla="*/ 492 w 492"/>
              <a:gd name="T39" fmla="*/ 280 h 2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2" h="280">
                <a:moveTo>
                  <a:pt x="13" y="11"/>
                </a:moveTo>
                <a:lnTo>
                  <a:pt x="0" y="101"/>
                </a:lnTo>
                <a:lnTo>
                  <a:pt x="74" y="280"/>
                </a:lnTo>
                <a:lnTo>
                  <a:pt x="406" y="280"/>
                </a:lnTo>
                <a:lnTo>
                  <a:pt x="443" y="235"/>
                </a:lnTo>
                <a:lnTo>
                  <a:pt x="443" y="190"/>
                </a:lnTo>
                <a:lnTo>
                  <a:pt x="492" y="168"/>
                </a:lnTo>
                <a:lnTo>
                  <a:pt x="492" y="134"/>
                </a:lnTo>
                <a:lnTo>
                  <a:pt x="455" y="89"/>
                </a:lnTo>
                <a:lnTo>
                  <a:pt x="418" y="67"/>
                </a:lnTo>
                <a:lnTo>
                  <a:pt x="418" y="0"/>
                </a:lnTo>
                <a:lnTo>
                  <a:pt x="13" y="11"/>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34" name="Freeform 33"/>
          <p:cNvSpPr>
            <a:spLocks/>
          </p:cNvSpPr>
          <p:nvPr/>
        </p:nvSpPr>
        <p:spPr bwMode="auto">
          <a:xfrm>
            <a:off x="4927354" y="3203278"/>
            <a:ext cx="930275" cy="658812"/>
          </a:xfrm>
          <a:custGeom>
            <a:avLst/>
            <a:gdLst>
              <a:gd name="T0" fmla="*/ 0 w 541"/>
              <a:gd name="T1" fmla="*/ 0 h 415"/>
              <a:gd name="T2" fmla="*/ 2147483647 w 541"/>
              <a:gd name="T3" fmla="*/ 2147483647 h 415"/>
              <a:gd name="T4" fmla="*/ 2147483647 w 541"/>
              <a:gd name="T5" fmla="*/ 2147483647 h 415"/>
              <a:gd name="T6" fmla="*/ 2147483647 w 541"/>
              <a:gd name="T7" fmla="*/ 2147483647 h 415"/>
              <a:gd name="T8" fmla="*/ 2147483647 w 541"/>
              <a:gd name="T9" fmla="*/ 2147483647 h 415"/>
              <a:gd name="T10" fmla="*/ 2147483647 w 541"/>
              <a:gd name="T11" fmla="*/ 2147483647 h 415"/>
              <a:gd name="T12" fmla="*/ 2147483647 w 541"/>
              <a:gd name="T13" fmla="*/ 2147483647 h 415"/>
              <a:gd name="T14" fmla="*/ 2147483647 w 541"/>
              <a:gd name="T15" fmla="*/ 2147483647 h 415"/>
              <a:gd name="T16" fmla="*/ 2147483647 w 541"/>
              <a:gd name="T17" fmla="*/ 2147483647 h 415"/>
              <a:gd name="T18" fmla="*/ 2147483647 w 541"/>
              <a:gd name="T19" fmla="*/ 2147483647 h 415"/>
              <a:gd name="T20" fmla="*/ 2147483647 w 541"/>
              <a:gd name="T21" fmla="*/ 2147483647 h 415"/>
              <a:gd name="T22" fmla="*/ 2147483647 w 541"/>
              <a:gd name="T23" fmla="*/ 2147483647 h 415"/>
              <a:gd name="T24" fmla="*/ 2147483647 w 541"/>
              <a:gd name="T25" fmla="*/ 2147483647 h 415"/>
              <a:gd name="T26" fmla="*/ 2147483647 w 541"/>
              <a:gd name="T27" fmla="*/ 2147483647 h 415"/>
              <a:gd name="T28" fmla="*/ 2147483647 w 541"/>
              <a:gd name="T29" fmla="*/ 2147483647 h 415"/>
              <a:gd name="T30" fmla="*/ 2147483647 w 541"/>
              <a:gd name="T31" fmla="*/ 2147483647 h 415"/>
              <a:gd name="T32" fmla="*/ 2147483647 w 541"/>
              <a:gd name="T33" fmla="*/ 2147483647 h 415"/>
              <a:gd name="T34" fmla="*/ 2147483647 w 541"/>
              <a:gd name="T35" fmla="*/ 2147483647 h 415"/>
              <a:gd name="T36" fmla="*/ 2147483647 w 541"/>
              <a:gd name="T37" fmla="*/ 2147483647 h 415"/>
              <a:gd name="T38" fmla="*/ 2147483647 w 541"/>
              <a:gd name="T39" fmla="*/ 2147483647 h 415"/>
              <a:gd name="T40" fmla="*/ 2147483647 w 541"/>
              <a:gd name="T41" fmla="*/ 2147483647 h 415"/>
              <a:gd name="T42" fmla="*/ 2147483647 w 541"/>
              <a:gd name="T43" fmla="*/ 0 h 415"/>
              <a:gd name="T44" fmla="*/ 0 w 541"/>
              <a:gd name="T45" fmla="*/ 0 h 4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1"/>
              <a:gd name="T70" fmla="*/ 0 h 415"/>
              <a:gd name="T71" fmla="*/ 541 w 541"/>
              <a:gd name="T72" fmla="*/ 415 h 4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1" h="415">
                <a:moveTo>
                  <a:pt x="0" y="0"/>
                </a:moveTo>
                <a:lnTo>
                  <a:pt x="25" y="56"/>
                </a:lnTo>
                <a:lnTo>
                  <a:pt x="61" y="67"/>
                </a:lnTo>
                <a:lnTo>
                  <a:pt x="49" y="101"/>
                </a:lnTo>
                <a:lnTo>
                  <a:pt x="86" y="146"/>
                </a:lnTo>
                <a:lnTo>
                  <a:pt x="86" y="337"/>
                </a:lnTo>
                <a:lnTo>
                  <a:pt x="86" y="381"/>
                </a:lnTo>
                <a:lnTo>
                  <a:pt x="467" y="381"/>
                </a:lnTo>
                <a:lnTo>
                  <a:pt x="442" y="415"/>
                </a:lnTo>
                <a:lnTo>
                  <a:pt x="504" y="415"/>
                </a:lnTo>
                <a:lnTo>
                  <a:pt x="504" y="370"/>
                </a:lnTo>
                <a:lnTo>
                  <a:pt x="528" y="359"/>
                </a:lnTo>
                <a:lnTo>
                  <a:pt x="541" y="314"/>
                </a:lnTo>
                <a:lnTo>
                  <a:pt x="516" y="314"/>
                </a:lnTo>
                <a:lnTo>
                  <a:pt x="491" y="247"/>
                </a:lnTo>
                <a:lnTo>
                  <a:pt x="430" y="202"/>
                </a:lnTo>
                <a:lnTo>
                  <a:pt x="442" y="157"/>
                </a:lnTo>
                <a:lnTo>
                  <a:pt x="430" y="135"/>
                </a:lnTo>
                <a:lnTo>
                  <a:pt x="405" y="146"/>
                </a:lnTo>
                <a:lnTo>
                  <a:pt x="393" y="123"/>
                </a:lnTo>
                <a:lnTo>
                  <a:pt x="344" y="67"/>
                </a:lnTo>
                <a:lnTo>
                  <a:pt x="332" y="0"/>
                </a:lnTo>
                <a:lnTo>
                  <a:pt x="0" y="0"/>
                </a:lnTo>
                <a:close/>
              </a:path>
            </a:pathLst>
          </a:custGeom>
          <a:solidFill>
            <a:srgbClr val="43B02A"/>
          </a:solidFill>
          <a:ln w="12700" cap="rnd" cmpd="sng" algn="ctr">
            <a:solidFill>
              <a:srgbClr val="FFFFFF"/>
            </a:solidFill>
            <a:prstDash val="solid"/>
          </a:ln>
          <a:effectLst/>
        </p:spPr>
        <p:txBody>
          <a:bodyPr rtlCol="0" anchor="ctr"/>
          <a:lstStyle/>
          <a:p>
            <a:pPr algn="ctr">
              <a:defRPr/>
            </a:pPr>
            <a:endParaRPr lang="en-US" sz="1200" kern="0" dirty="0" smtClean="0">
              <a:solidFill>
                <a:srgbClr val="FFFFFF"/>
              </a:solidFill>
            </a:endParaRPr>
          </a:p>
        </p:txBody>
      </p:sp>
      <p:sp>
        <p:nvSpPr>
          <p:cNvPr id="35" name="Freeform 34"/>
          <p:cNvSpPr>
            <a:spLocks/>
          </p:cNvSpPr>
          <p:nvPr/>
        </p:nvSpPr>
        <p:spPr bwMode="auto">
          <a:xfrm>
            <a:off x="3808166" y="2828628"/>
            <a:ext cx="1162050" cy="463550"/>
          </a:xfrm>
          <a:custGeom>
            <a:avLst/>
            <a:gdLst>
              <a:gd name="T0" fmla="*/ 2147483647 w 676"/>
              <a:gd name="T1" fmla="*/ 2147483647 h 292"/>
              <a:gd name="T2" fmla="*/ 2147483647 w 676"/>
              <a:gd name="T3" fmla="*/ 2147483647 h 292"/>
              <a:gd name="T4" fmla="*/ 2147483647 w 676"/>
              <a:gd name="T5" fmla="*/ 2147483647 h 292"/>
              <a:gd name="T6" fmla="*/ 2147483647 w 676"/>
              <a:gd name="T7" fmla="*/ 2147483647 h 292"/>
              <a:gd name="T8" fmla="*/ 2147483647 w 676"/>
              <a:gd name="T9" fmla="*/ 0 h 292"/>
              <a:gd name="T10" fmla="*/ 0 w 676"/>
              <a:gd name="T11" fmla="*/ 2147483647 h 292"/>
              <a:gd name="T12" fmla="*/ 2147483647 w 676"/>
              <a:gd name="T13" fmla="*/ 2147483647 h 292"/>
              <a:gd name="T14" fmla="*/ 2147483647 w 676"/>
              <a:gd name="T15" fmla="*/ 2147483647 h 292"/>
              <a:gd name="T16" fmla="*/ 2147483647 w 676"/>
              <a:gd name="T17" fmla="*/ 2147483647 h 292"/>
              <a:gd name="T18" fmla="*/ 2147483647 w 676"/>
              <a:gd name="T19" fmla="*/ 2147483647 h 292"/>
              <a:gd name="T20" fmla="*/ 2147483647 w 676"/>
              <a:gd name="T21" fmla="*/ 2147483647 h 2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292"/>
              <a:gd name="T35" fmla="*/ 676 w 676"/>
              <a:gd name="T36" fmla="*/ 292 h 2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292">
                <a:moveTo>
                  <a:pt x="577" y="57"/>
                </a:moveTo>
                <a:lnTo>
                  <a:pt x="540" y="23"/>
                </a:lnTo>
                <a:lnTo>
                  <a:pt x="467" y="34"/>
                </a:lnTo>
                <a:lnTo>
                  <a:pt x="430" y="12"/>
                </a:lnTo>
                <a:lnTo>
                  <a:pt x="24" y="0"/>
                </a:lnTo>
                <a:lnTo>
                  <a:pt x="0" y="180"/>
                </a:lnTo>
                <a:lnTo>
                  <a:pt x="160" y="191"/>
                </a:lnTo>
                <a:lnTo>
                  <a:pt x="160" y="281"/>
                </a:lnTo>
                <a:lnTo>
                  <a:pt x="676" y="292"/>
                </a:lnTo>
                <a:lnTo>
                  <a:pt x="651" y="236"/>
                </a:lnTo>
                <a:lnTo>
                  <a:pt x="577" y="57"/>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36" name="Freeform 35"/>
          <p:cNvSpPr>
            <a:spLocks/>
          </p:cNvSpPr>
          <p:nvPr/>
        </p:nvSpPr>
        <p:spPr bwMode="auto">
          <a:xfrm>
            <a:off x="4039941" y="3274715"/>
            <a:ext cx="1035050" cy="463550"/>
          </a:xfrm>
          <a:custGeom>
            <a:avLst/>
            <a:gdLst>
              <a:gd name="T0" fmla="*/ 2147483647 w 602"/>
              <a:gd name="T1" fmla="*/ 0 h 292"/>
              <a:gd name="T2" fmla="*/ 0 w 602"/>
              <a:gd name="T3" fmla="*/ 2147483647 h 292"/>
              <a:gd name="T4" fmla="*/ 2147483647 w 602"/>
              <a:gd name="T5" fmla="*/ 2147483647 h 292"/>
              <a:gd name="T6" fmla="*/ 2147483647 w 602"/>
              <a:gd name="T7" fmla="*/ 2147483647 h 292"/>
              <a:gd name="T8" fmla="*/ 2147483647 w 602"/>
              <a:gd name="T9" fmla="*/ 2147483647 h 292"/>
              <a:gd name="T10" fmla="*/ 2147483647 w 602"/>
              <a:gd name="T11" fmla="*/ 2147483647 h 292"/>
              <a:gd name="T12" fmla="*/ 2147483647 w 602"/>
              <a:gd name="T13" fmla="*/ 2147483647 h 292"/>
              <a:gd name="T14" fmla="*/ 2147483647 w 602"/>
              <a:gd name="T15" fmla="*/ 0 h 292"/>
              <a:gd name="T16" fmla="*/ 0 60000 65536"/>
              <a:gd name="T17" fmla="*/ 0 60000 65536"/>
              <a:gd name="T18" fmla="*/ 0 60000 65536"/>
              <a:gd name="T19" fmla="*/ 0 60000 65536"/>
              <a:gd name="T20" fmla="*/ 0 60000 65536"/>
              <a:gd name="T21" fmla="*/ 0 60000 65536"/>
              <a:gd name="T22" fmla="*/ 0 60000 65536"/>
              <a:gd name="T23" fmla="*/ 0 60000 65536"/>
              <a:gd name="T24" fmla="*/ 0 w 602"/>
              <a:gd name="T25" fmla="*/ 0 h 292"/>
              <a:gd name="T26" fmla="*/ 602 w 602"/>
              <a:gd name="T27" fmla="*/ 292 h 2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2" h="292">
                <a:moveTo>
                  <a:pt x="25" y="0"/>
                </a:moveTo>
                <a:lnTo>
                  <a:pt x="0" y="280"/>
                </a:lnTo>
                <a:lnTo>
                  <a:pt x="602" y="292"/>
                </a:lnTo>
                <a:lnTo>
                  <a:pt x="602" y="101"/>
                </a:lnTo>
                <a:lnTo>
                  <a:pt x="565" y="56"/>
                </a:lnTo>
                <a:lnTo>
                  <a:pt x="577" y="22"/>
                </a:lnTo>
                <a:lnTo>
                  <a:pt x="541" y="11"/>
                </a:lnTo>
                <a:lnTo>
                  <a:pt x="25" y="0"/>
                </a:lnTo>
                <a:close/>
              </a:path>
            </a:pathLst>
          </a:custGeom>
          <a:solidFill>
            <a:srgbClr val="43B02A"/>
          </a:solidFill>
          <a:ln w="12700" cap="rnd" cmpd="sng" algn="ctr">
            <a:solidFill>
              <a:srgbClr val="FFFFFF"/>
            </a:solidFill>
            <a:prstDash val="solid"/>
          </a:ln>
          <a:effectLst/>
        </p:spPr>
        <p:txBody>
          <a:bodyPr rtlCol="0" anchor="ctr"/>
          <a:lstStyle/>
          <a:p>
            <a:pPr algn="ctr"/>
            <a:endParaRPr lang="en-US" sz="1200" kern="0" dirty="0">
              <a:solidFill>
                <a:srgbClr val="FFFFFF"/>
              </a:solidFill>
            </a:endParaRPr>
          </a:p>
        </p:txBody>
      </p:sp>
      <p:sp>
        <p:nvSpPr>
          <p:cNvPr id="37" name="Freeform 36"/>
          <p:cNvSpPr>
            <a:spLocks/>
          </p:cNvSpPr>
          <p:nvPr/>
        </p:nvSpPr>
        <p:spPr bwMode="auto">
          <a:xfrm>
            <a:off x="3892304" y="3719215"/>
            <a:ext cx="1225550" cy="498475"/>
          </a:xfrm>
          <a:custGeom>
            <a:avLst/>
            <a:gdLst>
              <a:gd name="T0" fmla="*/ 2147483647 w 713"/>
              <a:gd name="T1" fmla="*/ 2147483647 h 314"/>
              <a:gd name="T2" fmla="*/ 2147483647 w 713"/>
              <a:gd name="T3" fmla="*/ 2147483647 h 314"/>
              <a:gd name="T4" fmla="*/ 2147483647 w 713"/>
              <a:gd name="T5" fmla="*/ 2147483647 h 314"/>
              <a:gd name="T6" fmla="*/ 2147483647 w 713"/>
              <a:gd name="T7" fmla="*/ 2147483647 h 314"/>
              <a:gd name="T8" fmla="*/ 2147483647 w 713"/>
              <a:gd name="T9" fmla="*/ 2147483647 h 314"/>
              <a:gd name="T10" fmla="*/ 2147483647 w 713"/>
              <a:gd name="T11" fmla="*/ 2147483647 h 314"/>
              <a:gd name="T12" fmla="*/ 2147483647 w 713"/>
              <a:gd name="T13" fmla="*/ 2147483647 h 314"/>
              <a:gd name="T14" fmla="*/ 2147483647 w 713"/>
              <a:gd name="T15" fmla="*/ 2147483647 h 314"/>
              <a:gd name="T16" fmla="*/ 2147483647 w 713"/>
              <a:gd name="T17" fmla="*/ 2147483647 h 314"/>
              <a:gd name="T18" fmla="*/ 2147483647 w 713"/>
              <a:gd name="T19" fmla="*/ 2147483647 h 314"/>
              <a:gd name="T20" fmla="*/ 2147483647 w 713"/>
              <a:gd name="T21" fmla="*/ 2147483647 h 314"/>
              <a:gd name="T22" fmla="*/ 0 w 713"/>
              <a:gd name="T23" fmla="*/ 2147483647 h 314"/>
              <a:gd name="T24" fmla="*/ 0 w 713"/>
              <a:gd name="T25" fmla="*/ 0 h 314"/>
              <a:gd name="T26" fmla="*/ 2147483647 w 713"/>
              <a:gd name="T27" fmla="*/ 0 h 314"/>
              <a:gd name="T28" fmla="*/ 2147483647 w 713"/>
              <a:gd name="T29" fmla="*/ 2147483647 h 314"/>
              <a:gd name="T30" fmla="*/ 2147483647 w 713"/>
              <a:gd name="T31" fmla="*/ 2147483647 h 314"/>
              <a:gd name="T32" fmla="*/ 2147483647 w 713"/>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3"/>
              <a:gd name="T52" fmla="*/ 0 h 314"/>
              <a:gd name="T53" fmla="*/ 713 w 713"/>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3" h="314">
                <a:moveTo>
                  <a:pt x="700" y="314"/>
                </a:moveTo>
                <a:lnTo>
                  <a:pt x="676" y="314"/>
                </a:lnTo>
                <a:lnTo>
                  <a:pt x="676" y="303"/>
                </a:lnTo>
                <a:lnTo>
                  <a:pt x="590" y="303"/>
                </a:lnTo>
                <a:lnTo>
                  <a:pt x="455" y="303"/>
                </a:lnTo>
                <a:lnTo>
                  <a:pt x="393" y="281"/>
                </a:lnTo>
                <a:lnTo>
                  <a:pt x="344" y="281"/>
                </a:lnTo>
                <a:lnTo>
                  <a:pt x="295" y="258"/>
                </a:lnTo>
                <a:lnTo>
                  <a:pt x="270" y="258"/>
                </a:lnTo>
                <a:lnTo>
                  <a:pt x="246" y="225"/>
                </a:lnTo>
                <a:lnTo>
                  <a:pt x="246" y="56"/>
                </a:lnTo>
                <a:lnTo>
                  <a:pt x="0" y="45"/>
                </a:lnTo>
                <a:lnTo>
                  <a:pt x="0" y="0"/>
                </a:lnTo>
                <a:lnTo>
                  <a:pt x="86" y="0"/>
                </a:lnTo>
                <a:lnTo>
                  <a:pt x="688" y="12"/>
                </a:lnTo>
                <a:lnTo>
                  <a:pt x="688" y="56"/>
                </a:lnTo>
                <a:lnTo>
                  <a:pt x="713" y="314"/>
                </a:lnTo>
              </a:path>
            </a:pathLst>
          </a:custGeom>
          <a:solidFill>
            <a:srgbClr val="43B02A"/>
          </a:solidFill>
          <a:ln w="12700" cap="rnd" cmpd="sng" algn="ctr">
            <a:solidFill>
              <a:srgbClr val="FFFFFF"/>
            </a:solidFill>
            <a:prstDash val="solid"/>
          </a:ln>
          <a:effectLst/>
        </p:spPr>
        <p:txBody>
          <a:bodyPr rtlCol="0" anchor="ctr"/>
          <a:lstStyle/>
          <a:p>
            <a:pPr algn="ctr">
              <a:defRPr/>
            </a:pPr>
            <a:endParaRPr lang="en-US" sz="1200" kern="0" dirty="0" smtClean="0">
              <a:solidFill>
                <a:srgbClr val="FFFFFF"/>
              </a:solidFill>
            </a:endParaRPr>
          </a:p>
        </p:txBody>
      </p:sp>
      <p:sp>
        <p:nvSpPr>
          <p:cNvPr id="38" name="Freeform 37"/>
          <p:cNvSpPr>
            <a:spLocks/>
          </p:cNvSpPr>
          <p:nvPr/>
        </p:nvSpPr>
        <p:spPr bwMode="auto">
          <a:xfrm>
            <a:off x="5065466" y="3818112"/>
            <a:ext cx="717550" cy="517525"/>
          </a:xfrm>
          <a:custGeom>
            <a:avLst/>
            <a:gdLst>
              <a:gd name="T0" fmla="*/ 0 w 418"/>
              <a:gd name="T1" fmla="*/ 0 h 326"/>
              <a:gd name="T2" fmla="*/ 2147483647 w 418"/>
              <a:gd name="T3" fmla="*/ 2147483647 h 326"/>
              <a:gd name="T4" fmla="*/ 2147483647 w 418"/>
              <a:gd name="T5" fmla="*/ 2147483647 h 326"/>
              <a:gd name="T6" fmla="*/ 2147483647 w 418"/>
              <a:gd name="T7" fmla="*/ 2147483647 h 326"/>
              <a:gd name="T8" fmla="*/ 2147483647 w 418"/>
              <a:gd name="T9" fmla="*/ 2147483647 h 326"/>
              <a:gd name="T10" fmla="*/ 2147483647 w 418"/>
              <a:gd name="T11" fmla="*/ 2147483647 h 326"/>
              <a:gd name="T12" fmla="*/ 2147483647 w 418"/>
              <a:gd name="T13" fmla="*/ 2147483647 h 326"/>
              <a:gd name="T14" fmla="*/ 2147483647 w 418"/>
              <a:gd name="T15" fmla="*/ 2147483647 h 326"/>
              <a:gd name="T16" fmla="*/ 2147483647 w 418"/>
              <a:gd name="T17" fmla="*/ 2147483647 h 326"/>
              <a:gd name="T18" fmla="*/ 2147483647 w 418"/>
              <a:gd name="T19" fmla="*/ 2147483647 h 326"/>
              <a:gd name="T20" fmla="*/ 2147483647 w 418"/>
              <a:gd name="T21" fmla="*/ 2147483647 h 326"/>
              <a:gd name="T22" fmla="*/ 2147483647 w 418"/>
              <a:gd name="T23" fmla="*/ 2147483647 h 326"/>
              <a:gd name="T24" fmla="*/ 2147483647 w 418"/>
              <a:gd name="T25" fmla="*/ 2147483647 h 326"/>
              <a:gd name="T26" fmla="*/ 2147483647 w 418"/>
              <a:gd name="T27" fmla="*/ 0 h 326"/>
              <a:gd name="T28" fmla="*/ 0 w 418"/>
              <a:gd name="T29" fmla="*/ 0 h 3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8"/>
              <a:gd name="T46" fmla="*/ 0 h 326"/>
              <a:gd name="T47" fmla="*/ 418 w 418"/>
              <a:gd name="T48" fmla="*/ 326 h 3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8" h="326">
                <a:moveTo>
                  <a:pt x="0" y="0"/>
                </a:moveTo>
                <a:lnTo>
                  <a:pt x="25" y="258"/>
                </a:lnTo>
                <a:lnTo>
                  <a:pt x="25" y="270"/>
                </a:lnTo>
                <a:lnTo>
                  <a:pt x="61" y="270"/>
                </a:lnTo>
                <a:lnTo>
                  <a:pt x="61" y="326"/>
                </a:lnTo>
                <a:lnTo>
                  <a:pt x="307" y="326"/>
                </a:lnTo>
                <a:lnTo>
                  <a:pt x="307" y="225"/>
                </a:lnTo>
                <a:lnTo>
                  <a:pt x="356" y="191"/>
                </a:lnTo>
                <a:lnTo>
                  <a:pt x="356" y="157"/>
                </a:lnTo>
                <a:lnTo>
                  <a:pt x="393" y="124"/>
                </a:lnTo>
                <a:lnTo>
                  <a:pt x="393" y="79"/>
                </a:lnTo>
                <a:lnTo>
                  <a:pt x="418" y="34"/>
                </a:lnTo>
                <a:lnTo>
                  <a:pt x="356" y="34"/>
                </a:lnTo>
                <a:lnTo>
                  <a:pt x="381" y="0"/>
                </a:lnTo>
                <a:lnTo>
                  <a:pt x="0" y="0"/>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39" name="Freeform 38"/>
          <p:cNvSpPr>
            <a:spLocks/>
          </p:cNvSpPr>
          <p:nvPr/>
        </p:nvSpPr>
        <p:spPr bwMode="auto">
          <a:xfrm>
            <a:off x="3300166" y="3790653"/>
            <a:ext cx="1965325" cy="1603375"/>
          </a:xfrm>
          <a:custGeom>
            <a:avLst/>
            <a:gdLst>
              <a:gd name="T0" fmla="*/ 0 w 1143"/>
              <a:gd name="T1" fmla="*/ 2147483647 h 1010"/>
              <a:gd name="T2" fmla="*/ 2147483647 w 1143"/>
              <a:gd name="T3" fmla="*/ 2147483647 h 1010"/>
              <a:gd name="T4" fmla="*/ 2147483647 w 1143"/>
              <a:gd name="T5" fmla="*/ 0 h 1010"/>
              <a:gd name="T6" fmla="*/ 2147483647 w 1143"/>
              <a:gd name="T7" fmla="*/ 2147483647 h 1010"/>
              <a:gd name="T8" fmla="*/ 2147483647 w 1143"/>
              <a:gd name="T9" fmla="*/ 2147483647 h 1010"/>
              <a:gd name="T10" fmla="*/ 2147483647 w 1143"/>
              <a:gd name="T11" fmla="*/ 2147483647 h 1010"/>
              <a:gd name="T12" fmla="*/ 2147483647 w 1143"/>
              <a:gd name="T13" fmla="*/ 2147483647 h 1010"/>
              <a:gd name="T14" fmla="*/ 2147483647 w 1143"/>
              <a:gd name="T15" fmla="*/ 2147483647 h 1010"/>
              <a:gd name="T16" fmla="*/ 2147483647 w 1143"/>
              <a:gd name="T17" fmla="*/ 2147483647 h 1010"/>
              <a:gd name="T18" fmla="*/ 2147483647 w 1143"/>
              <a:gd name="T19" fmla="*/ 2147483647 h 1010"/>
              <a:gd name="T20" fmla="*/ 2147483647 w 1143"/>
              <a:gd name="T21" fmla="*/ 2147483647 h 1010"/>
              <a:gd name="T22" fmla="*/ 2147483647 w 1143"/>
              <a:gd name="T23" fmla="*/ 2147483647 h 1010"/>
              <a:gd name="T24" fmla="*/ 2147483647 w 1143"/>
              <a:gd name="T25" fmla="*/ 2147483647 h 1010"/>
              <a:gd name="T26" fmla="*/ 2147483647 w 1143"/>
              <a:gd name="T27" fmla="*/ 2147483647 h 1010"/>
              <a:gd name="T28" fmla="*/ 2147483647 w 1143"/>
              <a:gd name="T29" fmla="*/ 2147483647 h 1010"/>
              <a:gd name="T30" fmla="*/ 2147483647 w 1143"/>
              <a:gd name="T31" fmla="*/ 2147483647 h 1010"/>
              <a:gd name="T32" fmla="*/ 2147483647 w 1143"/>
              <a:gd name="T33" fmla="*/ 2147483647 h 1010"/>
              <a:gd name="T34" fmla="*/ 2147483647 w 1143"/>
              <a:gd name="T35" fmla="*/ 2147483647 h 1010"/>
              <a:gd name="T36" fmla="*/ 2147483647 w 1143"/>
              <a:gd name="T37" fmla="*/ 2147483647 h 1010"/>
              <a:gd name="T38" fmla="*/ 2147483647 w 1143"/>
              <a:gd name="T39" fmla="*/ 2147483647 h 1010"/>
              <a:gd name="T40" fmla="*/ 2147483647 w 1143"/>
              <a:gd name="T41" fmla="*/ 2147483647 h 1010"/>
              <a:gd name="T42" fmla="*/ 2147483647 w 1143"/>
              <a:gd name="T43" fmla="*/ 2147483647 h 1010"/>
              <a:gd name="T44" fmla="*/ 2147483647 w 1143"/>
              <a:gd name="T45" fmla="*/ 2147483647 h 1010"/>
              <a:gd name="T46" fmla="*/ 2147483647 w 1143"/>
              <a:gd name="T47" fmla="*/ 2147483647 h 1010"/>
              <a:gd name="T48" fmla="*/ 2147483647 w 1143"/>
              <a:gd name="T49" fmla="*/ 2147483647 h 1010"/>
              <a:gd name="T50" fmla="*/ 2147483647 w 1143"/>
              <a:gd name="T51" fmla="*/ 2147483647 h 1010"/>
              <a:gd name="T52" fmla="*/ 2147483647 w 1143"/>
              <a:gd name="T53" fmla="*/ 2147483647 h 1010"/>
              <a:gd name="T54" fmla="*/ 2147483647 w 1143"/>
              <a:gd name="T55" fmla="*/ 2147483647 h 1010"/>
              <a:gd name="T56" fmla="*/ 2147483647 w 1143"/>
              <a:gd name="T57" fmla="*/ 2147483647 h 1010"/>
              <a:gd name="T58" fmla="*/ 2147483647 w 1143"/>
              <a:gd name="T59" fmla="*/ 2147483647 h 1010"/>
              <a:gd name="T60" fmla="*/ 2147483647 w 1143"/>
              <a:gd name="T61" fmla="*/ 2147483647 h 1010"/>
              <a:gd name="T62" fmla="*/ 2147483647 w 1143"/>
              <a:gd name="T63" fmla="*/ 2147483647 h 1010"/>
              <a:gd name="T64" fmla="*/ 2147483647 w 1143"/>
              <a:gd name="T65" fmla="*/ 2147483647 h 1010"/>
              <a:gd name="T66" fmla="*/ 2147483647 w 1143"/>
              <a:gd name="T67" fmla="*/ 2147483647 h 1010"/>
              <a:gd name="T68" fmla="*/ 2147483647 w 1143"/>
              <a:gd name="T69" fmla="*/ 2147483647 h 1010"/>
              <a:gd name="T70" fmla="*/ 2147483647 w 1143"/>
              <a:gd name="T71" fmla="*/ 2147483647 h 1010"/>
              <a:gd name="T72" fmla="*/ 2147483647 w 1143"/>
              <a:gd name="T73" fmla="*/ 2147483647 h 1010"/>
              <a:gd name="T74" fmla="*/ 2147483647 w 1143"/>
              <a:gd name="T75" fmla="*/ 2147483647 h 1010"/>
              <a:gd name="T76" fmla="*/ 2147483647 w 1143"/>
              <a:gd name="T77" fmla="*/ 2147483647 h 1010"/>
              <a:gd name="T78" fmla="*/ 2147483647 w 1143"/>
              <a:gd name="T79" fmla="*/ 2147483647 h 1010"/>
              <a:gd name="T80" fmla="*/ 2147483647 w 1143"/>
              <a:gd name="T81" fmla="*/ 2147483647 h 1010"/>
              <a:gd name="T82" fmla="*/ 2147483647 w 1143"/>
              <a:gd name="T83" fmla="*/ 2147483647 h 1010"/>
              <a:gd name="T84" fmla="*/ 2147483647 w 1143"/>
              <a:gd name="T85" fmla="*/ 2147483647 h 1010"/>
              <a:gd name="T86" fmla="*/ 2147483647 w 1143"/>
              <a:gd name="T87" fmla="*/ 2147483647 h 1010"/>
              <a:gd name="T88" fmla="*/ 2147483647 w 1143"/>
              <a:gd name="T89" fmla="*/ 2147483647 h 1010"/>
              <a:gd name="T90" fmla="*/ 2147483647 w 1143"/>
              <a:gd name="T91" fmla="*/ 2147483647 h 1010"/>
              <a:gd name="T92" fmla="*/ 2147483647 w 1143"/>
              <a:gd name="T93" fmla="*/ 2147483647 h 1010"/>
              <a:gd name="T94" fmla="*/ 2147483647 w 1143"/>
              <a:gd name="T95" fmla="*/ 2147483647 h 1010"/>
              <a:gd name="T96" fmla="*/ 2147483647 w 1143"/>
              <a:gd name="T97" fmla="*/ 2147483647 h 1010"/>
              <a:gd name="T98" fmla="*/ 2147483647 w 1143"/>
              <a:gd name="T99" fmla="*/ 2147483647 h 1010"/>
              <a:gd name="T100" fmla="*/ 2147483647 w 1143"/>
              <a:gd name="T101" fmla="*/ 2147483647 h 1010"/>
              <a:gd name="T102" fmla="*/ 2147483647 w 1143"/>
              <a:gd name="T103" fmla="*/ 2147483647 h 1010"/>
              <a:gd name="T104" fmla="*/ 2147483647 w 1143"/>
              <a:gd name="T105" fmla="*/ 2147483647 h 1010"/>
              <a:gd name="T106" fmla="*/ 0 w 1143"/>
              <a:gd name="T107" fmla="*/ 2147483647 h 1010"/>
              <a:gd name="T108" fmla="*/ 0 w 1143"/>
              <a:gd name="T109" fmla="*/ 2147483647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3"/>
              <a:gd name="T166" fmla="*/ 0 h 1010"/>
              <a:gd name="T167" fmla="*/ 1143 w 1143"/>
              <a:gd name="T168" fmla="*/ 1010 h 10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3" h="1010">
                <a:moveTo>
                  <a:pt x="0" y="393"/>
                </a:moveTo>
                <a:lnTo>
                  <a:pt x="307" y="415"/>
                </a:lnTo>
                <a:lnTo>
                  <a:pt x="344" y="0"/>
                </a:lnTo>
                <a:lnTo>
                  <a:pt x="590" y="11"/>
                </a:lnTo>
                <a:lnTo>
                  <a:pt x="590" y="180"/>
                </a:lnTo>
                <a:lnTo>
                  <a:pt x="614" y="213"/>
                </a:lnTo>
                <a:lnTo>
                  <a:pt x="639" y="213"/>
                </a:lnTo>
                <a:lnTo>
                  <a:pt x="688" y="236"/>
                </a:lnTo>
                <a:lnTo>
                  <a:pt x="737" y="236"/>
                </a:lnTo>
                <a:lnTo>
                  <a:pt x="799" y="258"/>
                </a:lnTo>
                <a:lnTo>
                  <a:pt x="1020" y="258"/>
                </a:lnTo>
                <a:lnTo>
                  <a:pt x="1020" y="269"/>
                </a:lnTo>
                <a:lnTo>
                  <a:pt x="1057" y="269"/>
                </a:lnTo>
                <a:lnTo>
                  <a:pt x="1057" y="281"/>
                </a:lnTo>
                <a:lnTo>
                  <a:pt x="1093" y="281"/>
                </a:lnTo>
                <a:lnTo>
                  <a:pt x="1093" y="337"/>
                </a:lnTo>
                <a:lnTo>
                  <a:pt x="1093" y="415"/>
                </a:lnTo>
                <a:lnTo>
                  <a:pt x="1143" y="505"/>
                </a:lnTo>
                <a:lnTo>
                  <a:pt x="1143" y="550"/>
                </a:lnTo>
                <a:lnTo>
                  <a:pt x="1130" y="561"/>
                </a:lnTo>
                <a:lnTo>
                  <a:pt x="1130" y="617"/>
                </a:lnTo>
                <a:lnTo>
                  <a:pt x="1118" y="651"/>
                </a:lnTo>
                <a:lnTo>
                  <a:pt x="1069" y="662"/>
                </a:lnTo>
                <a:lnTo>
                  <a:pt x="1044" y="673"/>
                </a:lnTo>
                <a:lnTo>
                  <a:pt x="1032" y="640"/>
                </a:lnTo>
                <a:lnTo>
                  <a:pt x="1007" y="662"/>
                </a:lnTo>
                <a:lnTo>
                  <a:pt x="1020" y="696"/>
                </a:lnTo>
                <a:lnTo>
                  <a:pt x="983" y="729"/>
                </a:lnTo>
                <a:lnTo>
                  <a:pt x="958" y="729"/>
                </a:lnTo>
                <a:lnTo>
                  <a:pt x="946" y="741"/>
                </a:lnTo>
                <a:lnTo>
                  <a:pt x="909" y="752"/>
                </a:lnTo>
                <a:lnTo>
                  <a:pt x="848" y="797"/>
                </a:lnTo>
                <a:lnTo>
                  <a:pt x="799" y="875"/>
                </a:lnTo>
                <a:lnTo>
                  <a:pt x="811" y="999"/>
                </a:lnTo>
                <a:lnTo>
                  <a:pt x="762" y="1010"/>
                </a:lnTo>
                <a:lnTo>
                  <a:pt x="725" y="999"/>
                </a:lnTo>
                <a:lnTo>
                  <a:pt x="700" y="987"/>
                </a:lnTo>
                <a:lnTo>
                  <a:pt x="627" y="942"/>
                </a:lnTo>
                <a:lnTo>
                  <a:pt x="627" y="920"/>
                </a:lnTo>
                <a:lnTo>
                  <a:pt x="602" y="898"/>
                </a:lnTo>
                <a:lnTo>
                  <a:pt x="602" y="841"/>
                </a:lnTo>
                <a:lnTo>
                  <a:pt x="516" y="752"/>
                </a:lnTo>
                <a:lnTo>
                  <a:pt x="516" y="718"/>
                </a:lnTo>
                <a:lnTo>
                  <a:pt x="430" y="640"/>
                </a:lnTo>
                <a:lnTo>
                  <a:pt x="319" y="640"/>
                </a:lnTo>
                <a:lnTo>
                  <a:pt x="307" y="673"/>
                </a:lnTo>
                <a:lnTo>
                  <a:pt x="270" y="707"/>
                </a:lnTo>
                <a:lnTo>
                  <a:pt x="258" y="707"/>
                </a:lnTo>
                <a:lnTo>
                  <a:pt x="233" y="684"/>
                </a:lnTo>
                <a:lnTo>
                  <a:pt x="197" y="684"/>
                </a:lnTo>
                <a:lnTo>
                  <a:pt x="160" y="617"/>
                </a:lnTo>
                <a:lnTo>
                  <a:pt x="160" y="561"/>
                </a:lnTo>
                <a:lnTo>
                  <a:pt x="12" y="426"/>
                </a:lnTo>
                <a:lnTo>
                  <a:pt x="0" y="415"/>
                </a:lnTo>
                <a:lnTo>
                  <a:pt x="0" y="393"/>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40" name="Freeform 39"/>
          <p:cNvSpPr>
            <a:spLocks/>
          </p:cNvSpPr>
          <p:nvPr/>
        </p:nvSpPr>
        <p:spPr bwMode="auto">
          <a:xfrm>
            <a:off x="5833816" y="3363615"/>
            <a:ext cx="1016000" cy="409575"/>
          </a:xfrm>
          <a:custGeom>
            <a:avLst/>
            <a:gdLst>
              <a:gd name="T0" fmla="*/ 2147483647 w 590"/>
              <a:gd name="T1" fmla="*/ 2147483647 h 258"/>
              <a:gd name="T2" fmla="*/ 2147483647 w 590"/>
              <a:gd name="T3" fmla="*/ 2147483647 h 258"/>
              <a:gd name="T4" fmla="*/ 2147483647 w 590"/>
              <a:gd name="T5" fmla="*/ 2147483647 h 258"/>
              <a:gd name="T6" fmla="*/ 0 w 590"/>
              <a:gd name="T7" fmla="*/ 2147483647 h 258"/>
              <a:gd name="T8" fmla="*/ 2147483647 w 590"/>
              <a:gd name="T9" fmla="*/ 2147483647 h 258"/>
              <a:gd name="T10" fmla="*/ 2147483647 w 590"/>
              <a:gd name="T11" fmla="*/ 2147483647 h 258"/>
              <a:gd name="T12" fmla="*/ 2147483647 w 590"/>
              <a:gd name="T13" fmla="*/ 2147483647 h 258"/>
              <a:gd name="T14" fmla="*/ 2147483647 w 590"/>
              <a:gd name="T15" fmla="*/ 2147483647 h 258"/>
              <a:gd name="T16" fmla="*/ 2147483647 w 590"/>
              <a:gd name="T17" fmla="*/ 2147483647 h 258"/>
              <a:gd name="T18" fmla="*/ 2147483647 w 590"/>
              <a:gd name="T19" fmla="*/ 2147483647 h 258"/>
              <a:gd name="T20" fmla="*/ 2147483647 w 590"/>
              <a:gd name="T21" fmla="*/ 2147483647 h 258"/>
              <a:gd name="T22" fmla="*/ 2147483647 w 590"/>
              <a:gd name="T23" fmla="*/ 2147483647 h 258"/>
              <a:gd name="T24" fmla="*/ 2147483647 w 590"/>
              <a:gd name="T25" fmla="*/ 0 h 258"/>
              <a:gd name="T26" fmla="*/ 2147483647 w 590"/>
              <a:gd name="T27" fmla="*/ 0 h 258"/>
              <a:gd name="T28" fmla="*/ 2147483647 w 590"/>
              <a:gd name="T29" fmla="*/ 2147483647 h 258"/>
              <a:gd name="T30" fmla="*/ 2147483647 w 590"/>
              <a:gd name="T31" fmla="*/ 2147483647 h 258"/>
              <a:gd name="T32" fmla="*/ 2147483647 w 590"/>
              <a:gd name="T33" fmla="*/ 2147483647 h 258"/>
              <a:gd name="T34" fmla="*/ 2147483647 w 590"/>
              <a:gd name="T35" fmla="*/ 2147483647 h 258"/>
              <a:gd name="T36" fmla="*/ 2147483647 w 590"/>
              <a:gd name="T37" fmla="*/ 2147483647 h 258"/>
              <a:gd name="T38" fmla="*/ 2147483647 w 590"/>
              <a:gd name="T39" fmla="*/ 2147483647 h 258"/>
              <a:gd name="T40" fmla="*/ 2147483647 w 590"/>
              <a:gd name="T41" fmla="*/ 2147483647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0"/>
              <a:gd name="T64" fmla="*/ 0 h 258"/>
              <a:gd name="T65" fmla="*/ 590 w 590"/>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0" h="258">
                <a:moveTo>
                  <a:pt x="25" y="191"/>
                </a:moveTo>
                <a:lnTo>
                  <a:pt x="13" y="202"/>
                </a:lnTo>
                <a:lnTo>
                  <a:pt x="13" y="213"/>
                </a:lnTo>
                <a:lnTo>
                  <a:pt x="0" y="258"/>
                </a:lnTo>
                <a:lnTo>
                  <a:pt x="98" y="258"/>
                </a:lnTo>
                <a:lnTo>
                  <a:pt x="123" y="236"/>
                </a:lnTo>
                <a:lnTo>
                  <a:pt x="479" y="213"/>
                </a:lnTo>
                <a:lnTo>
                  <a:pt x="590" y="123"/>
                </a:lnTo>
                <a:lnTo>
                  <a:pt x="528" y="67"/>
                </a:lnTo>
                <a:lnTo>
                  <a:pt x="528" y="34"/>
                </a:lnTo>
                <a:lnTo>
                  <a:pt x="504" y="22"/>
                </a:lnTo>
                <a:lnTo>
                  <a:pt x="393" y="22"/>
                </a:lnTo>
                <a:lnTo>
                  <a:pt x="369" y="0"/>
                </a:lnTo>
                <a:lnTo>
                  <a:pt x="332" y="0"/>
                </a:lnTo>
                <a:lnTo>
                  <a:pt x="332" y="22"/>
                </a:lnTo>
                <a:lnTo>
                  <a:pt x="295" y="34"/>
                </a:lnTo>
                <a:lnTo>
                  <a:pt x="246" y="101"/>
                </a:lnTo>
                <a:lnTo>
                  <a:pt x="184" y="123"/>
                </a:lnTo>
                <a:lnTo>
                  <a:pt x="98" y="135"/>
                </a:lnTo>
                <a:lnTo>
                  <a:pt x="62" y="202"/>
                </a:lnTo>
                <a:lnTo>
                  <a:pt x="25" y="191"/>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41" name="Freeform 40"/>
          <p:cNvSpPr>
            <a:spLocks/>
          </p:cNvSpPr>
          <p:nvPr/>
        </p:nvSpPr>
        <p:spPr bwMode="auto">
          <a:xfrm>
            <a:off x="7926141" y="2188865"/>
            <a:ext cx="192088" cy="390525"/>
          </a:xfrm>
          <a:custGeom>
            <a:avLst/>
            <a:gdLst>
              <a:gd name="T0" fmla="*/ 2147483647 w 111"/>
              <a:gd name="T1" fmla="*/ 0 h 246"/>
              <a:gd name="T2" fmla="*/ 2147483647 w 111"/>
              <a:gd name="T3" fmla="*/ 0 h 246"/>
              <a:gd name="T4" fmla="*/ 2147483647 w 111"/>
              <a:gd name="T5" fmla="*/ 2147483647 h 246"/>
              <a:gd name="T6" fmla="*/ 2147483647 w 111"/>
              <a:gd name="T7" fmla="*/ 2147483647 h 246"/>
              <a:gd name="T8" fmla="*/ 0 w 111"/>
              <a:gd name="T9" fmla="*/ 2147483647 h 246"/>
              <a:gd name="T10" fmla="*/ 0 w 111"/>
              <a:gd name="T11" fmla="*/ 2147483647 h 246"/>
              <a:gd name="T12" fmla="*/ 2147483647 w 111"/>
              <a:gd name="T13" fmla="*/ 2147483647 h 246"/>
              <a:gd name="T14" fmla="*/ 2147483647 w 111"/>
              <a:gd name="T15" fmla="*/ 2147483647 h 246"/>
              <a:gd name="T16" fmla="*/ 2147483647 w 111"/>
              <a:gd name="T17" fmla="*/ 2147483647 h 246"/>
              <a:gd name="T18" fmla="*/ 2147483647 w 111"/>
              <a:gd name="T19" fmla="*/ 2147483647 h 246"/>
              <a:gd name="T20" fmla="*/ 2147483647 w 111"/>
              <a:gd name="T21" fmla="*/ 0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246"/>
              <a:gd name="T35" fmla="*/ 111 w 111"/>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246">
                <a:moveTo>
                  <a:pt x="37" y="0"/>
                </a:moveTo>
                <a:lnTo>
                  <a:pt x="25" y="0"/>
                </a:lnTo>
                <a:lnTo>
                  <a:pt x="13" y="22"/>
                </a:lnTo>
                <a:lnTo>
                  <a:pt x="13" y="67"/>
                </a:lnTo>
                <a:lnTo>
                  <a:pt x="0" y="101"/>
                </a:lnTo>
                <a:lnTo>
                  <a:pt x="0" y="246"/>
                </a:lnTo>
                <a:lnTo>
                  <a:pt x="111" y="202"/>
                </a:lnTo>
                <a:lnTo>
                  <a:pt x="111" y="179"/>
                </a:lnTo>
                <a:lnTo>
                  <a:pt x="86" y="134"/>
                </a:lnTo>
                <a:lnTo>
                  <a:pt x="62" y="67"/>
                </a:lnTo>
                <a:lnTo>
                  <a:pt x="37" y="0"/>
                </a:lnTo>
                <a:close/>
              </a:path>
            </a:pathLst>
          </a:custGeom>
          <a:solidFill>
            <a:srgbClr val="43B02A"/>
          </a:solidFill>
          <a:ln w="12700" cap="rnd" cmpd="sng" algn="ctr">
            <a:solidFill>
              <a:srgbClr val="FFFFFF"/>
            </a:solidFill>
            <a:prstDash val="solid"/>
          </a:ln>
          <a:effectLst/>
        </p:spPr>
        <p:txBody>
          <a:bodyPr rtlCol="0" anchor="ctr"/>
          <a:lstStyle/>
          <a:p>
            <a:pPr algn="ctr"/>
            <a:endParaRPr lang="en-US" sz="1200" kern="0" dirty="0">
              <a:solidFill>
                <a:srgbClr val="FFFFFF"/>
              </a:solidFill>
            </a:endParaRPr>
          </a:p>
        </p:txBody>
      </p:sp>
      <p:sp>
        <p:nvSpPr>
          <p:cNvPr id="42" name="Freeform 41"/>
          <p:cNvSpPr>
            <a:spLocks/>
          </p:cNvSpPr>
          <p:nvPr/>
        </p:nvSpPr>
        <p:spPr bwMode="auto">
          <a:xfrm>
            <a:off x="7989641" y="1814215"/>
            <a:ext cx="508000" cy="658813"/>
          </a:xfrm>
          <a:custGeom>
            <a:avLst/>
            <a:gdLst>
              <a:gd name="T0" fmla="*/ 2147483647 w 295"/>
              <a:gd name="T1" fmla="*/ 2147483647 h 415"/>
              <a:gd name="T2" fmla="*/ 2147483647 w 295"/>
              <a:gd name="T3" fmla="*/ 2147483647 h 415"/>
              <a:gd name="T4" fmla="*/ 2147483647 w 295"/>
              <a:gd name="T5" fmla="*/ 2147483647 h 415"/>
              <a:gd name="T6" fmla="*/ 0 w 295"/>
              <a:gd name="T7" fmla="*/ 2147483647 h 415"/>
              <a:gd name="T8" fmla="*/ 2147483647 w 295"/>
              <a:gd name="T9" fmla="*/ 2147483647 h 415"/>
              <a:gd name="T10" fmla="*/ 2147483647 w 295"/>
              <a:gd name="T11" fmla="*/ 2147483647 h 415"/>
              <a:gd name="T12" fmla="*/ 2147483647 w 295"/>
              <a:gd name="T13" fmla="*/ 0 h 415"/>
              <a:gd name="T14" fmla="*/ 2147483647 w 295"/>
              <a:gd name="T15" fmla="*/ 0 h 415"/>
              <a:gd name="T16" fmla="*/ 2147483647 w 295"/>
              <a:gd name="T17" fmla="*/ 2147483647 h 415"/>
              <a:gd name="T18" fmla="*/ 2147483647 w 295"/>
              <a:gd name="T19" fmla="*/ 2147483647 h 415"/>
              <a:gd name="T20" fmla="*/ 2147483647 w 295"/>
              <a:gd name="T21" fmla="*/ 2147483647 h 415"/>
              <a:gd name="T22" fmla="*/ 2147483647 w 295"/>
              <a:gd name="T23" fmla="*/ 2147483647 h 415"/>
              <a:gd name="T24" fmla="*/ 2147483647 w 295"/>
              <a:gd name="T25" fmla="*/ 2147483647 h 415"/>
              <a:gd name="T26" fmla="*/ 2147483647 w 295"/>
              <a:gd name="T27" fmla="*/ 2147483647 h 415"/>
              <a:gd name="T28" fmla="*/ 2147483647 w 295"/>
              <a:gd name="T29" fmla="*/ 2147483647 h 415"/>
              <a:gd name="T30" fmla="*/ 2147483647 w 295"/>
              <a:gd name="T31" fmla="*/ 2147483647 h 415"/>
              <a:gd name="T32" fmla="*/ 2147483647 w 295"/>
              <a:gd name="T33" fmla="*/ 2147483647 h 415"/>
              <a:gd name="T34" fmla="*/ 2147483647 w 295"/>
              <a:gd name="T35" fmla="*/ 2147483647 h 4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5"/>
              <a:gd name="T55" fmla="*/ 0 h 415"/>
              <a:gd name="T56" fmla="*/ 295 w 295"/>
              <a:gd name="T57" fmla="*/ 415 h 4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5" h="415">
                <a:moveTo>
                  <a:pt x="74" y="415"/>
                </a:moveTo>
                <a:lnTo>
                  <a:pt x="49" y="370"/>
                </a:lnTo>
                <a:lnTo>
                  <a:pt x="25" y="303"/>
                </a:lnTo>
                <a:lnTo>
                  <a:pt x="0" y="236"/>
                </a:lnTo>
                <a:lnTo>
                  <a:pt x="37" y="168"/>
                </a:lnTo>
                <a:lnTo>
                  <a:pt x="37" y="23"/>
                </a:lnTo>
                <a:lnTo>
                  <a:pt x="74" y="0"/>
                </a:lnTo>
                <a:lnTo>
                  <a:pt x="160" y="0"/>
                </a:lnTo>
                <a:lnTo>
                  <a:pt x="172" y="23"/>
                </a:lnTo>
                <a:lnTo>
                  <a:pt x="185" y="67"/>
                </a:lnTo>
                <a:lnTo>
                  <a:pt x="221" y="135"/>
                </a:lnTo>
                <a:lnTo>
                  <a:pt x="295" y="180"/>
                </a:lnTo>
                <a:lnTo>
                  <a:pt x="295" y="202"/>
                </a:lnTo>
                <a:lnTo>
                  <a:pt x="172" y="281"/>
                </a:lnTo>
                <a:lnTo>
                  <a:pt x="172" y="314"/>
                </a:lnTo>
                <a:lnTo>
                  <a:pt x="99" y="348"/>
                </a:lnTo>
                <a:lnTo>
                  <a:pt x="99" y="393"/>
                </a:lnTo>
                <a:lnTo>
                  <a:pt x="74" y="415"/>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43" name="Freeform 42"/>
          <p:cNvSpPr>
            <a:spLocks/>
          </p:cNvSpPr>
          <p:nvPr/>
        </p:nvSpPr>
        <p:spPr bwMode="auto">
          <a:xfrm>
            <a:off x="2538166" y="1779290"/>
            <a:ext cx="1397000" cy="747713"/>
          </a:xfrm>
          <a:custGeom>
            <a:avLst/>
            <a:gdLst>
              <a:gd name="T0" fmla="*/ 2147483647 w 811"/>
              <a:gd name="T1" fmla="*/ 2147483647 h 471"/>
              <a:gd name="T2" fmla="*/ 2147483647 w 811"/>
              <a:gd name="T3" fmla="*/ 2147483647 h 471"/>
              <a:gd name="T4" fmla="*/ 2147483647 w 811"/>
              <a:gd name="T5" fmla="*/ 2147483647 h 471"/>
              <a:gd name="T6" fmla="*/ 2147483647 w 811"/>
              <a:gd name="T7" fmla="*/ 2147483647 h 471"/>
              <a:gd name="T8" fmla="*/ 2147483647 w 811"/>
              <a:gd name="T9" fmla="*/ 2147483647 h 471"/>
              <a:gd name="T10" fmla="*/ 2147483647 w 811"/>
              <a:gd name="T11" fmla="*/ 2147483647 h 471"/>
              <a:gd name="T12" fmla="*/ 2147483647 w 811"/>
              <a:gd name="T13" fmla="*/ 2147483647 h 471"/>
              <a:gd name="T14" fmla="*/ 2147483647 w 811"/>
              <a:gd name="T15" fmla="*/ 2147483647 h 471"/>
              <a:gd name="T16" fmla="*/ 2147483647 w 811"/>
              <a:gd name="T17" fmla="*/ 2147483647 h 471"/>
              <a:gd name="T18" fmla="*/ 2147483647 w 811"/>
              <a:gd name="T19" fmla="*/ 2147483647 h 471"/>
              <a:gd name="T20" fmla="*/ 2147483647 w 811"/>
              <a:gd name="T21" fmla="*/ 2147483647 h 471"/>
              <a:gd name="T22" fmla="*/ 0 w 811"/>
              <a:gd name="T23" fmla="*/ 2147483647 h 471"/>
              <a:gd name="T24" fmla="*/ 2147483647 w 811"/>
              <a:gd name="T25" fmla="*/ 0 h 471"/>
              <a:gd name="T26" fmla="*/ 2147483647 w 811"/>
              <a:gd name="T27" fmla="*/ 2147483647 h 471"/>
              <a:gd name="T28" fmla="*/ 2147483647 w 811"/>
              <a:gd name="T29" fmla="*/ 2147483647 h 471"/>
              <a:gd name="T30" fmla="*/ 2147483647 w 811"/>
              <a:gd name="T31" fmla="*/ 2147483647 h 4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1"/>
              <a:gd name="T49" fmla="*/ 0 h 471"/>
              <a:gd name="T50" fmla="*/ 811 w 811"/>
              <a:gd name="T51" fmla="*/ 471 h 4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1" h="471">
                <a:moveTo>
                  <a:pt x="811" y="101"/>
                </a:moveTo>
                <a:lnTo>
                  <a:pt x="786" y="392"/>
                </a:lnTo>
                <a:lnTo>
                  <a:pt x="774" y="471"/>
                </a:lnTo>
                <a:lnTo>
                  <a:pt x="270" y="415"/>
                </a:lnTo>
                <a:lnTo>
                  <a:pt x="270" y="448"/>
                </a:lnTo>
                <a:lnTo>
                  <a:pt x="135" y="448"/>
                </a:lnTo>
                <a:lnTo>
                  <a:pt x="135" y="415"/>
                </a:lnTo>
                <a:lnTo>
                  <a:pt x="110" y="403"/>
                </a:lnTo>
                <a:lnTo>
                  <a:pt x="98" y="325"/>
                </a:lnTo>
                <a:lnTo>
                  <a:pt x="37" y="336"/>
                </a:lnTo>
                <a:lnTo>
                  <a:pt x="73" y="235"/>
                </a:lnTo>
                <a:lnTo>
                  <a:pt x="0" y="134"/>
                </a:lnTo>
                <a:lnTo>
                  <a:pt x="12" y="0"/>
                </a:lnTo>
                <a:lnTo>
                  <a:pt x="159" y="22"/>
                </a:lnTo>
                <a:lnTo>
                  <a:pt x="565" y="78"/>
                </a:lnTo>
                <a:lnTo>
                  <a:pt x="811" y="101"/>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44" name="Freeform 43"/>
          <p:cNvSpPr>
            <a:spLocks/>
          </p:cNvSpPr>
          <p:nvPr/>
        </p:nvSpPr>
        <p:spPr bwMode="auto">
          <a:xfrm>
            <a:off x="2920754" y="2438103"/>
            <a:ext cx="950912" cy="676275"/>
          </a:xfrm>
          <a:custGeom>
            <a:avLst/>
            <a:gdLst>
              <a:gd name="T0" fmla="*/ 2147483647 w 553"/>
              <a:gd name="T1" fmla="*/ 0 h 426"/>
              <a:gd name="T2" fmla="*/ 2147483647 w 553"/>
              <a:gd name="T3" fmla="*/ 2147483647 h 426"/>
              <a:gd name="T4" fmla="*/ 2147483647 w 553"/>
              <a:gd name="T5" fmla="*/ 2147483647 h 426"/>
              <a:gd name="T6" fmla="*/ 0 w 553"/>
              <a:gd name="T7" fmla="*/ 2147483647 h 426"/>
              <a:gd name="T8" fmla="*/ 2147483647 w 553"/>
              <a:gd name="T9" fmla="*/ 2147483647 h 426"/>
              <a:gd name="T10" fmla="*/ 2147483647 w 553"/>
              <a:gd name="T11" fmla="*/ 2147483647 h 426"/>
              <a:gd name="T12" fmla="*/ 2147483647 w 553"/>
              <a:gd name="T13" fmla="*/ 2147483647 h 426"/>
              <a:gd name="T14" fmla="*/ 2147483647 w 553"/>
              <a:gd name="T15" fmla="*/ 2147483647 h 426"/>
              <a:gd name="T16" fmla="*/ 2147483647 w 553"/>
              <a:gd name="T17" fmla="*/ 0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3"/>
              <a:gd name="T28" fmla="*/ 0 h 426"/>
              <a:gd name="T29" fmla="*/ 553 w 553"/>
              <a:gd name="T30" fmla="*/ 426 h 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3" h="426">
                <a:moveTo>
                  <a:pt x="49" y="0"/>
                </a:moveTo>
                <a:lnTo>
                  <a:pt x="49" y="33"/>
                </a:lnTo>
                <a:lnTo>
                  <a:pt x="12" y="269"/>
                </a:lnTo>
                <a:lnTo>
                  <a:pt x="0" y="370"/>
                </a:lnTo>
                <a:lnTo>
                  <a:pt x="135" y="381"/>
                </a:lnTo>
                <a:lnTo>
                  <a:pt x="516" y="426"/>
                </a:lnTo>
                <a:lnTo>
                  <a:pt x="540" y="246"/>
                </a:lnTo>
                <a:lnTo>
                  <a:pt x="553" y="56"/>
                </a:lnTo>
                <a:lnTo>
                  <a:pt x="49" y="0"/>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45" name="Freeform 44"/>
          <p:cNvSpPr>
            <a:spLocks/>
          </p:cNvSpPr>
          <p:nvPr/>
        </p:nvSpPr>
        <p:spPr bwMode="auto">
          <a:xfrm>
            <a:off x="3068391" y="3042940"/>
            <a:ext cx="1014413" cy="676275"/>
          </a:xfrm>
          <a:custGeom>
            <a:avLst/>
            <a:gdLst>
              <a:gd name="T0" fmla="*/ 2147483647 w 590"/>
              <a:gd name="T1" fmla="*/ 2147483647 h 426"/>
              <a:gd name="T2" fmla="*/ 2147483647 w 590"/>
              <a:gd name="T3" fmla="*/ 2147483647 h 426"/>
              <a:gd name="T4" fmla="*/ 2147483647 w 590"/>
              <a:gd name="T5" fmla="*/ 2147483647 h 426"/>
              <a:gd name="T6" fmla="*/ 2147483647 w 590"/>
              <a:gd name="T7" fmla="*/ 2147483647 h 426"/>
              <a:gd name="T8" fmla="*/ 0 w 590"/>
              <a:gd name="T9" fmla="*/ 2147483647 h 426"/>
              <a:gd name="T10" fmla="*/ 2147483647 w 590"/>
              <a:gd name="T11" fmla="*/ 0 h 426"/>
              <a:gd name="T12" fmla="*/ 2147483647 w 590"/>
              <a:gd name="T13" fmla="*/ 2147483647 h 426"/>
              <a:gd name="T14" fmla="*/ 2147483647 w 590"/>
              <a:gd name="T15" fmla="*/ 2147483647 h 426"/>
              <a:gd name="T16" fmla="*/ 0 60000 65536"/>
              <a:gd name="T17" fmla="*/ 0 60000 65536"/>
              <a:gd name="T18" fmla="*/ 0 60000 65536"/>
              <a:gd name="T19" fmla="*/ 0 60000 65536"/>
              <a:gd name="T20" fmla="*/ 0 60000 65536"/>
              <a:gd name="T21" fmla="*/ 0 60000 65536"/>
              <a:gd name="T22" fmla="*/ 0 60000 65536"/>
              <a:gd name="T23" fmla="*/ 0 60000 65536"/>
              <a:gd name="T24" fmla="*/ 0 w 590"/>
              <a:gd name="T25" fmla="*/ 0 h 426"/>
              <a:gd name="T26" fmla="*/ 590 w 590"/>
              <a:gd name="T27" fmla="*/ 426 h 4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0" h="426">
                <a:moveTo>
                  <a:pt x="590" y="56"/>
                </a:moveTo>
                <a:lnTo>
                  <a:pt x="590" y="146"/>
                </a:lnTo>
                <a:lnTo>
                  <a:pt x="565" y="426"/>
                </a:lnTo>
                <a:lnTo>
                  <a:pt x="479" y="426"/>
                </a:lnTo>
                <a:lnTo>
                  <a:pt x="0" y="381"/>
                </a:lnTo>
                <a:lnTo>
                  <a:pt x="49" y="0"/>
                </a:lnTo>
                <a:lnTo>
                  <a:pt x="430" y="45"/>
                </a:lnTo>
                <a:lnTo>
                  <a:pt x="590" y="56"/>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46" name="Freeform 45"/>
          <p:cNvSpPr>
            <a:spLocks/>
          </p:cNvSpPr>
          <p:nvPr/>
        </p:nvSpPr>
        <p:spPr bwMode="auto">
          <a:xfrm>
            <a:off x="2941391" y="3647778"/>
            <a:ext cx="950913" cy="838200"/>
          </a:xfrm>
          <a:custGeom>
            <a:avLst/>
            <a:gdLst>
              <a:gd name="T0" fmla="*/ 2147483647 w 553"/>
              <a:gd name="T1" fmla="*/ 2147483647 h 528"/>
              <a:gd name="T2" fmla="*/ 2147483647 w 553"/>
              <a:gd name="T3" fmla="*/ 2147483647 h 528"/>
              <a:gd name="T4" fmla="*/ 2147483647 w 553"/>
              <a:gd name="T5" fmla="*/ 2147483647 h 528"/>
              <a:gd name="T6" fmla="*/ 2147483647 w 553"/>
              <a:gd name="T7" fmla="*/ 2147483647 h 528"/>
              <a:gd name="T8" fmla="*/ 2147483647 w 553"/>
              <a:gd name="T9" fmla="*/ 2147483647 h 528"/>
              <a:gd name="T10" fmla="*/ 2147483647 w 553"/>
              <a:gd name="T11" fmla="*/ 2147483647 h 528"/>
              <a:gd name="T12" fmla="*/ 2147483647 w 553"/>
              <a:gd name="T13" fmla="*/ 2147483647 h 528"/>
              <a:gd name="T14" fmla="*/ 2147483647 w 553"/>
              <a:gd name="T15" fmla="*/ 2147483647 h 528"/>
              <a:gd name="T16" fmla="*/ 0 w 553"/>
              <a:gd name="T17" fmla="*/ 2147483647 h 528"/>
              <a:gd name="T18" fmla="*/ 2147483647 w 553"/>
              <a:gd name="T19" fmla="*/ 0 h 528"/>
              <a:gd name="T20" fmla="*/ 2147483647 w 553"/>
              <a:gd name="T21" fmla="*/ 2147483647 h 5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3"/>
              <a:gd name="T34" fmla="*/ 0 h 528"/>
              <a:gd name="T35" fmla="*/ 553 w 553"/>
              <a:gd name="T36" fmla="*/ 528 h 5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3" h="528">
                <a:moveTo>
                  <a:pt x="553" y="45"/>
                </a:moveTo>
                <a:lnTo>
                  <a:pt x="553" y="90"/>
                </a:lnTo>
                <a:lnTo>
                  <a:pt x="516" y="505"/>
                </a:lnTo>
                <a:lnTo>
                  <a:pt x="209" y="483"/>
                </a:lnTo>
                <a:lnTo>
                  <a:pt x="209" y="505"/>
                </a:lnTo>
                <a:lnTo>
                  <a:pt x="62" y="494"/>
                </a:lnTo>
                <a:lnTo>
                  <a:pt x="62" y="528"/>
                </a:lnTo>
                <a:lnTo>
                  <a:pt x="37" y="528"/>
                </a:lnTo>
                <a:lnTo>
                  <a:pt x="0" y="516"/>
                </a:lnTo>
                <a:lnTo>
                  <a:pt x="74" y="0"/>
                </a:lnTo>
                <a:lnTo>
                  <a:pt x="553" y="45"/>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47" name="Freeform 46"/>
          <p:cNvSpPr>
            <a:spLocks/>
          </p:cNvSpPr>
          <p:nvPr/>
        </p:nvSpPr>
        <p:spPr bwMode="auto">
          <a:xfrm>
            <a:off x="2390529" y="2811165"/>
            <a:ext cx="762000" cy="836613"/>
          </a:xfrm>
          <a:custGeom>
            <a:avLst/>
            <a:gdLst>
              <a:gd name="T0" fmla="*/ 2147483647 w 442"/>
              <a:gd name="T1" fmla="*/ 2147483647 h 527"/>
              <a:gd name="T2" fmla="*/ 2147483647 w 442"/>
              <a:gd name="T3" fmla="*/ 2147483647 h 527"/>
              <a:gd name="T4" fmla="*/ 0 w 442"/>
              <a:gd name="T5" fmla="*/ 2147483647 h 527"/>
              <a:gd name="T6" fmla="*/ 2147483647 w 442"/>
              <a:gd name="T7" fmla="*/ 0 h 527"/>
              <a:gd name="T8" fmla="*/ 2147483647 w 442"/>
              <a:gd name="T9" fmla="*/ 2147483647 h 527"/>
              <a:gd name="T10" fmla="*/ 2147483647 w 442"/>
              <a:gd name="T11" fmla="*/ 2147483647 h 527"/>
              <a:gd name="T12" fmla="*/ 2147483647 w 442"/>
              <a:gd name="T13" fmla="*/ 2147483647 h 527"/>
              <a:gd name="T14" fmla="*/ 0 60000 65536"/>
              <a:gd name="T15" fmla="*/ 0 60000 65536"/>
              <a:gd name="T16" fmla="*/ 0 60000 65536"/>
              <a:gd name="T17" fmla="*/ 0 60000 65536"/>
              <a:gd name="T18" fmla="*/ 0 60000 65536"/>
              <a:gd name="T19" fmla="*/ 0 60000 65536"/>
              <a:gd name="T20" fmla="*/ 0 60000 65536"/>
              <a:gd name="T21" fmla="*/ 0 w 442"/>
              <a:gd name="T22" fmla="*/ 0 h 527"/>
              <a:gd name="T23" fmla="*/ 442 w 442"/>
              <a:gd name="T24" fmla="*/ 527 h 5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2" h="527">
                <a:moveTo>
                  <a:pt x="442" y="146"/>
                </a:moveTo>
                <a:lnTo>
                  <a:pt x="393" y="527"/>
                </a:lnTo>
                <a:lnTo>
                  <a:pt x="0" y="460"/>
                </a:lnTo>
                <a:lnTo>
                  <a:pt x="98" y="0"/>
                </a:lnTo>
                <a:lnTo>
                  <a:pt x="319" y="34"/>
                </a:lnTo>
                <a:lnTo>
                  <a:pt x="307" y="135"/>
                </a:lnTo>
                <a:lnTo>
                  <a:pt x="442" y="146"/>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48" name="Freeform 47"/>
          <p:cNvSpPr>
            <a:spLocks/>
          </p:cNvSpPr>
          <p:nvPr/>
        </p:nvSpPr>
        <p:spPr bwMode="auto">
          <a:xfrm>
            <a:off x="2136529" y="3541415"/>
            <a:ext cx="931862" cy="925513"/>
          </a:xfrm>
          <a:custGeom>
            <a:avLst/>
            <a:gdLst>
              <a:gd name="T0" fmla="*/ 2147483647 w 541"/>
              <a:gd name="T1" fmla="*/ 2147483647 h 583"/>
              <a:gd name="T2" fmla="*/ 2147483647 w 541"/>
              <a:gd name="T3" fmla="*/ 2147483647 h 583"/>
              <a:gd name="T4" fmla="*/ 2147483647 w 541"/>
              <a:gd name="T5" fmla="*/ 2147483647 h 583"/>
              <a:gd name="T6" fmla="*/ 0 w 541"/>
              <a:gd name="T7" fmla="*/ 2147483647 h 583"/>
              <a:gd name="T8" fmla="*/ 0 w 541"/>
              <a:gd name="T9" fmla="*/ 2147483647 h 583"/>
              <a:gd name="T10" fmla="*/ 2147483647 w 541"/>
              <a:gd name="T11" fmla="*/ 2147483647 h 583"/>
              <a:gd name="T12" fmla="*/ 2147483647 w 541"/>
              <a:gd name="T13" fmla="*/ 2147483647 h 583"/>
              <a:gd name="T14" fmla="*/ 2147483647 w 541"/>
              <a:gd name="T15" fmla="*/ 2147483647 h 583"/>
              <a:gd name="T16" fmla="*/ 2147483647 w 541"/>
              <a:gd name="T17" fmla="*/ 2147483647 h 583"/>
              <a:gd name="T18" fmla="*/ 2147483647 w 541"/>
              <a:gd name="T19" fmla="*/ 2147483647 h 583"/>
              <a:gd name="T20" fmla="*/ 2147483647 w 541"/>
              <a:gd name="T21" fmla="*/ 2147483647 h 583"/>
              <a:gd name="T22" fmla="*/ 2147483647 w 541"/>
              <a:gd name="T23" fmla="*/ 2147483647 h 583"/>
              <a:gd name="T24" fmla="*/ 2147483647 w 541"/>
              <a:gd name="T25" fmla="*/ 2147483647 h 583"/>
              <a:gd name="T26" fmla="*/ 2147483647 w 541"/>
              <a:gd name="T27" fmla="*/ 2147483647 h 583"/>
              <a:gd name="T28" fmla="*/ 2147483647 w 541"/>
              <a:gd name="T29" fmla="*/ 2147483647 h 583"/>
              <a:gd name="T30" fmla="*/ 2147483647 w 541"/>
              <a:gd name="T31" fmla="*/ 2147483647 h 583"/>
              <a:gd name="T32" fmla="*/ 2147483647 w 541"/>
              <a:gd name="T33" fmla="*/ 2147483647 h 583"/>
              <a:gd name="T34" fmla="*/ 2147483647 w 541"/>
              <a:gd name="T35" fmla="*/ 0 h 583"/>
              <a:gd name="T36" fmla="*/ 2147483647 w 541"/>
              <a:gd name="T37" fmla="*/ 2147483647 h 5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1"/>
              <a:gd name="T58" fmla="*/ 0 h 583"/>
              <a:gd name="T59" fmla="*/ 541 w 541"/>
              <a:gd name="T60" fmla="*/ 583 h 5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1" h="583">
                <a:moveTo>
                  <a:pt x="541" y="67"/>
                </a:moveTo>
                <a:lnTo>
                  <a:pt x="467" y="583"/>
                </a:lnTo>
                <a:lnTo>
                  <a:pt x="295" y="561"/>
                </a:lnTo>
                <a:lnTo>
                  <a:pt x="0" y="393"/>
                </a:lnTo>
                <a:lnTo>
                  <a:pt x="0" y="370"/>
                </a:lnTo>
                <a:lnTo>
                  <a:pt x="37" y="370"/>
                </a:lnTo>
                <a:lnTo>
                  <a:pt x="49" y="348"/>
                </a:lnTo>
                <a:lnTo>
                  <a:pt x="25" y="337"/>
                </a:lnTo>
                <a:lnTo>
                  <a:pt x="25" y="314"/>
                </a:lnTo>
                <a:lnTo>
                  <a:pt x="49" y="269"/>
                </a:lnTo>
                <a:lnTo>
                  <a:pt x="99" y="247"/>
                </a:lnTo>
                <a:lnTo>
                  <a:pt x="62" y="157"/>
                </a:lnTo>
                <a:lnTo>
                  <a:pt x="86" y="157"/>
                </a:lnTo>
                <a:lnTo>
                  <a:pt x="86" y="67"/>
                </a:lnTo>
                <a:lnTo>
                  <a:pt x="111" y="67"/>
                </a:lnTo>
                <a:lnTo>
                  <a:pt x="123" y="90"/>
                </a:lnTo>
                <a:lnTo>
                  <a:pt x="148" y="79"/>
                </a:lnTo>
                <a:lnTo>
                  <a:pt x="148" y="0"/>
                </a:lnTo>
                <a:lnTo>
                  <a:pt x="541" y="67"/>
                </a:lnTo>
                <a:close/>
              </a:path>
            </a:pathLst>
          </a:custGeom>
          <a:solidFill>
            <a:srgbClr val="43B02A"/>
          </a:solidFill>
          <a:ln w="12700" cap="rnd" cmpd="sng" algn="ctr">
            <a:solidFill>
              <a:srgbClr val="FFFFFF"/>
            </a:solidFill>
            <a:prstDash val="solid"/>
          </a:ln>
          <a:effectLst/>
        </p:spPr>
        <p:txBody>
          <a:bodyPr rtlCol="0" anchor="ctr"/>
          <a:lstStyle/>
          <a:p>
            <a:pPr algn="ctr"/>
            <a:endParaRPr lang="en-US" sz="1200" kern="0" dirty="0">
              <a:solidFill>
                <a:srgbClr val="FFFFFF"/>
              </a:solidFill>
            </a:endParaRPr>
          </a:p>
        </p:txBody>
      </p:sp>
      <p:sp>
        <p:nvSpPr>
          <p:cNvPr id="49" name="Freeform 48"/>
          <p:cNvSpPr>
            <a:spLocks/>
          </p:cNvSpPr>
          <p:nvPr/>
        </p:nvSpPr>
        <p:spPr bwMode="auto">
          <a:xfrm>
            <a:off x="1715841" y="2650828"/>
            <a:ext cx="842963" cy="1139825"/>
          </a:xfrm>
          <a:custGeom>
            <a:avLst/>
            <a:gdLst>
              <a:gd name="T0" fmla="*/ 2147483647 w 491"/>
              <a:gd name="T1" fmla="*/ 2147483647 h 718"/>
              <a:gd name="T2" fmla="*/ 2147483647 w 491"/>
              <a:gd name="T3" fmla="*/ 2147483647 h 718"/>
              <a:gd name="T4" fmla="*/ 2147483647 w 491"/>
              <a:gd name="T5" fmla="*/ 2147483647 h 718"/>
              <a:gd name="T6" fmla="*/ 2147483647 w 491"/>
              <a:gd name="T7" fmla="*/ 2147483647 h 718"/>
              <a:gd name="T8" fmla="*/ 2147483647 w 491"/>
              <a:gd name="T9" fmla="*/ 2147483647 h 718"/>
              <a:gd name="T10" fmla="*/ 2147483647 w 491"/>
              <a:gd name="T11" fmla="*/ 2147483647 h 718"/>
              <a:gd name="T12" fmla="*/ 2147483647 w 491"/>
              <a:gd name="T13" fmla="*/ 2147483647 h 718"/>
              <a:gd name="T14" fmla="*/ 2147483647 w 491"/>
              <a:gd name="T15" fmla="*/ 2147483647 h 718"/>
              <a:gd name="T16" fmla="*/ 0 w 491"/>
              <a:gd name="T17" fmla="*/ 2147483647 h 718"/>
              <a:gd name="T18" fmla="*/ 2147483647 w 491"/>
              <a:gd name="T19" fmla="*/ 0 h 718"/>
              <a:gd name="T20" fmla="*/ 2147483647 w 491"/>
              <a:gd name="T21" fmla="*/ 2147483647 h 718"/>
              <a:gd name="T22" fmla="*/ 2147483647 w 491"/>
              <a:gd name="T23" fmla="*/ 2147483647 h 7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1"/>
              <a:gd name="T37" fmla="*/ 0 h 718"/>
              <a:gd name="T38" fmla="*/ 491 w 491"/>
              <a:gd name="T39" fmla="*/ 718 h 7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1" h="718">
                <a:moveTo>
                  <a:pt x="491" y="101"/>
                </a:moveTo>
                <a:lnTo>
                  <a:pt x="393" y="561"/>
                </a:lnTo>
                <a:lnTo>
                  <a:pt x="393" y="640"/>
                </a:lnTo>
                <a:lnTo>
                  <a:pt x="368" y="651"/>
                </a:lnTo>
                <a:lnTo>
                  <a:pt x="356" y="628"/>
                </a:lnTo>
                <a:lnTo>
                  <a:pt x="331" y="628"/>
                </a:lnTo>
                <a:lnTo>
                  <a:pt x="331" y="718"/>
                </a:lnTo>
                <a:lnTo>
                  <a:pt x="307" y="718"/>
                </a:lnTo>
                <a:lnTo>
                  <a:pt x="0" y="270"/>
                </a:lnTo>
                <a:lnTo>
                  <a:pt x="61" y="0"/>
                </a:lnTo>
                <a:lnTo>
                  <a:pt x="282" y="56"/>
                </a:lnTo>
                <a:lnTo>
                  <a:pt x="491" y="101"/>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50" name="Freeform 49"/>
          <p:cNvSpPr>
            <a:spLocks/>
          </p:cNvSpPr>
          <p:nvPr/>
        </p:nvSpPr>
        <p:spPr bwMode="auto">
          <a:xfrm>
            <a:off x="1228479" y="2527003"/>
            <a:ext cx="1077912" cy="1601787"/>
          </a:xfrm>
          <a:custGeom>
            <a:avLst/>
            <a:gdLst>
              <a:gd name="T0" fmla="*/ 2147483647 w 627"/>
              <a:gd name="T1" fmla="*/ 2147483647 h 1009"/>
              <a:gd name="T2" fmla="*/ 2147483647 w 627"/>
              <a:gd name="T3" fmla="*/ 2147483647 h 1009"/>
              <a:gd name="T4" fmla="*/ 2147483647 w 627"/>
              <a:gd name="T5" fmla="*/ 2147483647 h 1009"/>
              <a:gd name="T6" fmla="*/ 2147483647 w 627"/>
              <a:gd name="T7" fmla="*/ 2147483647 h 1009"/>
              <a:gd name="T8" fmla="*/ 2147483647 w 627"/>
              <a:gd name="T9" fmla="*/ 2147483647 h 1009"/>
              <a:gd name="T10" fmla="*/ 2147483647 w 627"/>
              <a:gd name="T11" fmla="*/ 2147483647 h 1009"/>
              <a:gd name="T12" fmla="*/ 2147483647 w 627"/>
              <a:gd name="T13" fmla="*/ 2147483647 h 1009"/>
              <a:gd name="T14" fmla="*/ 2147483647 w 627"/>
              <a:gd name="T15" fmla="*/ 2147483647 h 1009"/>
              <a:gd name="T16" fmla="*/ 2147483647 w 627"/>
              <a:gd name="T17" fmla="*/ 2147483647 h 1009"/>
              <a:gd name="T18" fmla="*/ 2147483647 w 627"/>
              <a:gd name="T19" fmla="*/ 2147483647 h 1009"/>
              <a:gd name="T20" fmla="*/ 2147483647 w 627"/>
              <a:gd name="T21" fmla="*/ 0 h 1009"/>
              <a:gd name="T22" fmla="*/ 2147483647 w 627"/>
              <a:gd name="T23" fmla="*/ 2147483647 h 1009"/>
              <a:gd name="T24" fmla="*/ 2147483647 w 627"/>
              <a:gd name="T25" fmla="*/ 2147483647 h 1009"/>
              <a:gd name="T26" fmla="*/ 2147483647 w 627"/>
              <a:gd name="T27" fmla="*/ 2147483647 h 1009"/>
              <a:gd name="T28" fmla="*/ 0 w 627"/>
              <a:gd name="T29" fmla="*/ 2147483647 h 1009"/>
              <a:gd name="T30" fmla="*/ 0 w 627"/>
              <a:gd name="T31" fmla="*/ 2147483647 h 1009"/>
              <a:gd name="T32" fmla="*/ 2147483647 w 627"/>
              <a:gd name="T33" fmla="*/ 2147483647 h 1009"/>
              <a:gd name="T34" fmla="*/ 2147483647 w 627"/>
              <a:gd name="T35" fmla="*/ 2147483647 h 1009"/>
              <a:gd name="T36" fmla="*/ 2147483647 w 627"/>
              <a:gd name="T37" fmla="*/ 2147483647 h 1009"/>
              <a:gd name="T38" fmla="*/ 2147483647 w 627"/>
              <a:gd name="T39" fmla="*/ 2147483647 h 1009"/>
              <a:gd name="T40" fmla="*/ 2147483647 w 627"/>
              <a:gd name="T41" fmla="*/ 2147483647 h 1009"/>
              <a:gd name="T42" fmla="*/ 2147483647 w 627"/>
              <a:gd name="T43" fmla="*/ 2147483647 h 1009"/>
              <a:gd name="T44" fmla="*/ 2147483647 w 627"/>
              <a:gd name="T45" fmla="*/ 2147483647 h 1009"/>
              <a:gd name="T46" fmla="*/ 2147483647 w 627"/>
              <a:gd name="T47" fmla="*/ 2147483647 h 1009"/>
              <a:gd name="T48" fmla="*/ 2147483647 w 627"/>
              <a:gd name="T49" fmla="*/ 2147483647 h 1009"/>
              <a:gd name="T50" fmla="*/ 2147483647 w 627"/>
              <a:gd name="T51" fmla="*/ 2147483647 h 1009"/>
              <a:gd name="T52" fmla="*/ 2147483647 w 627"/>
              <a:gd name="T53" fmla="*/ 2147483647 h 1009"/>
              <a:gd name="T54" fmla="*/ 2147483647 w 627"/>
              <a:gd name="T55" fmla="*/ 2147483647 h 1009"/>
              <a:gd name="T56" fmla="*/ 2147483647 w 627"/>
              <a:gd name="T57" fmla="*/ 2147483647 h 1009"/>
              <a:gd name="T58" fmla="*/ 2147483647 w 627"/>
              <a:gd name="T59" fmla="*/ 2147483647 h 1009"/>
              <a:gd name="T60" fmla="*/ 2147483647 w 627"/>
              <a:gd name="T61" fmla="*/ 2147483647 h 1009"/>
              <a:gd name="T62" fmla="*/ 2147483647 w 627"/>
              <a:gd name="T63" fmla="*/ 2147483647 h 1009"/>
              <a:gd name="T64" fmla="*/ 2147483647 w 627"/>
              <a:gd name="T65" fmla="*/ 2147483647 h 1009"/>
              <a:gd name="T66" fmla="*/ 2147483647 w 627"/>
              <a:gd name="T67" fmla="*/ 2147483647 h 1009"/>
              <a:gd name="T68" fmla="*/ 2147483647 w 627"/>
              <a:gd name="T69" fmla="*/ 2147483647 h 1009"/>
              <a:gd name="T70" fmla="*/ 2147483647 w 627"/>
              <a:gd name="T71" fmla="*/ 2147483647 h 1009"/>
              <a:gd name="T72" fmla="*/ 2147483647 w 627"/>
              <a:gd name="T73" fmla="*/ 2147483647 h 1009"/>
              <a:gd name="T74" fmla="*/ 2147483647 w 627"/>
              <a:gd name="T75" fmla="*/ 2147483647 h 1009"/>
              <a:gd name="T76" fmla="*/ 2147483647 w 627"/>
              <a:gd name="T77" fmla="*/ 2147483647 h 1009"/>
              <a:gd name="T78" fmla="*/ 2147483647 w 627"/>
              <a:gd name="T79" fmla="*/ 2147483647 h 1009"/>
              <a:gd name="T80" fmla="*/ 2147483647 w 627"/>
              <a:gd name="T81" fmla="*/ 2147483647 h 1009"/>
              <a:gd name="T82" fmla="*/ 2147483647 w 627"/>
              <a:gd name="T83" fmla="*/ 2147483647 h 1009"/>
              <a:gd name="T84" fmla="*/ 2147483647 w 627"/>
              <a:gd name="T85" fmla="*/ 2147483647 h 1009"/>
              <a:gd name="T86" fmla="*/ 2147483647 w 627"/>
              <a:gd name="T87" fmla="*/ 2147483647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7"/>
              <a:gd name="T133" fmla="*/ 0 h 1009"/>
              <a:gd name="T134" fmla="*/ 627 w 627"/>
              <a:gd name="T135" fmla="*/ 1009 h 10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7" h="1009">
                <a:moveTo>
                  <a:pt x="528" y="1009"/>
                </a:moveTo>
                <a:lnTo>
                  <a:pt x="565" y="1009"/>
                </a:lnTo>
                <a:lnTo>
                  <a:pt x="577" y="987"/>
                </a:lnTo>
                <a:lnTo>
                  <a:pt x="553" y="976"/>
                </a:lnTo>
                <a:lnTo>
                  <a:pt x="553" y="953"/>
                </a:lnTo>
                <a:lnTo>
                  <a:pt x="577" y="908"/>
                </a:lnTo>
                <a:lnTo>
                  <a:pt x="627" y="886"/>
                </a:lnTo>
                <a:lnTo>
                  <a:pt x="590" y="796"/>
                </a:lnTo>
                <a:lnTo>
                  <a:pt x="283" y="348"/>
                </a:lnTo>
                <a:lnTo>
                  <a:pt x="344" y="78"/>
                </a:lnTo>
                <a:lnTo>
                  <a:pt x="49" y="0"/>
                </a:lnTo>
                <a:lnTo>
                  <a:pt x="49" y="67"/>
                </a:lnTo>
                <a:lnTo>
                  <a:pt x="25" y="90"/>
                </a:lnTo>
                <a:lnTo>
                  <a:pt x="25" y="123"/>
                </a:lnTo>
                <a:lnTo>
                  <a:pt x="0" y="123"/>
                </a:lnTo>
                <a:lnTo>
                  <a:pt x="0" y="168"/>
                </a:lnTo>
                <a:lnTo>
                  <a:pt x="12" y="179"/>
                </a:lnTo>
                <a:lnTo>
                  <a:pt x="12" y="303"/>
                </a:lnTo>
                <a:lnTo>
                  <a:pt x="37" y="325"/>
                </a:lnTo>
                <a:lnTo>
                  <a:pt x="37" y="370"/>
                </a:lnTo>
                <a:lnTo>
                  <a:pt x="61" y="404"/>
                </a:lnTo>
                <a:lnTo>
                  <a:pt x="74" y="381"/>
                </a:lnTo>
                <a:lnTo>
                  <a:pt x="86" y="392"/>
                </a:lnTo>
                <a:lnTo>
                  <a:pt x="98" y="437"/>
                </a:lnTo>
                <a:lnTo>
                  <a:pt x="86" y="448"/>
                </a:lnTo>
                <a:lnTo>
                  <a:pt x="61" y="426"/>
                </a:lnTo>
                <a:lnTo>
                  <a:pt x="61" y="482"/>
                </a:lnTo>
                <a:lnTo>
                  <a:pt x="74" y="482"/>
                </a:lnTo>
                <a:lnTo>
                  <a:pt x="86" y="493"/>
                </a:lnTo>
                <a:lnTo>
                  <a:pt x="86" y="527"/>
                </a:lnTo>
                <a:lnTo>
                  <a:pt x="74" y="527"/>
                </a:lnTo>
                <a:lnTo>
                  <a:pt x="74" y="561"/>
                </a:lnTo>
                <a:lnTo>
                  <a:pt x="98" y="594"/>
                </a:lnTo>
                <a:lnTo>
                  <a:pt x="111" y="763"/>
                </a:lnTo>
                <a:lnTo>
                  <a:pt x="172" y="774"/>
                </a:lnTo>
                <a:lnTo>
                  <a:pt x="221" y="819"/>
                </a:lnTo>
                <a:lnTo>
                  <a:pt x="246" y="819"/>
                </a:lnTo>
                <a:lnTo>
                  <a:pt x="270" y="830"/>
                </a:lnTo>
                <a:lnTo>
                  <a:pt x="258" y="841"/>
                </a:lnTo>
                <a:lnTo>
                  <a:pt x="258" y="863"/>
                </a:lnTo>
                <a:lnTo>
                  <a:pt x="283" y="863"/>
                </a:lnTo>
                <a:lnTo>
                  <a:pt x="319" y="908"/>
                </a:lnTo>
                <a:lnTo>
                  <a:pt x="332" y="987"/>
                </a:lnTo>
                <a:lnTo>
                  <a:pt x="528" y="1009"/>
                </a:lnTo>
                <a:close/>
              </a:path>
            </a:pathLst>
          </a:custGeom>
          <a:solidFill>
            <a:srgbClr val="FFFFFF"/>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51" name="Freeform 50"/>
          <p:cNvSpPr>
            <a:spLocks/>
          </p:cNvSpPr>
          <p:nvPr/>
        </p:nvSpPr>
        <p:spPr bwMode="auto">
          <a:xfrm>
            <a:off x="2200029" y="1760240"/>
            <a:ext cx="804862" cy="1104900"/>
          </a:xfrm>
          <a:custGeom>
            <a:avLst/>
            <a:gdLst>
              <a:gd name="T0" fmla="*/ 2147483647 w 467"/>
              <a:gd name="T1" fmla="*/ 2147483647 h 696"/>
              <a:gd name="T2" fmla="*/ 2147483647 w 467"/>
              <a:gd name="T3" fmla="*/ 2147483647 h 696"/>
              <a:gd name="T4" fmla="*/ 2147483647 w 467"/>
              <a:gd name="T5" fmla="*/ 2147483647 h 696"/>
              <a:gd name="T6" fmla="*/ 2147483647 w 467"/>
              <a:gd name="T7" fmla="*/ 2147483647 h 696"/>
              <a:gd name="T8" fmla="*/ 2147483647 w 467"/>
              <a:gd name="T9" fmla="*/ 2147483647 h 696"/>
              <a:gd name="T10" fmla="*/ 2147483647 w 467"/>
              <a:gd name="T11" fmla="*/ 2147483647 h 696"/>
              <a:gd name="T12" fmla="*/ 2147483647 w 467"/>
              <a:gd name="T13" fmla="*/ 2147483647 h 696"/>
              <a:gd name="T14" fmla="*/ 2147483647 w 467"/>
              <a:gd name="T15" fmla="*/ 2147483647 h 696"/>
              <a:gd name="T16" fmla="*/ 2147483647 w 467"/>
              <a:gd name="T17" fmla="*/ 2147483647 h 696"/>
              <a:gd name="T18" fmla="*/ 2147483647 w 467"/>
              <a:gd name="T19" fmla="*/ 2147483647 h 696"/>
              <a:gd name="T20" fmla="*/ 2147483647 w 467"/>
              <a:gd name="T21" fmla="*/ 2147483647 h 696"/>
              <a:gd name="T22" fmla="*/ 0 w 467"/>
              <a:gd name="T23" fmla="*/ 2147483647 h 696"/>
              <a:gd name="T24" fmla="*/ 2147483647 w 467"/>
              <a:gd name="T25" fmla="*/ 2147483647 h 696"/>
              <a:gd name="T26" fmla="*/ 2147483647 w 467"/>
              <a:gd name="T27" fmla="*/ 2147483647 h 696"/>
              <a:gd name="T28" fmla="*/ 2147483647 w 467"/>
              <a:gd name="T29" fmla="*/ 2147483647 h 696"/>
              <a:gd name="T30" fmla="*/ 2147483647 w 467"/>
              <a:gd name="T31" fmla="*/ 2147483647 h 696"/>
              <a:gd name="T32" fmla="*/ 2147483647 w 467"/>
              <a:gd name="T33" fmla="*/ 2147483647 h 696"/>
              <a:gd name="T34" fmla="*/ 2147483647 w 467"/>
              <a:gd name="T35" fmla="*/ 0 h 696"/>
              <a:gd name="T36" fmla="*/ 2147483647 w 467"/>
              <a:gd name="T37" fmla="*/ 2147483647 h 6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7"/>
              <a:gd name="T58" fmla="*/ 0 h 696"/>
              <a:gd name="T59" fmla="*/ 467 w 467"/>
              <a:gd name="T60" fmla="*/ 696 h 6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7" h="696">
                <a:moveTo>
                  <a:pt x="209" y="12"/>
                </a:moveTo>
                <a:lnTo>
                  <a:pt x="197" y="146"/>
                </a:lnTo>
                <a:lnTo>
                  <a:pt x="270" y="247"/>
                </a:lnTo>
                <a:lnTo>
                  <a:pt x="234" y="348"/>
                </a:lnTo>
                <a:lnTo>
                  <a:pt x="295" y="337"/>
                </a:lnTo>
                <a:lnTo>
                  <a:pt x="307" y="415"/>
                </a:lnTo>
                <a:lnTo>
                  <a:pt x="332" y="427"/>
                </a:lnTo>
                <a:lnTo>
                  <a:pt x="332" y="460"/>
                </a:lnTo>
                <a:lnTo>
                  <a:pt x="467" y="460"/>
                </a:lnTo>
                <a:lnTo>
                  <a:pt x="430" y="696"/>
                </a:lnTo>
                <a:lnTo>
                  <a:pt x="209" y="662"/>
                </a:lnTo>
                <a:lnTo>
                  <a:pt x="0" y="617"/>
                </a:lnTo>
                <a:lnTo>
                  <a:pt x="37" y="460"/>
                </a:lnTo>
                <a:lnTo>
                  <a:pt x="49" y="438"/>
                </a:lnTo>
                <a:lnTo>
                  <a:pt x="37" y="393"/>
                </a:lnTo>
                <a:lnTo>
                  <a:pt x="111" y="303"/>
                </a:lnTo>
                <a:lnTo>
                  <a:pt x="86" y="247"/>
                </a:lnTo>
                <a:lnTo>
                  <a:pt x="135" y="0"/>
                </a:lnTo>
                <a:lnTo>
                  <a:pt x="209" y="12"/>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52" name="Freeform 51"/>
          <p:cNvSpPr>
            <a:spLocks/>
          </p:cNvSpPr>
          <p:nvPr/>
        </p:nvSpPr>
        <p:spPr bwMode="auto">
          <a:xfrm>
            <a:off x="1312616" y="1974553"/>
            <a:ext cx="1077913" cy="765175"/>
          </a:xfrm>
          <a:custGeom>
            <a:avLst/>
            <a:gdLst>
              <a:gd name="T0" fmla="*/ 2147483647 w 627"/>
              <a:gd name="T1" fmla="*/ 2147483647 h 482"/>
              <a:gd name="T2" fmla="*/ 2147483647 w 627"/>
              <a:gd name="T3" fmla="*/ 2147483647 h 482"/>
              <a:gd name="T4" fmla="*/ 0 w 627"/>
              <a:gd name="T5" fmla="*/ 2147483647 h 482"/>
              <a:gd name="T6" fmla="*/ 2147483647 w 627"/>
              <a:gd name="T7" fmla="*/ 2147483647 h 482"/>
              <a:gd name="T8" fmla="*/ 2147483647 w 627"/>
              <a:gd name="T9" fmla="*/ 0 h 482"/>
              <a:gd name="T10" fmla="*/ 2147483647 w 627"/>
              <a:gd name="T11" fmla="*/ 2147483647 h 482"/>
              <a:gd name="T12" fmla="*/ 2147483647 w 627"/>
              <a:gd name="T13" fmla="*/ 2147483647 h 482"/>
              <a:gd name="T14" fmla="*/ 2147483647 w 627"/>
              <a:gd name="T15" fmla="*/ 2147483647 h 482"/>
              <a:gd name="T16" fmla="*/ 2147483647 w 627"/>
              <a:gd name="T17" fmla="*/ 2147483647 h 482"/>
              <a:gd name="T18" fmla="*/ 2147483647 w 627"/>
              <a:gd name="T19" fmla="*/ 2147483647 h 482"/>
              <a:gd name="T20" fmla="*/ 2147483647 w 627"/>
              <a:gd name="T21" fmla="*/ 2147483647 h 482"/>
              <a:gd name="T22" fmla="*/ 2147483647 w 627"/>
              <a:gd name="T23" fmla="*/ 2147483647 h 482"/>
              <a:gd name="T24" fmla="*/ 2147483647 w 627"/>
              <a:gd name="T25" fmla="*/ 2147483647 h 482"/>
              <a:gd name="T26" fmla="*/ 2147483647 w 627"/>
              <a:gd name="T27" fmla="*/ 2147483647 h 482"/>
              <a:gd name="T28" fmla="*/ 2147483647 w 627"/>
              <a:gd name="T29" fmla="*/ 2147483647 h 482"/>
              <a:gd name="T30" fmla="*/ 2147483647 w 627"/>
              <a:gd name="T31" fmla="*/ 2147483647 h 4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7"/>
              <a:gd name="T49" fmla="*/ 0 h 482"/>
              <a:gd name="T50" fmla="*/ 627 w 627"/>
              <a:gd name="T51" fmla="*/ 482 h 4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7" h="482">
                <a:moveTo>
                  <a:pt x="516" y="482"/>
                </a:moveTo>
                <a:lnTo>
                  <a:pt x="295" y="426"/>
                </a:lnTo>
                <a:lnTo>
                  <a:pt x="0" y="348"/>
                </a:lnTo>
                <a:lnTo>
                  <a:pt x="86" y="191"/>
                </a:lnTo>
                <a:lnTo>
                  <a:pt x="160" y="0"/>
                </a:lnTo>
                <a:lnTo>
                  <a:pt x="209" y="11"/>
                </a:lnTo>
                <a:lnTo>
                  <a:pt x="209" y="67"/>
                </a:lnTo>
                <a:lnTo>
                  <a:pt x="295" y="67"/>
                </a:lnTo>
                <a:lnTo>
                  <a:pt x="320" y="90"/>
                </a:lnTo>
                <a:lnTo>
                  <a:pt x="516" y="90"/>
                </a:lnTo>
                <a:lnTo>
                  <a:pt x="602" y="112"/>
                </a:lnTo>
                <a:lnTo>
                  <a:pt x="627" y="168"/>
                </a:lnTo>
                <a:lnTo>
                  <a:pt x="553" y="258"/>
                </a:lnTo>
                <a:lnTo>
                  <a:pt x="565" y="303"/>
                </a:lnTo>
                <a:lnTo>
                  <a:pt x="553" y="325"/>
                </a:lnTo>
                <a:lnTo>
                  <a:pt x="516" y="482"/>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53" name="Freeform 52"/>
          <p:cNvSpPr>
            <a:spLocks/>
          </p:cNvSpPr>
          <p:nvPr/>
        </p:nvSpPr>
        <p:spPr bwMode="auto">
          <a:xfrm>
            <a:off x="1588841" y="1599903"/>
            <a:ext cx="842963" cy="552450"/>
          </a:xfrm>
          <a:custGeom>
            <a:avLst/>
            <a:gdLst>
              <a:gd name="T0" fmla="*/ 2147483647 w 491"/>
              <a:gd name="T1" fmla="*/ 2147483647 h 348"/>
              <a:gd name="T2" fmla="*/ 2147483647 w 491"/>
              <a:gd name="T3" fmla="*/ 2147483647 h 348"/>
              <a:gd name="T4" fmla="*/ 2147483647 w 491"/>
              <a:gd name="T5" fmla="*/ 2147483647 h 348"/>
              <a:gd name="T6" fmla="*/ 2147483647 w 491"/>
              <a:gd name="T7" fmla="*/ 2147483647 h 348"/>
              <a:gd name="T8" fmla="*/ 2147483647 w 491"/>
              <a:gd name="T9" fmla="*/ 2147483647 h 348"/>
              <a:gd name="T10" fmla="*/ 2147483647 w 491"/>
              <a:gd name="T11" fmla="*/ 2147483647 h 348"/>
              <a:gd name="T12" fmla="*/ 0 w 491"/>
              <a:gd name="T13" fmla="*/ 2147483647 h 348"/>
              <a:gd name="T14" fmla="*/ 2147483647 w 491"/>
              <a:gd name="T15" fmla="*/ 2147483647 h 348"/>
              <a:gd name="T16" fmla="*/ 0 w 491"/>
              <a:gd name="T17" fmla="*/ 2147483647 h 348"/>
              <a:gd name="T18" fmla="*/ 0 w 491"/>
              <a:gd name="T19" fmla="*/ 2147483647 h 348"/>
              <a:gd name="T20" fmla="*/ 2147483647 w 491"/>
              <a:gd name="T21" fmla="*/ 2147483647 h 348"/>
              <a:gd name="T22" fmla="*/ 2147483647 w 491"/>
              <a:gd name="T23" fmla="*/ 2147483647 h 348"/>
              <a:gd name="T24" fmla="*/ 2147483647 w 491"/>
              <a:gd name="T25" fmla="*/ 2147483647 h 348"/>
              <a:gd name="T26" fmla="*/ 2147483647 w 491"/>
              <a:gd name="T27" fmla="*/ 2147483647 h 348"/>
              <a:gd name="T28" fmla="*/ 2147483647 w 491"/>
              <a:gd name="T29" fmla="*/ 2147483647 h 348"/>
              <a:gd name="T30" fmla="*/ 2147483647 w 491"/>
              <a:gd name="T31" fmla="*/ 2147483647 h 348"/>
              <a:gd name="T32" fmla="*/ 2147483647 w 491"/>
              <a:gd name="T33" fmla="*/ 2147483647 h 348"/>
              <a:gd name="T34" fmla="*/ 2147483647 w 491"/>
              <a:gd name="T35" fmla="*/ 2147483647 h 348"/>
              <a:gd name="T36" fmla="*/ 2147483647 w 491"/>
              <a:gd name="T37" fmla="*/ 0 h 348"/>
              <a:gd name="T38" fmla="*/ 2147483647 w 491"/>
              <a:gd name="T39" fmla="*/ 2147483647 h 348"/>
              <a:gd name="T40" fmla="*/ 2147483647 w 491"/>
              <a:gd name="T41" fmla="*/ 2147483647 h 348"/>
              <a:gd name="T42" fmla="*/ 2147483647 w 491"/>
              <a:gd name="T43" fmla="*/ 2147483647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1"/>
              <a:gd name="T67" fmla="*/ 0 h 348"/>
              <a:gd name="T68" fmla="*/ 491 w 491"/>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1" h="348">
                <a:moveTo>
                  <a:pt x="442" y="348"/>
                </a:moveTo>
                <a:lnTo>
                  <a:pt x="356" y="326"/>
                </a:lnTo>
                <a:lnTo>
                  <a:pt x="160" y="326"/>
                </a:lnTo>
                <a:lnTo>
                  <a:pt x="135" y="303"/>
                </a:lnTo>
                <a:lnTo>
                  <a:pt x="49" y="303"/>
                </a:lnTo>
                <a:lnTo>
                  <a:pt x="49" y="247"/>
                </a:lnTo>
                <a:lnTo>
                  <a:pt x="0" y="236"/>
                </a:lnTo>
                <a:lnTo>
                  <a:pt x="12" y="124"/>
                </a:lnTo>
                <a:lnTo>
                  <a:pt x="0" y="57"/>
                </a:lnTo>
                <a:lnTo>
                  <a:pt x="0" y="12"/>
                </a:lnTo>
                <a:lnTo>
                  <a:pt x="110" y="57"/>
                </a:lnTo>
                <a:lnTo>
                  <a:pt x="110" y="90"/>
                </a:lnTo>
                <a:lnTo>
                  <a:pt x="98" y="135"/>
                </a:lnTo>
                <a:lnTo>
                  <a:pt x="110" y="135"/>
                </a:lnTo>
                <a:lnTo>
                  <a:pt x="135" y="79"/>
                </a:lnTo>
                <a:lnTo>
                  <a:pt x="135" y="45"/>
                </a:lnTo>
                <a:lnTo>
                  <a:pt x="147" y="23"/>
                </a:lnTo>
                <a:lnTo>
                  <a:pt x="135" y="12"/>
                </a:lnTo>
                <a:lnTo>
                  <a:pt x="135" y="0"/>
                </a:lnTo>
                <a:lnTo>
                  <a:pt x="282" y="57"/>
                </a:lnTo>
                <a:lnTo>
                  <a:pt x="491" y="101"/>
                </a:lnTo>
                <a:lnTo>
                  <a:pt x="442" y="348"/>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54" name="Freeform 53"/>
          <p:cNvSpPr>
            <a:spLocks/>
          </p:cNvSpPr>
          <p:nvPr/>
        </p:nvSpPr>
        <p:spPr bwMode="auto">
          <a:xfrm>
            <a:off x="7462591" y="3220740"/>
            <a:ext cx="42863" cy="36513"/>
          </a:xfrm>
          <a:custGeom>
            <a:avLst/>
            <a:gdLst>
              <a:gd name="T0" fmla="*/ 0 w 25"/>
              <a:gd name="T1" fmla="*/ 2147483647 h 23"/>
              <a:gd name="T2" fmla="*/ 2147483647 w 25"/>
              <a:gd name="T3" fmla="*/ 0 h 23"/>
              <a:gd name="T4" fmla="*/ 2147483647 w 25"/>
              <a:gd name="T5" fmla="*/ 2147483647 h 23"/>
              <a:gd name="T6" fmla="*/ 2147483647 w 25"/>
              <a:gd name="T7" fmla="*/ 2147483647 h 23"/>
              <a:gd name="T8" fmla="*/ 0 w 25"/>
              <a:gd name="T9" fmla="*/ 2147483647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11"/>
                </a:moveTo>
                <a:lnTo>
                  <a:pt x="12" y="0"/>
                </a:lnTo>
                <a:lnTo>
                  <a:pt x="25" y="11"/>
                </a:lnTo>
                <a:lnTo>
                  <a:pt x="12" y="23"/>
                </a:lnTo>
                <a:lnTo>
                  <a:pt x="0" y="11"/>
                </a:lnTo>
                <a:close/>
              </a:path>
            </a:pathLst>
          </a:custGeom>
          <a:solidFill>
            <a:srgbClr val="E3C9E3"/>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55" name="Freeform 55"/>
          <p:cNvSpPr>
            <a:spLocks/>
          </p:cNvSpPr>
          <p:nvPr/>
        </p:nvSpPr>
        <p:spPr bwMode="auto">
          <a:xfrm>
            <a:off x="6659285" y="3185815"/>
            <a:ext cx="1077915" cy="515938"/>
          </a:xfrm>
          <a:custGeom>
            <a:avLst/>
            <a:gdLst>
              <a:gd name="T0" fmla="*/ 111 w 627"/>
              <a:gd name="T1" fmla="*/ 235 h 325"/>
              <a:gd name="T2" fmla="*/ 123 w 627"/>
              <a:gd name="T3" fmla="*/ 247 h 325"/>
              <a:gd name="T4" fmla="*/ 172 w 627"/>
              <a:gd name="T5" fmla="*/ 247 h 325"/>
              <a:gd name="T6" fmla="*/ 246 w 627"/>
              <a:gd name="T7" fmla="*/ 213 h 325"/>
              <a:gd name="T8" fmla="*/ 283 w 627"/>
              <a:gd name="T9" fmla="*/ 112 h 325"/>
              <a:gd name="T10" fmla="*/ 393 w 627"/>
              <a:gd name="T11" fmla="*/ 11 h 325"/>
              <a:gd name="T12" fmla="*/ 418 w 627"/>
              <a:gd name="T13" fmla="*/ 22 h 325"/>
              <a:gd name="T14" fmla="*/ 430 w 627"/>
              <a:gd name="T15" fmla="*/ 0 h 325"/>
              <a:gd name="T16" fmla="*/ 467 w 627"/>
              <a:gd name="T17" fmla="*/ 33 h 325"/>
              <a:gd name="T18" fmla="*/ 479 w 627"/>
              <a:gd name="T19" fmla="*/ 56 h 325"/>
              <a:gd name="T20" fmla="*/ 467 w 627"/>
              <a:gd name="T21" fmla="*/ 78 h 325"/>
              <a:gd name="T22" fmla="*/ 553 w 627"/>
              <a:gd name="T23" fmla="*/ 101 h 325"/>
              <a:gd name="T24" fmla="*/ 565 w 627"/>
              <a:gd name="T25" fmla="*/ 191 h 325"/>
              <a:gd name="T26" fmla="*/ 627 w 627"/>
              <a:gd name="T27" fmla="*/ 224 h 325"/>
              <a:gd name="T28" fmla="*/ 418 w 627"/>
              <a:gd name="T29" fmla="*/ 269 h 325"/>
              <a:gd name="T30" fmla="*/ 148 w 627"/>
              <a:gd name="T31" fmla="*/ 314 h 325"/>
              <a:gd name="T32" fmla="*/ 0 w 627"/>
              <a:gd name="T33" fmla="*/ 325 h 325"/>
              <a:gd name="T34" fmla="*/ 111 w 627"/>
              <a:gd name="T35" fmla="*/ 235 h 3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7"/>
              <a:gd name="T55" fmla="*/ 0 h 325"/>
              <a:gd name="T56" fmla="*/ 627 w 627"/>
              <a:gd name="T57" fmla="*/ 325 h 3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7" h="325">
                <a:moveTo>
                  <a:pt x="111" y="235"/>
                </a:moveTo>
                <a:lnTo>
                  <a:pt x="123" y="247"/>
                </a:lnTo>
                <a:lnTo>
                  <a:pt x="172" y="247"/>
                </a:lnTo>
                <a:lnTo>
                  <a:pt x="246" y="213"/>
                </a:lnTo>
                <a:lnTo>
                  <a:pt x="283" y="112"/>
                </a:lnTo>
                <a:lnTo>
                  <a:pt x="393" y="11"/>
                </a:lnTo>
                <a:lnTo>
                  <a:pt x="418" y="22"/>
                </a:lnTo>
                <a:lnTo>
                  <a:pt x="430" y="0"/>
                </a:lnTo>
                <a:lnTo>
                  <a:pt x="467" y="33"/>
                </a:lnTo>
                <a:lnTo>
                  <a:pt x="479" y="56"/>
                </a:lnTo>
                <a:lnTo>
                  <a:pt x="467" y="78"/>
                </a:lnTo>
                <a:lnTo>
                  <a:pt x="553" y="101"/>
                </a:lnTo>
                <a:lnTo>
                  <a:pt x="565" y="191"/>
                </a:lnTo>
                <a:lnTo>
                  <a:pt x="627" y="224"/>
                </a:lnTo>
                <a:lnTo>
                  <a:pt x="418" y="269"/>
                </a:lnTo>
                <a:lnTo>
                  <a:pt x="148" y="314"/>
                </a:lnTo>
                <a:lnTo>
                  <a:pt x="0" y="325"/>
                </a:lnTo>
                <a:lnTo>
                  <a:pt x="111" y="235"/>
                </a:lnTo>
                <a:close/>
              </a:path>
            </a:pathLst>
          </a:custGeom>
          <a:solidFill>
            <a:schemeClr val="tx2"/>
          </a:solidFill>
          <a:ln w="9525">
            <a:solidFill>
              <a:srgbClr val="FFFFFF"/>
            </a:solidFill>
            <a:round/>
            <a:headEnd/>
            <a:tailEnd/>
          </a:ln>
        </p:spPr>
        <p:txBody>
          <a:bodyPr rIns="18288"/>
          <a:lstStyle/>
          <a:p>
            <a:endParaRPr lang="en-US" kern="0" dirty="0">
              <a:solidFill>
                <a:srgbClr val="000000"/>
              </a:solidFill>
            </a:endParaRPr>
          </a:p>
        </p:txBody>
      </p:sp>
      <p:sp>
        <p:nvSpPr>
          <p:cNvPr id="56" name="Freeform 56"/>
          <p:cNvSpPr>
            <a:spLocks/>
          </p:cNvSpPr>
          <p:nvPr/>
        </p:nvSpPr>
        <p:spPr bwMode="auto">
          <a:xfrm>
            <a:off x="7694221" y="3363615"/>
            <a:ext cx="63609" cy="142875"/>
          </a:xfrm>
          <a:custGeom>
            <a:avLst/>
            <a:gdLst>
              <a:gd name="T0" fmla="*/ 13 w 37"/>
              <a:gd name="T1" fmla="*/ 0 h 90"/>
              <a:gd name="T2" fmla="*/ 0 w 37"/>
              <a:gd name="T3" fmla="*/ 64 h 90"/>
              <a:gd name="T4" fmla="*/ 9 w 37"/>
              <a:gd name="T5" fmla="*/ 90 h 90"/>
              <a:gd name="T6" fmla="*/ 29 w 37"/>
              <a:gd name="T7" fmla="*/ 56 h 90"/>
              <a:gd name="T8" fmla="*/ 37 w 37"/>
              <a:gd name="T9" fmla="*/ 0 h 90"/>
              <a:gd name="T10" fmla="*/ 13 w 37"/>
              <a:gd name="T11" fmla="*/ 0 h 90"/>
              <a:gd name="T12" fmla="*/ 0 60000 65536"/>
              <a:gd name="T13" fmla="*/ 0 60000 65536"/>
              <a:gd name="T14" fmla="*/ 0 60000 65536"/>
              <a:gd name="T15" fmla="*/ 0 60000 65536"/>
              <a:gd name="T16" fmla="*/ 0 60000 65536"/>
              <a:gd name="T17" fmla="*/ 0 60000 65536"/>
              <a:gd name="T18" fmla="*/ 0 w 37"/>
              <a:gd name="T19" fmla="*/ 0 h 90"/>
              <a:gd name="T20" fmla="*/ 37 w 37"/>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37" h="90">
                <a:moveTo>
                  <a:pt x="13" y="0"/>
                </a:moveTo>
                <a:lnTo>
                  <a:pt x="0" y="64"/>
                </a:lnTo>
                <a:lnTo>
                  <a:pt x="9" y="90"/>
                </a:lnTo>
                <a:lnTo>
                  <a:pt x="29" y="56"/>
                </a:lnTo>
                <a:lnTo>
                  <a:pt x="37" y="0"/>
                </a:lnTo>
                <a:lnTo>
                  <a:pt x="13" y="0"/>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57" name="Rectangle 56"/>
          <p:cNvSpPr/>
          <p:nvPr/>
        </p:nvSpPr>
        <p:spPr>
          <a:xfrm>
            <a:off x="630408" y="5047727"/>
            <a:ext cx="285750" cy="193964"/>
          </a:xfrm>
          <a:prstGeom prst="rect">
            <a:avLst/>
          </a:prstGeom>
          <a:solidFill>
            <a:srgbClr val="00338D"/>
          </a:solidFill>
          <a:ln w="12700" cap="rnd" cmpd="sng" algn="ctr">
            <a:noFill/>
            <a:prstDash val="solid"/>
          </a:ln>
          <a:effectLst/>
        </p:spPr>
        <p:txBody>
          <a:bodyPr rtlCol="0" anchor="ctr"/>
          <a:lstStyle/>
          <a:p>
            <a:pPr algn="ctr">
              <a:defRPr/>
            </a:pPr>
            <a:endParaRPr lang="en-US" sz="1200" kern="0" dirty="0" smtClean="0">
              <a:solidFill>
                <a:srgbClr val="FFFFFF"/>
              </a:solidFill>
            </a:endParaRPr>
          </a:p>
        </p:txBody>
      </p:sp>
      <p:sp>
        <p:nvSpPr>
          <p:cNvPr id="58" name="Text Box 9"/>
          <p:cNvSpPr txBox="1">
            <a:spLocks noChangeArrowheads="1"/>
          </p:cNvSpPr>
          <p:nvPr/>
        </p:nvSpPr>
        <p:spPr bwMode="auto">
          <a:xfrm>
            <a:off x="983072" y="4972858"/>
            <a:ext cx="2166335" cy="307777"/>
          </a:xfrm>
          <a:prstGeom prst="rect">
            <a:avLst/>
          </a:prstGeom>
          <a:noFill/>
          <a:ln w="9525">
            <a:noFill/>
            <a:miter lim="800000"/>
            <a:headEnd/>
            <a:tailEnd/>
          </a:ln>
        </p:spPr>
        <p:txBody>
          <a:bodyPr wrap="square" lIns="0" tIns="0" rIns="0" bIns="0">
            <a:spAutoFit/>
          </a:bodyPr>
          <a:lstStyle/>
          <a:p>
            <a:pPr eaLnBrk="0" hangingPunct="0">
              <a:defRPr/>
            </a:pPr>
            <a:r>
              <a:rPr lang="en-US" sz="1000" kern="0" dirty="0" smtClean="0">
                <a:solidFill>
                  <a:srgbClr val="000000"/>
                </a:solidFill>
                <a:ea typeface="Arial Unicode MS" pitchFamily="34" charset="-128"/>
                <a:cs typeface="Arial Unicode MS" pitchFamily="34" charset="-128"/>
              </a:rPr>
              <a:t>Upcoming or Ongoing State Tax Amnesty Program</a:t>
            </a:r>
          </a:p>
        </p:txBody>
      </p:sp>
      <p:sp>
        <p:nvSpPr>
          <p:cNvPr id="59" name="Rectangle 58"/>
          <p:cNvSpPr/>
          <p:nvPr/>
        </p:nvSpPr>
        <p:spPr>
          <a:xfrm>
            <a:off x="630408" y="5491106"/>
            <a:ext cx="285750" cy="193964"/>
          </a:xfrm>
          <a:prstGeom prst="rect">
            <a:avLst/>
          </a:prstGeom>
          <a:solidFill>
            <a:srgbClr val="43B02A"/>
          </a:solidFill>
          <a:ln w="12700" cap="rnd" cmpd="sng" algn="ctr">
            <a:noFill/>
            <a:prstDash val="solid"/>
          </a:ln>
          <a:effectLst/>
        </p:spPr>
        <p:txBody>
          <a:bodyPr rtlCol="0" anchor="ctr"/>
          <a:lstStyle/>
          <a:p>
            <a:pPr algn="ctr">
              <a:defRPr/>
            </a:pPr>
            <a:endParaRPr lang="en-US" sz="1200" kern="0" dirty="0" smtClean="0">
              <a:solidFill>
                <a:srgbClr val="FFFFFF"/>
              </a:solidFill>
            </a:endParaRPr>
          </a:p>
        </p:txBody>
      </p:sp>
      <p:sp>
        <p:nvSpPr>
          <p:cNvPr id="60" name="Text Box 9"/>
          <p:cNvSpPr txBox="1">
            <a:spLocks noChangeArrowheads="1"/>
          </p:cNvSpPr>
          <p:nvPr/>
        </p:nvSpPr>
        <p:spPr bwMode="auto">
          <a:xfrm>
            <a:off x="972097" y="5526075"/>
            <a:ext cx="2559874" cy="153888"/>
          </a:xfrm>
          <a:prstGeom prst="rect">
            <a:avLst/>
          </a:prstGeom>
          <a:noFill/>
          <a:ln w="9525">
            <a:noFill/>
            <a:miter lim="800000"/>
            <a:headEnd/>
            <a:tailEnd/>
          </a:ln>
        </p:spPr>
        <p:txBody>
          <a:bodyPr wrap="square" lIns="0" tIns="0" rIns="0" bIns="0">
            <a:spAutoFit/>
          </a:bodyPr>
          <a:lstStyle/>
          <a:p>
            <a:pPr eaLnBrk="0" hangingPunct="0">
              <a:defRPr/>
            </a:pPr>
            <a:r>
              <a:rPr lang="en-US" sz="1000" kern="0" dirty="0" smtClean="0">
                <a:solidFill>
                  <a:srgbClr val="000000"/>
                </a:solidFill>
                <a:ea typeface="Arial Unicode MS" pitchFamily="34" charset="-128"/>
                <a:cs typeface="Arial Unicode MS" pitchFamily="34" charset="-128"/>
              </a:rPr>
              <a:t>Amnesty Program has Closed</a:t>
            </a:r>
          </a:p>
        </p:txBody>
      </p:sp>
      <p:sp>
        <p:nvSpPr>
          <p:cNvPr id="61" name="Text Box 9"/>
          <p:cNvSpPr txBox="1">
            <a:spLocks noChangeArrowheads="1"/>
          </p:cNvSpPr>
          <p:nvPr/>
        </p:nvSpPr>
        <p:spPr bwMode="auto">
          <a:xfrm>
            <a:off x="972098" y="5800858"/>
            <a:ext cx="2690812" cy="153888"/>
          </a:xfrm>
          <a:prstGeom prst="rect">
            <a:avLst/>
          </a:prstGeom>
          <a:noFill/>
          <a:ln w="9525">
            <a:noFill/>
            <a:miter lim="800000"/>
            <a:headEnd/>
            <a:tailEnd/>
          </a:ln>
        </p:spPr>
        <p:txBody>
          <a:bodyPr wrap="square" lIns="0" tIns="0" rIns="0" bIns="0">
            <a:spAutoFit/>
          </a:bodyPr>
          <a:lstStyle/>
          <a:p>
            <a:pPr eaLnBrk="0" hangingPunct="0">
              <a:defRPr/>
            </a:pPr>
            <a:r>
              <a:rPr lang="en-US" sz="1000" kern="0" dirty="0" smtClean="0">
                <a:solidFill>
                  <a:srgbClr val="000000"/>
                </a:solidFill>
                <a:ea typeface="Arial Unicode MS" pitchFamily="34" charset="-128"/>
                <a:cs typeface="Arial Unicode MS" pitchFamily="34" charset="-128"/>
              </a:rPr>
              <a:t>No Recent State Tax Amnesty</a:t>
            </a:r>
          </a:p>
        </p:txBody>
      </p:sp>
      <p:sp>
        <p:nvSpPr>
          <p:cNvPr id="62" name="Freeform 23"/>
          <p:cNvSpPr>
            <a:spLocks/>
          </p:cNvSpPr>
          <p:nvPr/>
        </p:nvSpPr>
        <p:spPr bwMode="auto">
          <a:xfrm>
            <a:off x="6173541" y="4546386"/>
            <a:ext cx="1268413" cy="801688"/>
          </a:xfrm>
          <a:custGeom>
            <a:avLst/>
            <a:gdLst>
              <a:gd name="T0" fmla="*/ 2147483647 w 737"/>
              <a:gd name="T1" fmla="*/ 0 h 505"/>
              <a:gd name="T2" fmla="*/ 2147483647 w 737"/>
              <a:gd name="T3" fmla="*/ 2147483647 h 505"/>
              <a:gd name="T4" fmla="*/ 2147483647 w 737"/>
              <a:gd name="T5" fmla="*/ 2147483647 h 505"/>
              <a:gd name="T6" fmla="*/ 2147483647 w 737"/>
              <a:gd name="T7" fmla="*/ 2147483647 h 505"/>
              <a:gd name="T8" fmla="*/ 2147483647 w 737"/>
              <a:gd name="T9" fmla="*/ 2147483647 h 505"/>
              <a:gd name="T10" fmla="*/ 2147483647 w 737"/>
              <a:gd name="T11" fmla="*/ 2147483647 h 505"/>
              <a:gd name="T12" fmla="*/ 2147483647 w 737"/>
              <a:gd name="T13" fmla="*/ 2147483647 h 505"/>
              <a:gd name="T14" fmla="*/ 2147483647 w 737"/>
              <a:gd name="T15" fmla="*/ 2147483647 h 505"/>
              <a:gd name="T16" fmla="*/ 2147483647 w 737"/>
              <a:gd name="T17" fmla="*/ 2147483647 h 505"/>
              <a:gd name="T18" fmla="*/ 2147483647 w 737"/>
              <a:gd name="T19" fmla="*/ 2147483647 h 505"/>
              <a:gd name="T20" fmla="*/ 2147483647 w 737"/>
              <a:gd name="T21" fmla="*/ 2147483647 h 505"/>
              <a:gd name="T22" fmla="*/ 2147483647 w 737"/>
              <a:gd name="T23" fmla="*/ 2147483647 h 505"/>
              <a:gd name="T24" fmla="*/ 2147483647 w 737"/>
              <a:gd name="T25" fmla="*/ 2147483647 h 505"/>
              <a:gd name="T26" fmla="*/ 2147483647 w 737"/>
              <a:gd name="T27" fmla="*/ 2147483647 h 505"/>
              <a:gd name="T28" fmla="*/ 2147483647 w 737"/>
              <a:gd name="T29" fmla="*/ 2147483647 h 505"/>
              <a:gd name="T30" fmla="*/ 2147483647 w 737"/>
              <a:gd name="T31" fmla="*/ 2147483647 h 505"/>
              <a:gd name="T32" fmla="*/ 2147483647 w 737"/>
              <a:gd name="T33" fmla="*/ 2147483647 h 505"/>
              <a:gd name="T34" fmla="*/ 2147483647 w 737"/>
              <a:gd name="T35" fmla="*/ 2147483647 h 505"/>
              <a:gd name="T36" fmla="*/ 2147483647 w 737"/>
              <a:gd name="T37" fmla="*/ 2147483647 h 505"/>
              <a:gd name="T38" fmla="*/ 2147483647 w 737"/>
              <a:gd name="T39" fmla="*/ 2147483647 h 505"/>
              <a:gd name="T40" fmla="*/ 2147483647 w 737"/>
              <a:gd name="T41" fmla="*/ 2147483647 h 505"/>
              <a:gd name="T42" fmla="*/ 2147483647 w 737"/>
              <a:gd name="T43" fmla="*/ 2147483647 h 505"/>
              <a:gd name="T44" fmla="*/ 2147483647 w 737"/>
              <a:gd name="T45" fmla="*/ 2147483647 h 505"/>
              <a:gd name="T46" fmla="*/ 2147483647 w 737"/>
              <a:gd name="T47" fmla="*/ 2147483647 h 505"/>
              <a:gd name="T48" fmla="*/ 2147483647 w 737"/>
              <a:gd name="T49" fmla="*/ 2147483647 h 505"/>
              <a:gd name="T50" fmla="*/ 2147483647 w 737"/>
              <a:gd name="T51" fmla="*/ 2147483647 h 505"/>
              <a:gd name="T52" fmla="*/ 2147483647 w 737"/>
              <a:gd name="T53" fmla="*/ 2147483647 h 505"/>
              <a:gd name="T54" fmla="*/ 2147483647 w 737"/>
              <a:gd name="T55" fmla="*/ 2147483647 h 505"/>
              <a:gd name="T56" fmla="*/ 2147483647 w 737"/>
              <a:gd name="T57" fmla="*/ 2147483647 h 505"/>
              <a:gd name="T58" fmla="*/ 0 w 737"/>
              <a:gd name="T59" fmla="*/ 2147483647 h 505"/>
              <a:gd name="T60" fmla="*/ 2147483647 w 737"/>
              <a:gd name="T61" fmla="*/ 2147483647 h 505"/>
              <a:gd name="T62" fmla="*/ 2147483647 w 737"/>
              <a:gd name="T63" fmla="*/ 2147483647 h 505"/>
              <a:gd name="T64" fmla="*/ 2147483647 w 737"/>
              <a:gd name="T65" fmla="*/ 2147483647 h 505"/>
              <a:gd name="T66" fmla="*/ 2147483647 w 737"/>
              <a:gd name="T67" fmla="*/ 2147483647 h 505"/>
              <a:gd name="T68" fmla="*/ 2147483647 w 737"/>
              <a:gd name="T69" fmla="*/ 0 h 505"/>
              <a:gd name="T70" fmla="*/ 2147483647 w 737"/>
              <a:gd name="T71" fmla="*/ 0 h 5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7"/>
              <a:gd name="T109" fmla="*/ 0 h 505"/>
              <a:gd name="T110" fmla="*/ 737 w 737"/>
              <a:gd name="T111" fmla="*/ 505 h 5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7" h="505">
                <a:moveTo>
                  <a:pt x="540" y="0"/>
                </a:moveTo>
                <a:lnTo>
                  <a:pt x="553" y="34"/>
                </a:lnTo>
                <a:lnTo>
                  <a:pt x="602" y="124"/>
                </a:lnTo>
                <a:lnTo>
                  <a:pt x="663" y="180"/>
                </a:lnTo>
                <a:lnTo>
                  <a:pt x="663" y="213"/>
                </a:lnTo>
                <a:lnTo>
                  <a:pt x="737" y="326"/>
                </a:lnTo>
                <a:lnTo>
                  <a:pt x="737" y="471"/>
                </a:lnTo>
                <a:lnTo>
                  <a:pt x="700" y="505"/>
                </a:lnTo>
                <a:lnTo>
                  <a:pt x="663" y="505"/>
                </a:lnTo>
                <a:lnTo>
                  <a:pt x="663" y="460"/>
                </a:lnTo>
                <a:lnTo>
                  <a:pt x="589" y="438"/>
                </a:lnTo>
                <a:lnTo>
                  <a:pt x="565" y="382"/>
                </a:lnTo>
                <a:lnTo>
                  <a:pt x="553" y="348"/>
                </a:lnTo>
                <a:lnTo>
                  <a:pt x="528" y="370"/>
                </a:lnTo>
                <a:lnTo>
                  <a:pt x="491" y="326"/>
                </a:lnTo>
                <a:lnTo>
                  <a:pt x="491" y="270"/>
                </a:lnTo>
                <a:lnTo>
                  <a:pt x="467" y="270"/>
                </a:lnTo>
                <a:lnTo>
                  <a:pt x="479" y="191"/>
                </a:lnTo>
                <a:lnTo>
                  <a:pt x="417" y="157"/>
                </a:lnTo>
                <a:lnTo>
                  <a:pt x="356" y="90"/>
                </a:lnTo>
                <a:lnTo>
                  <a:pt x="307" y="90"/>
                </a:lnTo>
                <a:lnTo>
                  <a:pt x="258" y="124"/>
                </a:lnTo>
                <a:lnTo>
                  <a:pt x="221" y="124"/>
                </a:lnTo>
                <a:lnTo>
                  <a:pt x="184" y="101"/>
                </a:lnTo>
                <a:lnTo>
                  <a:pt x="123" y="79"/>
                </a:lnTo>
                <a:lnTo>
                  <a:pt x="86" y="79"/>
                </a:lnTo>
                <a:lnTo>
                  <a:pt x="61" y="90"/>
                </a:lnTo>
                <a:lnTo>
                  <a:pt x="24" y="90"/>
                </a:lnTo>
                <a:lnTo>
                  <a:pt x="24" y="56"/>
                </a:lnTo>
                <a:lnTo>
                  <a:pt x="0" y="56"/>
                </a:lnTo>
                <a:lnTo>
                  <a:pt x="12" y="23"/>
                </a:lnTo>
                <a:lnTo>
                  <a:pt x="221" y="12"/>
                </a:lnTo>
                <a:lnTo>
                  <a:pt x="245" y="34"/>
                </a:lnTo>
                <a:lnTo>
                  <a:pt x="491" y="34"/>
                </a:lnTo>
                <a:lnTo>
                  <a:pt x="491" y="0"/>
                </a:lnTo>
                <a:lnTo>
                  <a:pt x="540" y="0"/>
                </a:lnTo>
                <a:close/>
              </a:path>
            </a:pathLst>
          </a:custGeom>
          <a:solidFill>
            <a:srgbClr val="FFFFFF"/>
          </a:solidFill>
          <a:ln w="9525">
            <a:solidFill>
              <a:srgbClr val="FFFFFF"/>
            </a:solidFill>
            <a:round/>
            <a:headEnd/>
            <a:tailEnd/>
          </a:ln>
        </p:spPr>
        <p:txBody>
          <a:bodyPr rIns="18288"/>
          <a:lstStyle/>
          <a:p>
            <a:pPr>
              <a:defRPr/>
            </a:pPr>
            <a:endParaRPr lang="en-US" kern="0" dirty="0" smtClean="0">
              <a:solidFill>
                <a:srgbClr val="000000"/>
              </a:solidFill>
            </a:endParaRPr>
          </a:p>
        </p:txBody>
      </p:sp>
      <p:pic>
        <p:nvPicPr>
          <p:cNvPr id="63" name="Picture 62" descr="California 4.png"/>
          <p:cNvPicPr>
            <a:picLocks noChangeAspect="1"/>
          </p:cNvPicPr>
          <p:nvPr/>
        </p:nvPicPr>
        <p:blipFill>
          <a:blip r:embed="rId3" cstate="print"/>
          <a:stretch>
            <a:fillRect/>
          </a:stretch>
        </p:blipFill>
        <p:spPr>
          <a:xfrm>
            <a:off x="1228609" y="2537280"/>
            <a:ext cx="1069844" cy="1580147"/>
          </a:xfrm>
          <a:prstGeom prst="rect">
            <a:avLst/>
          </a:prstGeom>
          <a:noFill/>
        </p:spPr>
      </p:pic>
      <p:sp>
        <p:nvSpPr>
          <p:cNvPr id="64" name="Freeform 49"/>
          <p:cNvSpPr>
            <a:spLocks/>
          </p:cNvSpPr>
          <p:nvPr/>
        </p:nvSpPr>
        <p:spPr bwMode="auto">
          <a:xfrm>
            <a:off x="1226429" y="2517478"/>
            <a:ext cx="1077912" cy="1601787"/>
          </a:xfrm>
          <a:custGeom>
            <a:avLst/>
            <a:gdLst>
              <a:gd name="T0" fmla="*/ 2147483647 w 627"/>
              <a:gd name="T1" fmla="*/ 2147483647 h 1009"/>
              <a:gd name="T2" fmla="*/ 2147483647 w 627"/>
              <a:gd name="T3" fmla="*/ 2147483647 h 1009"/>
              <a:gd name="T4" fmla="*/ 2147483647 w 627"/>
              <a:gd name="T5" fmla="*/ 2147483647 h 1009"/>
              <a:gd name="T6" fmla="*/ 2147483647 w 627"/>
              <a:gd name="T7" fmla="*/ 2147483647 h 1009"/>
              <a:gd name="T8" fmla="*/ 2147483647 w 627"/>
              <a:gd name="T9" fmla="*/ 2147483647 h 1009"/>
              <a:gd name="T10" fmla="*/ 2147483647 w 627"/>
              <a:gd name="T11" fmla="*/ 2147483647 h 1009"/>
              <a:gd name="T12" fmla="*/ 2147483647 w 627"/>
              <a:gd name="T13" fmla="*/ 2147483647 h 1009"/>
              <a:gd name="T14" fmla="*/ 2147483647 w 627"/>
              <a:gd name="T15" fmla="*/ 2147483647 h 1009"/>
              <a:gd name="T16" fmla="*/ 2147483647 w 627"/>
              <a:gd name="T17" fmla="*/ 2147483647 h 1009"/>
              <a:gd name="T18" fmla="*/ 2147483647 w 627"/>
              <a:gd name="T19" fmla="*/ 2147483647 h 1009"/>
              <a:gd name="T20" fmla="*/ 2147483647 w 627"/>
              <a:gd name="T21" fmla="*/ 0 h 1009"/>
              <a:gd name="T22" fmla="*/ 2147483647 w 627"/>
              <a:gd name="T23" fmla="*/ 2147483647 h 1009"/>
              <a:gd name="T24" fmla="*/ 2147483647 w 627"/>
              <a:gd name="T25" fmla="*/ 2147483647 h 1009"/>
              <a:gd name="T26" fmla="*/ 2147483647 w 627"/>
              <a:gd name="T27" fmla="*/ 2147483647 h 1009"/>
              <a:gd name="T28" fmla="*/ 0 w 627"/>
              <a:gd name="T29" fmla="*/ 2147483647 h 1009"/>
              <a:gd name="T30" fmla="*/ 0 w 627"/>
              <a:gd name="T31" fmla="*/ 2147483647 h 1009"/>
              <a:gd name="T32" fmla="*/ 2147483647 w 627"/>
              <a:gd name="T33" fmla="*/ 2147483647 h 1009"/>
              <a:gd name="T34" fmla="*/ 2147483647 w 627"/>
              <a:gd name="T35" fmla="*/ 2147483647 h 1009"/>
              <a:gd name="T36" fmla="*/ 2147483647 w 627"/>
              <a:gd name="T37" fmla="*/ 2147483647 h 1009"/>
              <a:gd name="T38" fmla="*/ 2147483647 w 627"/>
              <a:gd name="T39" fmla="*/ 2147483647 h 1009"/>
              <a:gd name="T40" fmla="*/ 2147483647 w 627"/>
              <a:gd name="T41" fmla="*/ 2147483647 h 1009"/>
              <a:gd name="T42" fmla="*/ 2147483647 w 627"/>
              <a:gd name="T43" fmla="*/ 2147483647 h 1009"/>
              <a:gd name="T44" fmla="*/ 2147483647 w 627"/>
              <a:gd name="T45" fmla="*/ 2147483647 h 1009"/>
              <a:gd name="T46" fmla="*/ 2147483647 w 627"/>
              <a:gd name="T47" fmla="*/ 2147483647 h 1009"/>
              <a:gd name="T48" fmla="*/ 2147483647 w 627"/>
              <a:gd name="T49" fmla="*/ 2147483647 h 1009"/>
              <a:gd name="T50" fmla="*/ 2147483647 w 627"/>
              <a:gd name="T51" fmla="*/ 2147483647 h 1009"/>
              <a:gd name="T52" fmla="*/ 2147483647 w 627"/>
              <a:gd name="T53" fmla="*/ 2147483647 h 1009"/>
              <a:gd name="T54" fmla="*/ 2147483647 w 627"/>
              <a:gd name="T55" fmla="*/ 2147483647 h 1009"/>
              <a:gd name="T56" fmla="*/ 2147483647 w 627"/>
              <a:gd name="T57" fmla="*/ 2147483647 h 1009"/>
              <a:gd name="T58" fmla="*/ 2147483647 w 627"/>
              <a:gd name="T59" fmla="*/ 2147483647 h 1009"/>
              <a:gd name="T60" fmla="*/ 2147483647 w 627"/>
              <a:gd name="T61" fmla="*/ 2147483647 h 1009"/>
              <a:gd name="T62" fmla="*/ 2147483647 w 627"/>
              <a:gd name="T63" fmla="*/ 2147483647 h 1009"/>
              <a:gd name="T64" fmla="*/ 2147483647 w 627"/>
              <a:gd name="T65" fmla="*/ 2147483647 h 1009"/>
              <a:gd name="T66" fmla="*/ 2147483647 w 627"/>
              <a:gd name="T67" fmla="*/ 2147483647 h 1009"/>
              <a:gd name="T68" fmla="*/ 2147483647 w 627"/>
              <a:gd name="T69" fmla="*/ 2147483647 h 1009"/>
              <a:gd name="T70" fmla="*/ 2147483647 w 627"/>
              <a:gd name="T71" fmla="*/ 2147483647 h 1009"/>
              <a:gd name="T72" fmla="*/ 2147483647 w 627"/>
              <a:gd name="T73" fmla="*/ 2147483647 h 1009"/>
              <a:gd name="T74" fmla="*/ 2147483647 w 627"/>
              <a:gd name="T75" fmla="*/ 2147483647 h 1009"/>
              <a:gd name="T76" fmla="*/ 2147483647 w 627"/>
              <a:gd name="T77" fmla="*/ 2147483647 h 1009"/>
              <a:gd name="T78" fmla="*/ 2147483647 w 627"/>
              <a:gd name="T79" fmla="*/ 2147483647 h 1009"/>
              <a:gd name="T80" fmla="*/ 2147483647 w 627"/>
              <a:gd name="T81" fmla="*/ 2147483647 h 1009"/>
              <a:gd name="T82" fmla="*/ 2147483647 w 627"/>
              <a:gd name="T83" fmla="*/ 2147483647 h 1009"/>
              <a:gd name="T84" fmla="*/ 2147483647 w 627"/>
              <a:gd name="T85" fmla="*/ 2147483647 h 1009"/>
              <a:gd name="T86" fmla="*/ 2147483647 w 627"/>
              <a:gd name="T87" fmla="*/ 2147483647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7"/>
              <a:gd name="T133" fmla="*/ 0 h 1009"/>
              <a:gd name="T134" fmla="*/ 627 w 627"/>
              <a:gd name="T135" fmla="*/ 1009 h 10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7" h="1009">
                <a:moveTo>
                  <a:pt x="528" y="1009"/>
                </a:moveTo>
                <a:lnTo>
                  <a:pt x="565" y="1009"/>
                </a:lnTo>
                <a:lnTo>
                  <a:pt x="577" y="987"/>
                </a:lnTo>
                <a:lnTo>
                  <a:pt x="553" y="976"/>
                </a:lnTo>
                <a:lnTo>
                  <a:pt x="553" y="953"/>
                </a:lnTo>
                <a:lnTo>
                  <a:pt x="577" y="908"/>
                </a:lnTo>
                <a:lnTo>
                  <a:pt x="627" y="886"/>
                </a:lnTo>
                <a:lnTo>
                  <a:pt x="590" y="796"/>
                </a:lnTo>
                <a:lnTo>
                  <a:pt x="283" y="348"/>
                </a:lnTo>
                <a:lnTo>
                  <a:pt x="344" y="78"/>
                </a:lnTo>
                <a:lnTo>
                  <a:pt x="49" y="0"/>
                </a:lnTo>
                <a:lnTo>
                  <a:pt x="49" y="67"/>
                </a:lnTo>
                <a:lnTo>
                  <a:pt x="25" y="90"/>
                </a:lnTo>
                <a:lnTo>
                  <a:pt x="25" y="123"/>
                </a:lnTo>
                <a:lnTo>
                  <a:pt x="0" y="123"/>
                </a:lnTo>
                <a:lnTo>
                  <a:pt x="0" y="168"/>
                </a:lnTo>
                <a:lnTo>
                  <a:pt x="12" y="179"/>
                </a:lnTo>
                <a:lnTo>
                  <a:pt x="12" y="303"/>
                </a:lnTo>
                <a:lnTo>
                  <a:pt x="37" y="325"/>
                </a:lnTo>
                <a:lnTo>
                  <a:pt x="37" y="370"/>
                </a:lnTo>
                <a:lnTo>
                  <a:pt x="61" y="404"/>
                </a:lnTo>
                <a:lnTo>
                  <a:pt x="74" y="381"/>
                </a:lnTo>
                <a:lnTo>
                  <a:pt x="86" y="392"/>
                </a:lnTo>
                <a:lnTo>
                  <a:pt x="98" y="437"/>
                </a:lnTo>
                <a:lnTo>
                  <a:pt x="86" y="448"/>
                </a:lnTo>
                <a:lnTo>
                  <a:pt x="61" y="426"/>
                </a:lnTo>
                <a:lnTo>
                  <a:pt x="61" y="482"/>
                </a:lnTo>
                <a:lnTo>
                  <a:pt x="74" y="482"/>
                </a:lnTo>
                <a:lnTo>
                  <a:pt x="86" y="493"/>
                </a:lnTo>
                <a:lnTo>
                  <a:pt x="86" y="527"/>
                </a:lnTo>
                <a:lnTo>
                  <a:pt x="74" y="527"/>
                </a:lnTo>
                <a:lnTo>
                  <a:pt x="74" y="561"/>
                </a:lnTo>
                <a:lnTo>
                  <a:pt x="98" y="594"/>
                </a:lnTo>
                <a:lnTo>
                  <a:pt x="111" y="763"/>
                </a:lnTo>
                <a:lnTo>
                  <a:pt x="172" y="774"/>
                </a:lnTo>
                <a:lnTo>
                  <a:pt x="221" y="819"/>
                </a:lnTo>
                <a:lnTo>
                  <a:pt x="246" y="819"/>
                </a:lnTo>
                <a:lnTo>
                  <a:pt x="270" y="830"/>
                </a:lnTo>
                <a:lnTo>
                  <a:pt x="258" y="841"/>
                </a:lnTo>
                <a:lnTo>
                  <a:pt x="258" y="863"/>
                </a:lnTo>
                <a:lnTo>
                  <a:pt x="283" y="863"/>
                </a:lnTo>
                <a:lnTo>
                  <a:pt x="319" y="908"/>
                </a:lnTo>
                <a:lnTo>
                  <a:pt x="332" y="987"/>
                </a:lnTo>
                <a:lnTo>
                  <a:pt x="528" y="1009"/>
                </a:lnTo>
                <a:close/>
              </a:path>
            </a:pathLst>
          </a:custGeom>
          <a:solidFill>
            <a:srgbClr val="9D9375"/>
          </a:solidFill>
          <a:ln w="9525">
            <a:solidFill>
              <a:srgbClr val="FFFFFF"/>
            </a:solidFill>
            <a:round/>
            <a:headEnd/>
            <a:tailEnd/>
          </a:ln>
        </p:spPr>
        <p:txBody>
          <a:bodyPr rIns="18288"/>
          <a:lstStyle/>
          <a:p>
            <a:pPr>
              <a:defRPr/>
            </a:pPr>
            <a:endParaRPr lang="en-US" kern="0" dirty="0" smtClean="0">
              <a:solidFill>
                <a:srgbClr val="000000"/>
              </a:solidFill>
            </a:endParaRPr>
          </a:p>
        </p:txBody>
      </p:sp>
      <p:sp>
        <p:nvSpPr>
          <p:cNvPr id="65" name="Freeform 23"/>
          <p:cNvSpPr>
            <a:spLocks/>
          </p:cNvSpPr>
          <p:nvPr/>
        </p:nvSpPr>
        <p:spPr bwMode="auto">
          <a:xfrm>
            <a:off x="6158044" y="4544550"/>
            <a:ext cx="1268413" cy="801688"/>
          </a:xfrm>
          <a:custGeom>
            <a:avLst/>
            <a:gdLst>
              <a:gd name="T0" fmla="*/ 2147483647 w 737"/>
              <a:gd name="T1" fmla="*/ 0 h 505"/>
              <a:gd name="T2" fmla="*/ 2147483647 w 737"/>
              <a:gd name="T3" fmla="*/ 2147483647 h 505"/>
              <a:gd name="T4" fmla="*/ 2147483647 w 737"/>
              <a:gd name="T5" fmla="*/ 2147483647 h 505"/>
              <a:gd name="T6" fmla="*/ 2147483647 w 737"/>
              <a:gd name="T7" fmla="*/ 2147483647 h 505"/>
              <a:gd name="T8" fmla="*/ 2147483647 w 737"/>
              <a:gd name="T9" fmla="*/ 2147483647 h 505"/>
              <a:gd name="T10" fmla="*/ 2147483647 w 737"/>
              <a:gd name="T11" fmla="*/ 2147483647 h 505"/>
              <a:gd name="T12" fmla="*/ 2147483647 w 737"/>
              <a:gd name="T13" fmla="*/ 2147483647 h 505"/>
              <a:gd name="T14" fmla="*/ 2147483647 w 737"/>
              <a:gd name="T15" fmla="*/ 2147483647 h 505"/>
              <a:gd name="T16" fmla="*/ 2147483647 w 737"/>
              <a:gd name="T17" fmla="*/ 2147483647 h 505"/>
              <a:gd name="T18" fmla="*/ 2147483647 w 737"/>
              <a:gd name="T19" fmla="*/ 2147483647 h 505"/>
              <a:gd name="T20" fmla="*/ 2147483647 w 737"/>
              <a:gd name="T21" fmla="*/ 2147483647 h 505"/>
              <a:gd name="T22" fmla="*/ 2147483647 w 737"/>
              <a:gd name="T23" fmla="*/ 2147483647 h 505"/>
              <a:gd name="T24" fmla="*/ 2147483647 w 737"/>
              <a:gd name="T25" fmla="*/ 2147483647 h 505"/>
              <a:gd name="T26" fmla="*/ 2147483647 w 737"/>
              <a:gd name="T27" fmla="*/ 2147483647 h 505"/>
              <a:gd name="T28" fmla="*/ 2147483647 w 737"/>
              <a:gd name="T29" fmla="*/ 2147483647 h 505"/>
              <a:gd name="T30" fmla="*/ 2147483647 w 737"/>
              <a:gd name="T31" fmla="*/ 2147483647 h 505"/>
              <a:gd name="T32" fmla="*/ 2147483647 w 737"/>
              <a:gd name="T33" fmla="*/ 2147483647 h 505"/>
              <a:gd name="T34" fmla="*/ 2147483647 w 737"/>
              <a:gd name="T35" fmla="*/ 2147483647 h 505"/>
              <a:gd name="T36" fmla="*/ 2147483647 w 737"/>
              <a:gd name="T37" fmla="*/ 2147483647 h 505"/>
              <a:gd name="T38" fmla="*/ 2147483647 w 737"/>
              <a:gd name="T39" fmla="*/ 2147483647 h 505"/>
              <a:gd name="T40" fmla="*/ 2147483647 w 737"/>
              <a:gd name="T41" fmla="*/ 2147483647 h 505"/>
              <a:gd name="T42" fmla="*/ 2147483647 w 737"/>
              <a:gd name="T43" fmla="*/ 2147483647 h 505"/>
              <a:gd name="T44" fmla="*/ 2147483647 w 737"/>
              <a:gd name="T45" fmla="*/ 2147483647 h 505"/>
              <a:gd name="T46" fmla="*/ 2147483647 w 737"/>
              <a:gd name="T47" fmla="*/ 2147483647 h 505"/>
              <a:gd name="T48" fmla="*/ 2147483647 w 737"/>
              <a:gd name="T49" fmla="*/ 2147483647 h 505"/>
              <a:gd name="T50" fmla="*/ 2147483647 w 737"/>
              <a:gd name="T51" fmla="*/ 2147483647 h 505"/>
              <a:gd name="T52" fmla="*/ 2147483647 w 737"/>
              <a:gd name="T53" fmla="*/ 2147483647 h 505"/>
              <a:gd name="T54" fmla="*/ 2147483647 w 737"/>
              <a:gd name="T55" fmla="*/ 2147483647 h 505"/>
              <a:gd name="T56" fmla="*/ 2147483647 w 737"/>
              <a:gd name="T57" fmla="*/ 2147483647 h 505"/>
              <a:gd name="T58" fmla="*/ 0 w 737"/>
              <a:gd name="T59" fmla="*/ 2147483647 h 505"/>
              <a:gd name="T60" fmla="*/ 2147483647 w 737"/>
              <a:gd name="T61" fmla="*/ 2147483647 h 505"/>
              <a:gd name="T62" fmla="*/ 2147483647 w 737"/>
              <a:gd name="T63" fmla="*/ 2147483647 h 505"/>
              <a:gd name="T64" fmla="*/ 2147483647 w 737"/>
              <a:gd name="T65" fmla="*/ 2147483647 h 505"/>
              <a:gd name="T66" fmla="*/ 2147483647 w 737"/>
              <a:gd name="T67" fmla="*/ 2147483647 h 505"/>
              <a:gd name="T68" fmla="*/ 2147483647 w 737"/>
              <a:gd name="T69" fmla="*/ 0 h 505"/>
              <a:gd name="T70" fmla="*/ 2147483647 w 737"/>
              <a:gd name="T71" fmla="*/ 0 h 5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7"/>
              <a:gd name="T109" fmla="*/ 0 h 505"/>
              <a:gd name="T110" fmla="*/ 737 w 737"/>
              <a:gd name="T111" fmla="*/ 505 h 5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7" h="505">
                <a:moveTo>
                  <a:pt x="540" y="0"/>
                </a:moveTo>
                <a:lnTo>
                  <a:pt x="553" y="34"/>
                </a:lnTo>
                <a:lnTo>
                  <a:pt x="602" y="124"/>
                </a:lnTo>
                <a:lnTo>
                  <a:pt x="663" y="180"/>
                </a:lnTo>
                <a:lnTo>
                  <a:pt x="663" y="213"/>
                </a:lnTo>
                <a:lnTo>
                  <a:pt x="737" y="326"/>
                </a:lnTo>
                <a:lnTo>
                  <a:pt x="737" y="471"/>
                </a:lnTo>
                <a:lnTo>
                  <a:pt x="700" y="505"/>
                </a:lnTo>
                <a:lnTo>
                  <a:pt x="663" y="505"/>
                </a:lnTo>
                <a:lnTo>
                  <a:pt x="663" y="460"/>
                </a:lnTo>
                <a:lnTo>
                  <a:pt x="589" y="438"/>
                </a:lnTo>
                <a:lnTo>
                  <a:pt x="565" y="382"/>
                </a:lnTo>
                <a:lnTo>
                  <a:pt x="553" y="348"/>
                </a:lnTo>
                <a:lnTo>
                  <a:pt x="528" y="370"/>
                </a:lnTo>
                <a:lnTo>
                  <a:pt x="491" y="326"/>
                </a:lnTo>
                <a:lnTo>
                  <a:pt x="491" y="270"/>
                </a:lnTo>
                <a:lnTo>
                  <a:pt x="467" y="270"/>
                </a:lnTo>
                <a:lnTo>
                  <a:pt x="479" y="191"/>
                </a:lnTo>
                <a:lnTo>
                  <a:pt x="417" y="157"/>
                </a:lnTo>
                <a:lnTo>
                  <a:pt x="356" y="90"/>
                </a:lnTo>
                <a:lnTo>
                  <a:pt x="307" y="90"/>
                </a:lnTo>
                <a:lnTo>
                  <a:pt x="258" y="124"/>
                </a:lnTo>
                <a:lnTo>
                  <a:pt x="221" y="124"/>
                </a:lnTo>
                <a:lnTo>
                  <a:pt x="184" y="101"/>
                </a:lnTo>
                <a:lnTo>
                  <a:pt x="123" y="79"/>
                </a:lnTo>
                <a:lnTo>
                  <a:pt x="86" y="79"/>
                </a:lnTo>
                <a:lnTo>
                  <a:pt x="61" y="90"/>
                </a:lnTo>
                <a:lnTo>
                  <a:pt x="24" y="90"/>
                </a:lnTo>
                <a:lnTo>
                  <a:pt x="24" y="56"/>
                </a:lnTo>
                <a:lnTo>
                  <a:pt x="0" y="56"/>
                </a:lnTo>
                <a:lnTo>
                  <a:pt x="12" y="23"/>
                </a:lnTo>
                <a:lnTo>
                  <a:pt x="221" y="12"/>
                </a:lnTo>
                <a:lnTo>
                  <a:pt x="245" y="34"/>
                </a:lnTo>
                <a:lnTo>
                  <a:pt x="491" y="34"/>
                </a:lnTo>
                <a:lnTo>
                  <a:pt x="491" y="0"/>
                </a:lnTo>
                <a:lnTo>
                  <a:pt x="540" y="0"/>
                </a:lnTo>
                <a:close/>
              </a:path>
            </a:pathLst>
          </a:custGeom>
          <a:solidFill>
            <a:srgbClr val="9D9375"/>
          </a:solidFill>
          <a:ln w="9525">
            <a:solidFill>
              <a:srgbClr val="FFFFFF"/>
            </a:solidFill>
            <a:round/>
            <a:headEnd/>
            <a:tailEnd/>
          </a:ln>
        </p:spPr>
        <p:txBody>
          <a:bodyPr rIns="18288"/>
          <a:lstStyle/>
          <a:p>
            <a:endParaRPr lang="en-US" kern="0" dirty="0">
              <a:solidFill>
                <a:srgbClr val="000000"/>
              </a:solidFill>
            </a:endParaRPr>
          </a:p>
        </p:txBody>
      </p:sp>
      <p:sp>
        <p:nvSpPr>
          <p:cNvPr id="66" name="Rectangle 65"/>
          <p:cNvSpPr/>
          <p:nvPr/>
        </p:nvSpPr>
        <p:spPr>
          <a:xfrm>
            <a:off x="628429" y="5832381"/>
            <a:ext cx="285750" cy="193964"/>
          </a:xfrm>
          <a:prstGeom prst="rect">
            <a:avLst/>
          </a:prstGeom>
          <a:solidFill>
            <a:srgbClr val="9D9375"/>
          </a:solidFill>
          <a:ln w="9525">
            <a:solidFill>
              <a:srgbClr val="FFFFFF"/>
            </a:solidFill>
            <a:round/>
            <a:headEnd/>
            <a:tailEnd/>
          </a:ln>
        </p:spPr>
        <p:txBody>
          <a:bodyPr rIns="18288"/>
          <a:lstStyle/>
          <a:p>
            <a:endParaRPr lang="en-US" kern="0" dirty="0">
              <a:solidFill>
                <a:srgbClr val="000000"/>
              </a:solidFill>
            </a:endParaRPr>
          </a:p>
        </p:txBody>
      </p:sp>
      <p:cxnSp>
        <p:nvCxnSpPr>
          <p:cNvPr id="67" name="Straight Arrow Connector 66"/>
          <p:cNvCxnSpPr/>
          <p:nvPr/>
        </p:nvCxnSpPr>
        <p:spPr bwMode="auto">
          <a:xfrm flipH="1">
            <a:off x="8118229" y="2505839"/>
            <a:ext cx="186766" cy="223862"/>
          </a:xfrm>
          <a:prstGeom prst="straightConnector1">
            <a:avLst/>
          </a:prstGeom>
          <a:solidFill>
            <a:srgbClr val="0070C0"/>
          </a:solidFill>
          <a:ln w="12700" cap="rnd" cmpd="sng" algn="ctr">
            <a:noFill/>
            <a:prstDash val="solid"/>
          </a:ln>
          <a:effectLst/>
        </p:spPr>
      </p:cxnSp>
      <p:sp>
        <p:nvSpPr>
          <p:cNvPr id="73" name="TextBox 72"/>
          <p:cNvSpPr txBox="1"/>
          <p:nvPr/>
        </p:nvSpPr>
        <p:spPr>
          <a:xfrm>
            <a:off x="7476603" y="4465589"/>
            <a:ext cx="1275070" cy="246221"/>
          </a:xfrm>
          <a:prstGeom prst="rect">
            <a:avLst/>
          </a:prstGeom>
          <a:noFill/>
          <a:ln>
            <a:solidFill>
              <a:srgbClr val="97989A"/>
            </a:solidFill>
          </a:ln>
        </p:spPr>
        <p:txBody>
          <a:bodyPr wrap="square" lIns="45720" rIns="45720" rtlCol="0">
            <a:spAutoFit/>
          </a:bodyPr>
          <a:lstStyle/>
          <a:p>
            <a:pPr>
              <a:spcBef>
                <a:spcPct val="0"/>
              </a:spcBef>
              <a:defRPr/>
            </a:pPr>
            <a:r>
              <a:rPr lang="en-US" sz="1000" b="1" kern="0" dirty="0" smtClean="0">
                <a:solidFill>
                  <a:srgbClr val="000000"/>
                </a:solidFill>
              </a:rPr>
              <a:t>SC</a:t>
            </a:r>
            <a:r>
              <a:rPr lang="en-US" sz="1000" kern="0" dirty="0" smtClean="0">
                <a:solidFill>
                  <a:srgbClr val="000000"/>
                </a:solidFill>
              </a:rPr>
              <a:t>: Not yet specified</a:t>
            </a:r>
            <a:endParaRPr lang="en-US" sz="1000" b="1" kern="0" dirty="0">
              <a:solidFill>
                <a:srgbClr val="000000"/>
              </a:solidFill>
            </a:endParaRPr>
          </a:p>
        </p:txBody>
      </p:sp>
      <p:cxnSp>
        <p:nvCxnSpPr>
          <p:cNvPr id="74" name="Straight Arrow Connector 73"/>
          <p:cNvCxnSpPr/>
          <p:nvPr/>
        </p:nvCxnSpPr>
        <p:spPr bwMode="auto">
          <a:xfrm flipH="1" flipV="1">
            <a:off x="7146679" y="4004965"/>
            <a:ext cx="329925" cy="5837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181427" y="1685067"/>
            <a:ext cx="1660577" cy="246221"/>
          </a:xfrm>
          <a:prstGeom prst="rect">
            <a:avLst/>
          </a:prstGeom>
          <a:noFill/>
          <a:ln>
            <a:solidFill>
              <a:srgbClr val="97989A"/>
            </a:solidFill>
          </a:ln>
        </p:spPr>
        <p:txBody>
          <a:bodyPr wrap="square" lIns="45720" rIns="45720" rtlCol="0">
            <a:spAutoFit/>
          </a:bodyPr>
          <a:lstStyle/>
          <a:p>
            <a:pPr>
              <a:spcBef>
                <a:spcPct val="0"/>
              </a:spcBef>
              <a:defRPr/>
            </a:pPr>
            <a:r>
              <a:rPr lang="en-US" sz="1000" b="1" kern="0" dirty="0" smtClean="0">
                <a:solidFill>
                  <a:srgbClr val="000000"/>
                </a:solidFill>
              </a:rPr>
              <a:t>PA</a:t>
            </a:r>
            <a:r>
              <a:rPr lang="en-US" sz="1000" kern="0" dirty="0" smtClean="0">
                <a:solidFill>
                  <a:srgbClr val="000000"/>
                </a:solidFill>
              </a:rPr>
              <a:t>: 4/21/2017 – 6/19/2017</a:t>
            </a:r>
            <a:endParaRPr lang="en-US" sz="1000" b="1" kern="0" dirty="0">
              <a:solidFill>
                <a:srgbClr val="000000"/>
              </a:solidFill>
            </a:endParaRPr>
          </a:p>
        </p:txBody>
      </p:sp>
      <p:cxnSp>
        <p:nvCxnSpPr>
          <p:cNvPr id="70" name="Straight Arrow Connector 69"/>
          <p:cNvCxnSpPr>
            <a:stCxn id="69" idx="2"/>
          </p:cNvCxnSpPr>
          <p:nvPr/>
        </p:nvCxnSpPr>
        <p:spPr bwMode="auto">
          <a:xfrm>
            <a:off x="7011716" y="1931288"/>
            <a:ext cx="304826" cy="10205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922018" y="3257253"/>
            <a:ext cx="1275070" cy="400110"/>
          </a:xfrm>
          <a:prstGeom prst="rect">
            <a:avLst/>
          </a:prstGeom>
          <a:noFill/>
          <a:ln>
            <a:solidFill>
              <a:srgbClr val="97989A"/>
            </a:solidFill>
          </a:ln>
        </p:spPr>
        <p:txBody>
          <a:bodyPr wrap="square" lIns="45720" rIns="45720" rtlCol="0">
            <a:spAutoFit/>
          </a:bodyPr>
          <a:lstStyle/>
          <a:p>
            <a:pPr>
              <a:spcBef>
                <a:spcPct val="0"/>
              </a:spcBef>
              <a:defRPr/>
            </a:pPr>
            <a:r>
              <a:rPr lang="en-US" sz="1000" b="1" kern="0" dirty="0">
                <a:solidFill>
                  <a:srgbClr val="000000"/>
                </a:solidFill>
              </a:rPr>
              <a:t> </a:t>
            </a:r>
            <a:r>
              <a:rPr lang="en-US" sz="1000" b="1" kern="0" dirty="0" smtClean="0">
                <a:solidFill>
                  <a:srgbClr val="000000"/>
                </a:solidFill>
              </a:rPr>
              <a:t>VA:</a:t>
            </a:r>
            <a:r>
              <a:rPr lang="en-US" sz="1000" kern="0" dirty="0" smtClean="0">
                <a:solidFill>
                  <a:srgbClr val="000000"/>
                </a:solidFill>
              </a:rPr>
              <a:t> Not yet specified</a:t>
            </a:r>
            <a:endParaRPr lang="en-US" sz="1000" b="1" kern="0" dirty="0">
              <a:solidFill>
                <a:srgbClr val="000000"/>
              </a:solidFill>
            </a:endParaRPr>
          </a:p>
        </p:txBody>
      </p:sp>
    </p:spTree>
    <p:extLst>
      <p:ext uri="{BB962C8B-B14F-4D97-AF65-F5344CB8AC3E}">
        <p14:creationId xmlns:p14="http://schemas.microsoft.com/office/powerpoint/2010/main" val="227900661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resolution:  Prior to filing the return - Amnesty Programs</a:t>
            </a:r>
          </a:p>
        </p:txBody>
      </p:sp>
      <p:graphicFrame>
        <p:nvGraphicFramePr>
          <p:cNvPr id="6" name="Table 5"/>
          <p:cNvGraphicFramePr>
            <a:graphicFrameLocks noGrp="1"/>
          </p:cNvGraphicFramePr>
          <p:nvPr>
            <p:extLst/>
          </p:nvPr>
        </p:nvGraphicFramePr>
        <p:xfrm>
          <a:off x="450574" y="1277731"/>
          <a:ext cx="8206409" cy="3992880"/>
        </p:xfrm>
        <a:graphic>
          <a:graphicData uri="http://schemas.openxmlformats.org/drawingml/2006/table">
            <a:tbl>
              <a:tblPr firstRow="1" bandRow="1">
                <a:tableStyleId>{F5AB1C69-6EDB-4FF4-983F-18BD219EF322}</a:tableStyleId>
              </a:tblPr>
              <a:tblGrid>
                <a:gridCol w="712304"/>
                <a:gridCol w="1013792"/>
                <a:gridCol w="924339"/>
                <a:gridCol w="1133061"/>
                <a:gridCol w="2078225"/>
                <a:gridCol w="873696"/>
                <a:gridCol w="1470992"/>
              </a:tblGrid>
              <a:tr h="370840">
                <a:tc>
                  <a:txBody>
                    <a:bodyPr/>
                    <a:lstStyle/>
                    <a:p>
                      <a:pPr algn="ctr"/>
                      <a:r>
                        <a:rPr lang="en-US" sz="1400" dirty="0" smtClean="0"/>
                        <a:t>State</a:t>
                      </a:r>
                      <a:endParaRPr lang="en-US" sz="1400" dirty="0"/>
                    </a:p>
                  </a:txBody>
                  <a:tcPr/>
                </a:tc>
                <a:tc>
                  <a:txBody>
                    <a:bodyPr/>
                    <a:lstStyle/>
                    <a:p>
                      <a:pPr algn="ctr"/>
                      <a:r>
                        <a:rPr lang="en-US" sz="1400" dirty="0" smtClean="0"/>
                        <a:t>Penalties</a:t>
                      </a:r>
                      <a:r>
                        <a:rPr lang="en-US" sz="1400" baseline="0" dirty="0" smtClean="0"/>
                        <a:t> abated?</a:t>
                      </a:r>
                      <a:endParaRPr lang="en-US" sz="1400" dirty="0"/>
                    </a:p>
                  </a:txBody>
                  <a:tcPr/>
                </a:tc>
                <a:tc>
                  <a:txBody>
                    <a:bodyPr/>
                    <a:lstStyle/>
                    <a:p>
                      <a:pPr algn="ctr"/>
                      <a:r>
                        <a:rPr lang="en-US" sz="1400" dirty="0" smtClean="0"/>
                        <a:t>Interest abated?</a:t>
                      </a:r>
                      <a:endParaRPr lang="en-US" sz="1400" dirty="0"/>
                    </a:p>
                  </a:txBody>
                  <a:tcPr/>
                </a:tc>
                <a:tc>
                  <a:txBody>
                    <a:bodyPr/>
                    <a:lstStyle/>
                    <a:p>
                      <a:pPr algn="ctr"/>
                      <a:r>
                        <a:rPr lang="en-US" sz="1400" dirty="0" smtClean="0"/>
                        <a:t>Amnesty period</a:t>
                      </a:r>
                      <a:endParaRPr lang="en-US" sz="1400" dirty="0"/>
                    </a:p>
                  </a:txBody>
                  <a:tcPr/>
                </a:tc>
                <a:tc>
                  <a:txBody>
                    <a:bodyPr/>
                    <a:lstStyle/>
                    <a:p>
                      <a:pPr algn="ctr"/>
                      <a:r>
                        <a:rPr lang="en-US" sz="1400" dirty="0" smtClean="0"/>
                        <a:t>Applies to Taxes</a:t>
                      </a:r>
                      <a:r>
                        <a:rPr lang="en-US" sz="1400" baseline="0" dirty="0" smtClean="0"/>
                        <a:t> Due and Payable for</a:t>
                      </a:r>
                      <a:endParaRPr lang="en-US" sz="1400" dirty="0"/>
                    </a:p>
                  </a:txBody>
                  <a:tcPr/>
                </a:tc>
                <a:tc>
                  <a:txBody>
                    <a:bodyPr/>
                    <a:lstStyle/>
                    <a:p>
                      <a:pPr algn="ctr"/>
                      <a:r>
                        <a:rPr lang="en-US" sz="1400" dirty="0" smtClean="0"/>
                        <a:t>Waive appeal rights?</a:t>
                      </a:r>
                      <a:endParaRPr lang="en-US" sz="1400" dirty="0"/>
                    </a:p>
                  </a:txBody>
                  <a:tcPr/>
                </a:tc>
                <a:tc>
                  <a:txBody>
                    <a:bodyPr/>
                    <a:lstStyle/>
                    <a:p>
                      <a:pPr algn="ctr"/>
                      <a:r>
                        <a:rPr lang="en-US" sz="1400" dirty="0" smtClean="0"/>
                        <a:t>Applies to outstanding assessments?</a:t>
                      </a:r>
                      <a:endParaRPr lang="en-US" sz="1400" dirty="0"/>
                    </a:p>
                  </a:txBody>
                  <a:tcPr/>
                </a:tc>
              </a:tr>
              <a:tr h="370840">
                <a:tc>
                  <a:txBody>
                    <a:bodyPr/>
                    <a:lstStyle/>
                    <a:p>
                      <a:pPr algn="ctr"/>
                      <a:r>
                        <a:rPr lang="en-US" sz="1400" b="1" dirty="0" smtClean="0">
                          <a:solidFill>
                            <a:schemeClr val="tx2"/>
                          </a:solidFill>
                        </a:rPr>
                        <a:t>PA</a:t>
                      </a:r>
                      <a:endParaRPr lang="en-US" sz="1400" b="1" dirty="0">
                        <a:solidFill>
                          <a:schemeClr val="tx2"/>
                        </a:solidFill>
                      </a:endParaRPr>
                    </a:p>
                  </a:txBody>
                  <a:tcPr/>
                </a:tc>
                <a:tc>
                  <a:txBody>
                    <a:bodyPr/>
                    <a:lstStyle/>
                    <a:p>
                      <a:pPr algn="ctr"/>
                      <a:r>
                        <a:rPr lang="en-US" sz="1400" dirty="0" smtClean="0">
                          <a:solidFill>
                            <a:schemeClr val="tx2"/>
                          </a:solidFill>
                        </a:rPr>
                        <a:t>Yes</a:t>
                      </a:r>
                      <a:endParaRPr lang="en-US" sz="1400" dirty="0">
                        <a:solidFill>
                          <a:schemeClr val="tx2"/>
                        </a:solidFill>
                      </a:endParaRPr>
                    </a:p>
                  </a:txBody>
                  <a:tcPr/>
                </a:tc>
                <a:tc>
                  <a:txBody>
                    <a:bodyPr/>
                    <a:lstStyle/>
                    <a:p>
                      <a:pPr algn="ctr"/>
                      <a:r>
                        <a:rPr lang="en-US" sz="1400" dirty="0" smtClean="0">
                          <a:solidFill>
                            <a:schemeClr val="tx2"/>
                          </a:solidFill>
                        </a:rPr>
                        <a:t>50%</a:t>
                      </a:r>
                      <a:endParaRPr lang="en-US" sz="1400" dirty="0">
                        <a:solidFill>
                          <a:schemeClr val="tx2"/>
                        </a:solidFill>
                      </a:endParaRPr>
                    </a:p>
                  </a:txBody>
                  <a:tcPr/>
                </a:tc>
                <a:tc>
                  <a:txBody>
                    <a:bodyPr/>
                    <a:lstStyle/>
                    <a:p>
                      <a:pPr algn="ctr"/>
                      <a:r>
                        <a:rPr lang="en-US" sz="1400" dirty="0" smtClean="0">
                          <a:solidFill>
                            <a:schemeClr val="tx2"/>
                          </a:solidFill>
                        </a:rPr>
                        <a:t>4/21/2017 – 6/19/2017</a:t>
                      </a:r>
                      <a:endParaRPr lang="en-US" sz="14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2"/>
                          </a:solidFill>
                          <a:latin typeface="+mn-lt"/>
                          <a:ea typeface="+mn-ea"/>
                          <a:cs typeface="+mn-cs"/>
                        </a:rPr>
                        <a:t>Taxes on which the taxpayer was delinquent as of 12/31/2015, with a 5-year limited lookback for “unknown liabilities”</a:t>
                      </a:r>
                    </a:p>
                  </a:txBody>
                  <a:tcPr/>
                </a:tc>
                <a:tc>
                  <a:txBody>
                    <a:bodyPr/>
                    <a:lstStyle/>
                    <a:p>
                      <a:pPr algn="ctr"/>
                      <a:r>
                        <a:rPr lang="en-US" sz="1400" dirty="0" smtClean="0">
                          <a:solidFill>
                            <a:schemeClr val="tx2"/>
                          </a:solidFill>
                        </a:rPr>
                        <a:t>Yes</a:t>
                      </a:r>
                      <a:endParaRPr lang="en-US" sz="1400" dirty="0">
                        <a:solidFill>
                          <a:schemeClr val="tx2"/>
                        </a:solidFill>
                      </a:endParaRPr>
                    </a:p>
                  </a:txBody>
                  <a:tcPr/>
                </a:tc>
                <a:tc>
                  <a:txBody>
                    <a:bodyPr/>
                    <a:lstStyle/>
                    <a:p>
                      <a:pPr algn="ctr"/>
                      <a:r>
                        <a:rPr lang="en-US" sz="1400" dirty="0" smtClean="0">
                          <a:solidFill>
                            <a:schemeClr val="tx2"/>
                          </a:solidFill>
                        </a:rPr>
                        <a:t>Yes</a:t>
                      </a:r>
                      <a:endParaRPr lang="en-US" sz="1400" dirty="0">
                        <a:solidFill>
                          <a:schemeClr val="tx2"/>
                        </a:solidFill>
                      </a:endParaRPr>
                    </a:p>
                  </a:txBody>
                  <a:tcPr/>
                </a:tc>
              </a:tr>
              <a:tr h="370840">
                <a:tc>
                  <a:txBody>
                    <a:bodyPr/>
                    <a:lstStyle/>
                    <a:p>
                      <a:pPr algn="ctr"/>
                      <a:r>
                        <a:rPr lang="en-US" sz="1400" b="1" dirty="0" smtClean="0">
                          <a:solidFill>
                            <a:schemeClr val="tx2"/>
                          </a:solidFill>
                        </a:rPr>
                        <a:t>SC</a:t>
                      </a:r>
                      <a:endParaRPr lang="en-US" sz="1400" b="1" dirty="0">
                        <a:solidFill>
                          <a:schemeClr val="tx2"/>
                        </a:solidFill>
                      </a:endParaRPr>
                    </a:p>
                  </a:txBody>
                  <a:tcPr/>
                </a:tc>
                <a:tc>
                  <a:txBody>
                    <a:bodyPr/>
                    <a:lstStyle/>
                    <a:p>
                      <a:pPr algn="ctr"/>
                      <a:r>
                        <a:rPr lang="en-US" sz="1400" dirty="0" smtClean="0">
                          <a:solidFill>
                            <a:schemeClr val="tx2"/>
                          </a:solidFill>
                        </a:rPr>
                        <a:t>Yes</a:t>
                      </a:r>
                      <a:endParaRPr lang="en-US" sz="1400" dirty="0">
                        <a:solidFill>
                          <a:schemeClr val="tx2"/>
                        </a:solidFill>
                      </a:endParaRPr>
                    </a:p>
                  </a:txBody>
                  <a:tcPr/>
                </a:tc>
                <a:tc>
                  <a:txBody>
                    <a:bodyPr/>
                    <a:lstStyle/>
                    <a:p>
                      <a:pPr algn="ctr"/>
                      <a:r>
                        <a:rPr lang="en-US" sz="1400" dirty="0" smtClean="0">
                          <a:solidFill>
                            <a:schemeClr val="tx2"/>
                          </a:solidFill>
                        </a:rPr>
                        <a:t>Yes</a:t>
                      </a:r>
                      <a:endParaRPr lang="en-US" sz="1400" dirty="0">
                        <a:solidFill>
                          <a:schemeClr val="tx2"/>
                        </a:solidFill>
                      </a:endParaRPr>
                    </a:p>
                  </a:txBody>
                  <a:tcPr/>
                </a:tc>
                <a:tc>
                  <a:txBody>
                    <a:bodyPr/>
                    <a:lstStyle/>
                    <a:p>
                      <a:pPr algn="ctr"/>
                      <a:r>
                        <a:rPr lang="en-US" sz="1400" dirty="0" smtClean="0">
                          <a:solidFill>
                            <a:schemeClr val="tx2"/>
                          </a:solidFill>
                        </a:rPr>
                        <a:t>Not yet specified</a:t>
                      </a:r>
                      <a:endParaRPr lang="en-US" sz="14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2"/>
                          </a:solidFill>
                          <a:latin typeface="+mn-lt"/>
                          <a:ea typeface="+mn-ea"/>
                          <a:cs typeface="+mn-cs"/>
                        </a:rPr>
                        <a:t>Not yet specified</a:t>
                      </a:r>
                    </a:p>
                  </a:txBody>
                  <a:tcPr/>
                </a:tc>
                <a:tc>
                  <a:txBody>
                    <a:bodyPr/>
                    <a:lstStyle/>
                    <a:p>
                      <a:pPr algn="ctr"/>
                      <a:r>
                        <a:rPr lang="en-US" sz="1400" dirty="0" smtClean="0">
                          <a:solidFill>
                            <a:schemeClr val="tx2"/>
                          </a:solidFill>
                        </a:rPr>
                        <a:t>No</a:t>
                      </a:r>
                      <a:endParaRPr lang="en-US" sz="1400" dirty="0">
                        <a:solidFill>
                          <a:schemeClr val="tx2"/>
                        </a:solidFill>
                      </a:endParaRPr>
                    </a:p>
                  </a:txBody>
                  <a:tcPr/>
                </a:tc>
                <a:tc>
                  <a:txBody>
                    <a:bodyPr/>
                    <a:lstStyle/>
                    <a:p>
                      <a:pPr algn="ctr"/>
                      <a:r>
                        <a:rPr lang="en-US" sz="1400" dirty="0" smtClean="0">
                          <a:solidFill>
                            <a:schemeClr val="tx2"/>
                          </a:solidFill>
                        </a:rPr>
                        <a:t>Yes</a:t>
                      </a:r>
                      <a:endParaRPr lang="en-US" sz="1400" dirty="0">
                        <a:solidFill>
                          <a:schemeClr val="tx2"/>
                        </a:solidFill>
                      </a:endParaRPr>
                    </a:p>
                  </a:txBody>
                  <a:tcPr/>
                </a:tc>
              </a:tr>
              <a:tr h="370840">
                <a:tc>
                  <a:txBody>
                    <a:bodyPr/>
                    <a:lstStyle/>
                    <a:p>
                      <a:pPr algn="ctr"/>
                      <a:r>
                        <a:rPr lang="en-US" sz="1400" b="1" dirty="0" smtClean="0">
                          <a:solidFill>
                            <a:schemeClr val="tx2"/>
                          </a:solidFill>
                        </a:rPr>
                        <a:t>VA</a:t>
                      </a:r>
                      <a:endParaRPr lang="en-US" sz="1400" b="1" dirty="0">
                        <a:solidFill>
                          <a:schemeClr val="tx2"/>
                        </a:solidFill>
                      </a:endParaRPr>
                    </a:p>
                  </a:txBody>
                  <a:tcPr/>
                </a:tc>
                <a:tc>
                  <a:txBody>
                    <a:bodyPr/>
                    <a:lstStyle/>
                    <a:p>
                      <a:pPr algn="ctr"/>
                      <a:r>
                        <a:rPr lang="en-US" sz="1400" dirty="0" smtClean="0">
                          <a:solidFill>
                            <a:schemeClr val="tx2"/>
                          </a:solidFill>
                        </a:rPr>
                        <a:t>Yes</a:t>
                      </a:r>
                      <a:endParaRPr lang="en-US" sz="1400" dirty="0">
                        <a:solidFill>
                          <a:schemeClr val="tx2"/>
                        </a:solidFill>
                      </a:endParaRPr>
                    </a:p>
                  </a:txBody>
                  <a:tcPr/>
                </a:tc>
                <a:tc>
                  <a:txBody>
                    <a:bodyPr/>
                    <a:lstStyle/>
                    <a:p>
                      <a:pPr algn="ctr"/>
                      <a:r>
                        <a:rPr lang="en-US" sz="1400" dirty="0" smtClean="0">
                          <a:solidFill>
                            <a:schemeClr val="tx2"/>
                          </a:solidFill>
                        </a:rPr>
                        <a:t>50%</a:t>
                      </a:r>
                      <a:endParaRPr lang="en-US" sz="1400" dirty="0">
                        <a:solidFill>
                          <a:schemeClr val="tx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Not yet specified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2"/>
                          </a:solidFill>
                          <a:latin typeface="+mn-lt"/>
                          <a:ea typeface="+mn-ea"/>
                          <a:cs typeface="+mn-cs"/>
                        </a:rPr>
                        <a:t>Tax years beginning before 1/1/16 or taxes assessments dated at least 90 days prior to the start of the amnesty program</a:t>
                      </a:r>
                    </a:p>
                  </a:txBody>
                  <a:tcPr/>
                </a:tc>
                <a:tc>
                  <a:txBody>
                    <a:bodyPr/>
                    <a:lstStyle/>
                    <a:p>
                      <a:pPr algn="ctr"/>
                      <a:r>
                        <a:rPr lang="en-US" sz="1400" dirty="0" smtClean="0">
                          <a:solidFill>
                            <a:schemeClr val="tx2"/>
                          </a:solidFill>
                        </a:rPr>
                        <a:t>No</a:t>
                      </a:r>
                      <a:endParaRPr lang="en-US" sz="1400" dirty="0">
                        <a:solidFill>
                          <a:schemeClr val="tx2"/>
                        </a:solidFill>
                      </a:endParaRPr>
                    </a:p>
                  </a:txBody>
                  <a:tcPr/>
                </a:tc>
                <a:tc>
                  <a:txBody>
                    <a:bodyPr/>
                    <a:lstStyle/>
                    <a:p>
                      <a:pPr algn="ctr"/>
                      <a:r>
                        <a:rPr lang="en-US" sz="1400" dirty="0" smtClean="0">
                          <a:solidFill>
                            <a:schemeClr val="tx2"/>
                          </a:solidFill>
                        </a:rPr>
                        <a:t>Yes</a:t>
                      </a:r>
                      <a:endParaRPr lang="en-US" sz="1400" dirty="0">
                        <a:solidFill>
                          <a:schemeClr val="tx2"/>
                        </a:solidFill>
                      </a:endParaRPr>
                    </a:p>
                  </a:txBody>
                  <a:tcPr/>
                </a:tc>
              </a:tr>
            </a:tbl>
          </a:graphicData>
        </a:graphic>
      </p:graphicFrame>
    </p:spTree>
    <p:extLst>
      <p:ext uri="{BB962C8B-B14F-4D97-AF65-F5344CB8AC3E}">
        <p14:creationId xmlns:p14="http://schemas.microsoft.com/office/powerpoint/2010/main" val="2425637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resolution:  Prior to filing the return </a:t>
            </a:r>
            <a:r>
              <a:rPr lang="en-US" dirty="0" smtClean="0"/>
              <a:t>– VDA vs. Amnesty</a:t>
            </a:r>
            <a:endParaRPr lang="en-US" dirty="0"/>
          </a:p>
        </p:txBody>
      </p:sp>
      <p:sp>
        <p:nvSpPr>
          <p:cNvPr id="3" name="Text Placeholder 2"/>
          <p:cNvSpPr>
            <a:spLocks noGrp="1"/>
          </p:cNvSpPr>
          <p:nvPr>
            <p:ph type="body" sz="quarter" idx="10"/>
          </p:nvPr>
        </p:nvSpPr>
        <p:spPr/>
        <p:txBody>
          <a:bodyPr/>
          <a:lstStyle/>
          <a:p>
            <a:endParaRPr lang="en-US" dirty="0"/>
          </a:p>
          <a:p>
            <a:pPr marL="0" lvl="2" indent="0">
              <a:buNone/>
            </a:pPr>
            <a:endParaRPr lang="en-US" dirty="0" smtClean="0"/>
          </a:p>
          <a:p>
            <a:pPr marL="0" lvl="2" indent="0">
              <a:buNone/>
            </a:pPr>
            <a:endParaRPr lang="en-US" dirty="0" smtClean="0"/>
          </a:p>
          <a:p>
            <a:pPr lvl="3"/>
            <a:endParaRPr lang="en-US" dirty="0" smtClean="0"/>
          </a:p>
          <a:p>
            <a:pPr lvl="2"/>
            <a:endParaRPr lang="en-US" dirty="0" smtClean="0"/>
          </a:p>
          <a:p>
            <a:pPr lvl="2"/>
            <a:endParaRPr lang="en-US" dirty="0" smtClean="0"/>
          </a:p>
          <a:p>
            <a:pPr marL="0" lvl="2" indent="0">
              <a:buNone/>
            </a:pPr>
            <a:endParaRPr lang="en-US" dirty="0" smtClean="0"/>
          </a:p>
          <a:p>
            <a:pPr lvl="3"/>
            <a:endParaRPr lang="en-US" dirty="0" smtClean="0"/>
          </a:p>
          <a:p>
            <a:pPr lvl="3"/>
            <a:endParaRPr lang="en-US" dirty="0"/>
          </a:p>
          <a:p>
            <a:pPr lvl="2"/>
            <a:endParaRPr lang="en-US" dirty="0" smtClean="0"/>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p:txBody>
      </p:sp>
      <p:graphicFrame>
        <p:nvGraphicFramePr>
          <p:cNvPr id="5" name="Table 4"/>
          <p:cNvGraphicFramePr>
            <a:graphicFrameLocks noGrp="1"/>
          </p:cNvGraphicFramePr>
          <p:nvPr>
            <p:extLst/>
          </p:nvPr>
        </p:nvGraphicFramePr>
        <p:xfrm>
          <a:off x="470621" y="1020052"/>
          <a:ext cx="8202757" cy="4973320"/>
        </p:xfrm>
        <a:graphic>
          <a:graphicData uri="http://schemas.openxmlformats.org/drawingml/2006/table">
            <a:tbl>
              <a:tblPr firstRow="1" bandRow="1">
                <a:tableStyleId>{F5AB1C69-6EDB-4FF4-983F-18BD219EF322}</a:tableStyleId>
              </a:tblPr>
              <a:tblGrid>
                <a:gridCol w="1483904"/>
                <a:gridCol w="2653748"/>
                <a:gridCol w="4065105"/>
              </a:tblGrid>
              <a:tr h="370840">
                <a:tc>
                  <a:txBody>
                    <a:bodyPr/>
                    <a:lstStyle/>
                    <a:p>
                      <a:pPr algn="ctr"/>
                      <a:r>
                        <a:rPr lang="en-US" sz="1400" dirty="0" smtClean="0"/>
                        <a:t>Consideration</a:t>
                      </a:r>
                      <a:endParaRPr lang="en-US" sz="1400" dirty="0"/>
                    </a:p>
                  </a:txBody>
                  <a:tcPr/>
                </a:tc>
                <a:tc>
                  <a:txBody>
                    <a:bodyPr/>
                    <a:lstStyle/>
                    <a:p>
                      <a:pPr algn="ctr"/>
                      <a:r>
                        <a:rPr lang="en-US" sz="1400" dirty="0" smtClean="0"/>
                        <a:t>VDA</a:t>
                      </a:r>
                      <a:endParaRPr lang="en-US" sz="1400" dirty="0"/>
                    </a:p>
                  </a:txBody>
                  <a:tcPr/>
                </a:tc>
                <a:tc>
                  <a:txBody>
                    <a:bodyPr/>
                    <a:lstStyle/>
                    <a:p>
                      <a:pPr algn="ctr"/>
                      <a:r>
                        <a:rPr lang="en-US" sz="1400" dirty="0" smtClean="0"/>
                        <a:t>Amnesty</a:t>
                      </a:r>
                      <a:endParaRPr lang="en-US" sz="1400" dirty="0"/>
                    </a:p>
                  </a:txBody>
                  <a:tcPr/>
                </a:tc>
              </a:tr>
              <a:tr h="365760">
                <a:tc>
                  <a:txBody>
                    <a:bodyPr/>
                    <a:lstStyle/>
                    <a:p>
                      <a:r>
                        <a:rPr lang="en-US" sz="1400" b="1" dirty="0" smtClean="0">
                          <a:solidFill>
                            <a:schemeClr val="tx2"/>
                          </a:solidFill>
                        </a:rPr>
                        <a:t>Penalty</a:t>
                      </a:r>
                      <a:r>
                        <a:rPr lang="en-US" sz="1400" b="1" baseline="0" dirty="0" smtClean="0">
                          <a:solidFill>
                            <a:schemeClr val="tx2"/>
                          </a:solidFill>
                        </a:rPr>
                        <a:t> and/or Interest </a:t>
                      </a:r>
                      <a:r>
                        <a:rPr lang="en-US" sz="1400" b="1" dirty="0" smtClean="0">
                          <a:solidFill>
                            <a:schemeClr val="tx2"/>
                          </a:solidFill>
                        </a:rPr>
                        <a:t>Relief</a:t>
                      </a:r>
                      <a:endParaRPr lang="en-US" sz="1400" b="1" dirty="0">
                        <a:solidFill>
                          <a:schemeClr val="tx2"/>
                        </a:solidFill>
                      </a:endParaRPr>
                    </a:p>
                  </a:txBody>
                  <a:tcPr/>
                </a:tc>
                <a:tc>
                  <a:txBody>
                    <a:bodyPr/>
                    <a:lstStyle/>
                    <a:p>
                      <a:r>
                        <a:rPr lang="en-US" sz="1400" dirty="0" smtClean="0">
                          <a:solidFill>
                            <a:schemeClr val="tx2"/>
                          </a:solidFill>
                        </a:rPr>
                        <a:t>Penalty</a:t>
                      </a:r>
                      <a:r>
                        <a:rPr lang="en-US" sz="1400" baseline="0" dirty="0" smtClean="0">
                          <a:solidFill>
                            <a:schemeClr val="tx2"/>
                          </a:solidFill>
                        </a:rPr>
                        <a:t> relief (but </a:t>
                      </a:r>
                      <a:r>
                        <a:rPr lang="en-US" sz="1400" dirty="0" smtClean="0">
                          <a:solidFill>
                            <a:schemeClr val="tx2"/>
                          </a:solidFill>
                        </a:rPr>
                        <a:t>rarely any interest</a:t>
                      </a:r>
                      <a:r>
                        <a:rPr lang="en-US" sz="1400" baseline="0" dirty="0" smtClean="0">
                          <a:solidFill>
                            <a:schemeClr val="tx2"/>
                          </a:solidFill>
                        </a:rPr>
                        <a:t> relief)</a:t>
                      </a:r>
                      <a:endParaRPr lang="en-US" sz="1400" dirty="0">
                        <a:solidFill>
                          <a:schemeClr val="tx2"/>
                        </a:solidFill>
                      </a:endParaRPr>
                    </a:p>
                  </a:txBody>
                  <a:tcPr/>
                </a:tc>
                <a:tc>
                  <a:txBody>
                    <a:bodyPr/>
                    <a:lstStyle/>
                    <a:p>
                      <a:r>
                        <a:rPr lang="en-US" sz="1400" dirty="0" smtClean="0">
                          <a:solidFill>
                            <a:schemeClr val="tx2"/>
                          </a:solidFill>
                        </a:rPr>
                        <a:t>Penalty and usually 50%</a:t>
                      </a:r>
                      <a:r>
                        <a:rPr lang="en-US" sz="1400" baseline="0" dirty="0" smtClean="0">
                          <a:solidFill>
                            <a:schemeClr val="tx2"/>
                          </a:solidFill>
                        </a:rPr>
                        <a:t> or 100% interest relief</a:t>
                      </a:r>
                      <a:endParaRPr lang="en-US" sz="1400" dirty="0">
                        <a:solidFill>
                          <a:schemeClr val="tx2"/>
                        </a:solidFill>
                      </a:endParaRPr>
                    </a:p>
                  </a:txBody>
                  <a:tcPr/>
                </a:tc>
              </a:tr>
              <a:tr h="365760">
                <a:tc>
                  <a:txBody>
                    <a:bodyPr/>
                    <a:lstStyle/>
                    <a:p>
                      <a:r>
                        <a:rPr lang="en-US" sz="1400" b="1" dirty="0" smtClean="0">
                          <a:solidFill>
                            <a:schemeClr val="tx2"/>
                          </a:solidFill>
                        </a:rPr>
                        <a:t>Look-back</a:t>
                      </a:r>
                      <a:endParaRPr lang="en-US" sz="1400" b="1" dirty="0">
                        <a:solidFill>
                          <a:schemeClr val="tx2"/>
                        </a:solidFill>
                      </a:endParaRPr>
                    </a:p>
                  </a:txBody>
                  <a:tcPr/>
                </a:tc>
                <a:tc>
                  <a:txBody>
                    <a:bodyPr/>
                    <a:lstStyle/>
                    <a:p>
                      <a:r>
                        <a:rPr lang="en-US" sz="1400" dirty="0" smtClean="0">
                          <a:solidFill>
                            <a:schemeClr val="tx2"/>
                          </a:solidFill>
                        </a:rPr>
                        <a:t>Typically 3-4 years</a:t>
                      </a:r>
                      <a:endParaRPr lang="en-US" sz="1400" dirty="0">
                        <a:solidFill>
                          <a:schemeClr val="tx2"/>
                        </a:solidFill>
                      </a:endParaRPr>
                    </a:p>
                  </a:txBody>
                  <a:tcPr/>
                </a:tc>
                <a:tc>
                  <a:txBody>
                    <a:bodyPr/>
                    <a:lstStyle/>
                    <a:p>
                      <a:r>
                        <a:rPr lang="en-US" sz="1400" dirty="0" smtClean="0">
                          <a:solidFill>
                            <a:schemeClr val="tx2"/>
                          </a:solidFill>
                        </a:rPr>
                        <a:t>Typically </a:t>
                      </a:r>
                      <a:r>
                        <a:rPr lang="en-US" sz="1400" u="sng" dirty="0" smtClean="0">
                          <a:solidFill>
                            <a:schemeClr val="tx2"/>
                          </a:solidFill>
                        </a:rPr>
                        <a:t>all</a:t>
                      </a:r>
                      <a:r>
                        <a:rPr lang="en-US" sz="1400" u="none" dirty="0" smtClean="0">
                          <a:solidFill>
                            <a:schemeClr val="tx2"/>
                          </a:solidFill>
                        </a:rPr>
                        <a:t> prior nexus</a:t>
                      </a:r>
                      <a:r>
                        <a:rPr lang="en-US" sz="1400" u="none" baseline="0" dirty="0" smtClean="0">
                          <a:solidFill>
                            <a:schemeClr val="tx2"/>
                          </a:solidFill>
                        </a:rPr>
                        <a:t> years (though some amnesty programs have limited look-back), but that could be beneficial for establishing and carrying forward NOLs</a:t>
                      </a:r>
                      <a:endParaRPr lang="en-US" sz="1400" dirty="0">
                        <a:solidFill>
                          <a:schemeClr val="tx2"/>
                        </a:solidFill>
                      </a:endParaRPr>
                    </a:p>
                  </a:txBody>
                  <a:tcPr/>
                </a:tc>
              </a:tr>
              <a:tr h="548640">
                <a:tc>
                  <a:txBody>
                    <a:bodyPr/>
                    <a:lstStyle/>
                    <a:p>
                      <a:r>
                        <a:rPr lang="en-US" sz="1400" b="1" dirty="0" smtClean="0">
                          <a:solidFill>
                            <a:schemeClr val="tx2"/>
                          </a:solidFill>
                        </a:rPr>
                        <a:t>Timing</a:t>
                      </a:r>
                      <a:endParaRPr lang="en-US" sz="1400" b="1" dirty="0">
                        <a:solidFill>
                          <a:schemeClr val="tx2"/>
                        </a:solidFill>
                      </a:endParaRPr>
                    </a:p>
                  </a:txBody>
                  <a:tcPr/>
                </a:tc>
                <a:tc>
                  <a:txBody>
                    <a:bodyPr/>
                    <a:lstStyle/>
                    <a:p>
                      <a:r>
                        <a:rPr lang="en-US" sz="1400" dirty="0" smtClean="0">
                          <a:solidFill>
                            <a:schemeClr val="tx2"/>
                          </a:solidFill>
                        </a:rPr>
                        <a:t>Typically 3-6 months from start to finish, with returns and payment due 60-90 days after VDA</a:t>
                      </a:r>
                      <a:r>
                        <a:rPr lang="en-US" sz="1400" baseline="0" dirty="0" smtClean="0">
                          <a:solidFill>
                            <a:schemeClr val="tx2"/>
                          </a:solidFill>
                        </a:rPr>
                        <a:t> signed</a:t>
                      </a:r>
                      <a:endParaRPr lang="en-US" sz="1400" dirty="0">
                        <a:solidFill>
                          <a:schemeClr val="tx2"/>
                        </a:solidFill>
                      </a:endParaRPr>
                    </a:p>
                  </a:txBody>
                  <a:tcPr/>
                </a:tc>
                <a:tc>
                  <a:txBody>
                    <a:bodyPr/>
                    <a:lstStyle/>
                    <a:p>
                      <a:r>
                        <a:rPr lang="en-US" sz="1400" dirty="0" smtClean="0">
                          <a:solidFill>
                            <a:schemeClr val="tx2"/>
                          </a:solidFill>
                        </a:rPr>
                        <a:t>Typically 60-90</a:t>
                      </a:r>
                      <a:r>
                        <a:rPr lang="en-US" sz="1400" baseline="0" dirty="0" smtClean="0">
                          <a:solidFill>
                            <a:schemeClr val="tx2"/>
                          </a:solidFill>
                        </a:rPr>
                        <a:t> days to prepare and file </a:t>
                      </a:r>
                      <a:r>
                        <a:rPr lang="en-US" sz="1400" u="sng" baseline="0" dirty="0" smtClean="0">
                          <a:solidFill>
                            <a:schemeClr val="tx2"/>
                          </a:solidFill>
                        </a:rPr>
                        <a:t>all</a:t>
                      </a:r>
                      <a:r>
                        <a:rPr lang="en-US" sz="1400" baseline="0" dirty="0" smtClean="0">
                          <a:solidFill>
                            <a:schemeClr val="tx2"/>
                          </a:solidFill>
                        </a:rPr>
                        <a:t> returns and pay amount due (some states allow a payment plan)</a:t>
                      </a:r>
                    </a:p>
                    <a:p>
                      <a:pPr marL="285750" indent="-285750">
                        <a:buFont typeface="Arial" panose="020B0604020202020204" pitchFamily="34" charset="0"/>
                        <a:buChar char="•"/>
                      </a:pPr>
                      <a:r>
                        <a:rPr lang="en-US" sz="1400" baseline="0" dirty="0" smtClean="0">
                          <a:solidFill>
                            <a:schemeClr val="tx2"/>
                          </a:solidFill>
                        </a:rPr>
                        <a:t>Not all taxpayers have the data to be able to prepare all required returns / schedules in such a short timeframe</a:t>
                      </a:r>
                      <a:endParaRPr lang="en-US" sz="1400" dirty="0">
                        <a:solidFill>
                          <a:schemeClr val="tx2"/>
                        </a:solidFill>
                      </a:endParaRPr>
                    </a:p>
                  </a:txBody>
                  <a:tcPr/>
                </a:tc>
              </a:tr>
              <a:tr h="365760">
                <a:tc>
                  <a:txBody>
                    <a:bodyPr/>
                    <a:lstStyle/>
                    <a:p>
                      <a:r>
                        <a:rPr lang="en-US" sz="1400" b="1" dirty="0" smtClean="0">
                          <a:solidFill>
                            <a:schemeClr val="tx2"/>
                          </a:solidFill>
                        </a:rPr>
                        <a:t>Anonymous</a:t>
                      </a:r>
                      <a:r>
                        <a:rPr lang="en-US" sz="1400" b="1" baseline="0" dirty="0" smtClean="0">
                          <a:solidFill>
                            <a:schemeClr val="tx2"/>
                          </a:solidFill>
                        </a:rPr>
                        <a:t> Participation</a:t>
                      </a:r>
                      <a:endParaRPr lang="en-US" sz="1400" b="1" dirty="0">
                        <a:solidFill>
                          <a:schemeClr val="tx2"/>
                        </a:solidFill>
                      </a:endParaRPr>
                    </a:p>
                  </a:txBody>
                  <a:tcPr/>
                </a:tc>
                <a:tc>
                  <a:txBody>
                    <a:bodyPr/>
                    <a:lstStyle/>
                    <a:p>
                      <a:r>
                        <a:rPr lang="en-US" sz="1400" dirty="0" smtClean="0">
                          <a:solidFill>
                            <a:schemeClr val="tx2"/>
                          </a:solidFill>
                        </a:rPr>
                        <a:t>Available in most states</a:t>
                      </a:r>
                      <a:endParaRPr lang="en-US" sz="1400" dirty="0">
                        <a:solidFill>
                          <a:schemeClr val="tx2"/>
                        </a:solidFill>
                      </a:endParaRPr>
                    </a:p>
                  </a:txBody>
                  <a:tcPr/>
                </a:tc>
                <a:tc>
                  <a:txBody>
                    <a:bodyPr/>
                    <a:lstStyle/>
                    <a:p>
                      <a:r>
                        <a:rPr lang="en-US" sz="1400" dirty="0" smtClean="0">
                          <a:solidFill>
                            <a:schemeClr val="tx2"/>
                          </a:solidFill>
                        </a:rPr>
                        <a:t>Generally </a:t>
                      </a:r>
                      <a:r>
                        <a:rPr lang="en-US" sz="1400" u="sng" dirty="0" smtClean="0">
                          <a:solidFill>
                            <a:schemeClr val="tx2"/>
                          </a:solidFill>
                        </a:rPr>
                        <a:t>not</a:t>
                      </a:r>
                      <a:r>
                        <a:rPr lang="en-US" sz="1400" u="none" dirty="0" smtClean="0">
                          <a:solidFill>
                            <a:schemeClr val="tx2"/>
                          </a:solidFill>
                        </a:rPr>
                        <a:t> permitted;</a:t>
                      </a:r>
                      <a:r>
                        <a:rPr lang="en-US" sz="1400" u="none" baseline="0" dirty="0" smtClean="0">
                          <a:solidFill>
                            <a:schemeClr val="tx2"/>
                          </a:solidFill>
                        </a:rPr>
                        <a:t> must disclose identity to participate</a:t>
                      </a:r>
                      <a:endParaRPr lang="en-US" sz="1400" dirty="0">
                        <a:solidFill>
                          <a:schemeClr val="tx2"/>
                        </a:solidFill>
                      </a:endParaRPr>
                    </a:p>
                  </a:txBody>
                  <a:tcPr/>
                </a:tc>
              </a:tr>
              <a:tr h="259080">
                <a:tc>
                  <a:txBody>
                    <a:bodyPr/>
                    <a:lstStyle/>
                    <a:p>
                      <a:r>
                        <a:rPr lang="en-US" sz="1400" b="1" dirty="0" smtClean="0">
                          <a:solidFill>
                            <a:schemeClr val="tx2"/>
                          </a:solidFill>
                        </a:rPr>
                        <a:t>Post-amnesty</a:t>
                      </a:r>
                      <a:r>
                        <a:rPr lang="en-US" sz="1400" b="1" baseline="0" dirty="0" smtClean="0">
                          <a:solidFill>
                            <a:schemeClr val="tx2"/>
                          </a:solidFill>
                        </a:rPr>
                        <a:t> penalty</a:t>
                      </a:r>
                      <a:endParaRPr lang="en-US" sz="1400" b="1" dirty="0">
                        <a:solidFill>
                          <a:schemeClr val="tx2"/>
                        </a:solidFill>
                      </a:endParaRPr>
                    </a:p>
                  </a:txBody>
                  <a:tcPr/>
                </a:tc>
                <a:tc>
                  <a:txBody>
                    <a:bodyPr/>
                    <a:lstStyle/>
                    <a:p>
                      <a:r>
                        <a:rPr lang="en-US" sz="1400" dirty="0" smtClean="0">
                          <a:solidFill>
                            <a:schemeClr val="tx2"/>
                          </a:solidFill>
                        </a:rPr>
                        <a:t>Might apply (e.g., Indiana)</a:t>
                      </a:r>
                      <a:endParaRPr lang="en-US" sz="1400" dirty="0">
                        <a:solidFill>
                          <a:schemeClr val="tx2"/>
                        </a:solidFill>
                      </a:endParaRPr>
                    </a:p>
                  </a:txBody>
                  <a:tcPr/>
                </a:tc>
                <a:tc>
                  <a:txBody>
                    <a:bodyPr/>
                    <a:lstStyle/>
                    <a:p>
                      <a:r>
                        <a:rPr lang="en-US" sz="1400" dirty="0" smtClean="0">
                          <a:solidFill>
                            <a:schemeClr val="tx2"/>
                          </a:solidFill>
                        </a:rPr>
                        <a:t>N/A</a:t>
                      </a:r>
                      <a:endParaRPr lang="en-US" sz="1400" dirty="0">
                        <a:solidFill>
                          <a:schemeClr val="tx2"/>
                        </a:solidFill>
                      </a:endParaRPr>
                    </a:p>
                  </a:txBody>
                  <a:tcPr/>
                </a:tc>
              </a:tr>
              <a:tr h="259080">
                <a:tc>
                  <a:txBody>
                    <a:bodyPr/>
                    <a:lstStyle/>
                    <a:p>
                      <a:r>
                        <a:rPr lang="en-US" sz="1400" b="1" dirty="0" smtClean="0">
                          <a:solidFill>
                            <a:schemeClr val="tx2"/>
                          </a:solidFill>
                        </a:rPr>
                        <a:t>Requirement</a:t>
                      </a:r>
                      <a:r>
                        <a:rPr lang="en-US" sz="1400" b="1" baseline="0" dirty="0" smtClean="0">
                          <a:solidFill>
                            <a:schemeClr val="tx2"/>
                          </a:solidFill>
                        </a:rPr>
                        <a:t> to continue filing</a:t>
                      </a:r>
                      <a:endParaRPr lang="en-US" sz="1400" b="1" dirty="0">
                        <a:solidFill>
                          <a:schemeClr val="tx2"/>
                        </a:solidFill>
                      </a:endParaRPr>
                    </a:p>
                  </a:txBody>
                  <a:tcPr/>
                </a:tc>
                <a:tc>
                  <a:txBody>
                    <a:bodyPr/>
                    <a:lstStyle/>
                    <a:p>
                      <a:r>
                        <a:rPr lang="en-US" sz="1400" dirty="0" smtClean="0">
                          <a:solidFill>
                            <a:schemeClr val="tx2"/>
                          </a:solidFill>
                        </a:rPr>
                        <a:t>Generally N/A</a:t>
                      </a:r>
                    </a:p>
                    <a:p>
                      <a:pPr marL="285750" indent="-285750">
                        <a:buFont typeface="Arial" panose="020B0604020202020204" pitchFamily="34" charset="0"/>
                        <a:buChar char="•"/>
                      </a:pPr>
                      <a:r>
                        <a:rPr lang="en-US" sz="1400" kern="1200" dirty="0" smtClean="0">
                          <a:solidFill>
                            <a:schemeClr val="tx2"/>
                          </a:solidFill>
                        </a:rPr>
                        <a:t>Can stop filing if no nexus</a:t>
                      </a:r>
                    </a:p>
                    <a:p>
                      <a:pPr marL="285750" indent="-285750">
                        <a:buFont typeface="Arial" panose="020B0604020202020204" pitchFamily="34" charset="0"/>
                        <a:buChar char="•"/>
                      </a:pPr>
                      <a:r>
                        <a:rPr lang="en-US" sz="1400" kern="1200" dirty="0" smtClean="0">
                          <a:solidFill>
                            <a:schemeClr val="tx2"/>
                          </a:solidFill>
                        </a:rPr>
                        <a:t>Can do closed period VDA</a:t>
                      </a:r>
                      <a:endParaRPr lang="en-US" sz="1400" kern="1200" dirty="0">
                        <a:solidFill>
                          <a:schemeClr val="tx2"/>
                        </a:solidFill>
                        <a:latin typeface="+mn-lt"/>
                        <a:ea typeface="+mn-ea"/>
                        <a:cs typeface="+mn-cs"/>
                      </a:endParaRPr>
                    </a:p>
                  </a:txBody>
                  <a:tcPr/>
                </a:tc>
                <a:tc>
                  <a:txBody>
                    <a:bodyPr/>
                    <a:lstStyle/>
                    <a:p>
                      <a:r>
                        <a:rPr lang="en-US" sz="1400" baseline="0" dirty="0" smtClean="0">
                          <a:solidFill>
                            <a:schemeClr val="tx2"/>
                          </a:solidFill>
                        </a:rPr>
                        <a:t>Could apply (e.g., Missouri 2015 amnesty program – taxpayers had to agree to continue filing for 8 years or risk clawback)</a:t>
                      </a:r>
                      <a:endParaRPr lang="en-US" sz="1400" dirty="0">
                        <a:solidFill>
                          <a:schemeClr val="tx2"/>
                        </a:solidFill>
                      </a:endParaRPr>
                    </a:p>
                  </a:txBody>
                  <a:tcPr/>
                </a:tc>
              </a:tr>
            </a:tbl>
          </a:graphicData>
        </a:graphic>
      </p:graphicFrame>
    </p:spTree>
    <p:extLst>
      <p:ext uri="{BB962C8B-B14F-4D97-AF65-F5344CB8AC3E}">
        <p14:creationId xmlns:p14="http://schemas.microsoft.com/office/powerpoint/2010/main" val="215799531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resolution:  </a:t>
            </a:r>
            <a:r>
              <a:rPr lang="en-US" dirty="0" smtClean="0"/>
              <a:t>After filing return, but prior to audit</a:t>
            </a:r>
            <a:endParaRPr lang="en-US" dirty="0"/>
          </a:p>
        </p:txBody>
      </p:sp>
      <p:sp>
        <p:nvSpPr>
          <p:cNvPr id="3" name="Text Placeholder 2"/>
          <p:cNvSpPr>
            <a:spLocks noGrp="1"/>
          </p:cNvSpPr>
          <p:nvPr>
            <p:ph type="body" sz="quarter" idx="10"/>
          </p:nvPr>
        </p:nvSpPr>
        <p:spPr/>
        <p:txBody>
          <a:bodyPr/>
          <a:lstStyle/>
          <a:p>
            <a:r>
              <a:rPr lang="en-US" dirty="0"/>
              <a:t>Massachusetts – </a:t>
            </a:r>
            <a:r>
              <a:rPr lang="en-US" dirty="0" smtClean="0"/>
              <a:t>Voluntary Disclosure </a:t>
            </a:r>
            <a:r>
              <a:rPr lang="en-US" dirty="0"/>
              <a:t>Program for Settlement of Uncertain Tax Issues </a:t>
            </a:r>
            <a:r>
              <a:rPr lang="en-US" dirty="0" smtClean="0"/>
              <a:t>(Administrative Procedure 637)</a:t>
            </a:r>
          </a:p>
          <a:p>
            <a:pPr lvl="2"/>
            <a:r>
              <a:rPr lang="en-US" dirty="0" smtClean="0"/>
              <a:t>Applies </a:t>
            </a:r>
            <a:r>
              <a:rPr lang="en-US" dirty="0"/>
              <a:t>to uncertain tax issues for which a reserve is generally required under ASC 740-10 and the tax at issue is $100,000 or more</a:t>
            </a:r>
          </a:p>
          <a:p>
            <a:pPr lvl="2"/>
            <a:r>
              <a:rPr lang="en-US" dirty="0" smtClean="0"/>
              <a:t>Issues </a:t>
            </a:r>
            <a:r>
              <a:rPr lang="en-US" dirty="0"/>
              <a:t>for years currently under audit are not eligible</a:t>
            </a:r>
          </a:p>
          <a:p>
            <a:pPr lvl="2"/>
            <a:r>
              <a:rPr lang="en-US" dirty="0" smtClean="0"/>
              <a:t>Initial </a:t>
            </a:r>
            <a:r>
              <a:rPr lang="en-US" dirty="0"/>
              <a:t>contact with Department may be anonymous</a:t>
            </a:r>
          </a:p>
          <a:p>
            <a:pPr lvl="2"/>
            <a:r>
              <a:rPr lang="en-US" dirty="0" smtClean="0"/>
              <a:t>If </a:t>
            </a:r>
            <a:r>
              <a:rPr lang="en-US" dirty="0"/>
              <a:t>accepted into the program, penalties will be waived</a:t>
            </a:r>
          </a:p>
          <a:p>
            <a:pPr lvl="2"/>
            <a:r>
              <a:rPr lang="en-US" dirty="0" smtClean="0"/>
              <a:t>Taxpayer </a:t>
            </a:r>
            <a:r>
              <a:rPr lang="en-US" dirty="0"/>
              <a:t>can decide not to participate within 45 days of notice from the Department that issue has been accepted into the program</a:t>
            </a:r>
          </a:p>
          <a:p>
            <a:pPr lvl="2"/>
            <a:r>
              <a:rPr lang="en-US" dirty="0" smtClean="0"/>
              <a:t>Taxpayer </a:t>
            </a:r>
            <a:r>
              <a:rPr lang="en-US" dirty="0"/>
              <a:t>must provide a settlement proposal for the issue</a:t>
            </a:r>
          </a:p>
          <a:p>
            <a:pPr lvl="2"/>
            <a:r>
              <a:rPr lang="en-US" dirty="0" smtClean="0"/>
              <a:t>Settlement </a:t>
            </a:r>
            <a:r>
              <a:rPr lang="en-US" dirty="0"/>
              <a:t>proposal may include provision on resolution of future tax years</a:t>
            </a:r>
          </a:p>
          <a:p>
            <a:pPr lvl="2"/>
            <a:r>
              <a:rPr lang="en-US" dirty="0" smtClean="0"/>
              <a:t>Signed </a:t>
            </a:r>
            <a:r>
              <a:rPr lang="en-US" dirty="0"/>
              <a:t>settlement agreement cannot be reopened absent fraud or material misrepresentation or omission</a:t>
            </a:r>
          </a:p>
          <a:p>
            <a:pPr lvl="2"/>
            <a:r>
              <a:rPr lang="en-US" dirty="0" smtClean="0"/>
              <a:t>If </a:t>
            </a:r>
            <a:r>
              <a:rPr lang="en-US" dirty="0"/>
              <a:t>no settlement reached, Department can audit and use information obtained through program</a:t>
            </a:r>
          </a:p>
        </p:txBody>
      </p:sp>
    </p:spTree>
    <p:extLst>
      <p:ext uri="{BB962C8B-B14F-4D97-AF65-F5344CB8AC3E}">
        <p14:creationId xmlns:p14="http://schemas.microsoft.com/office/powerpoint/2010/main" val="1940430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resolution:  </a:t>
            </a:r>
            <a:r>
              <a:rPr lang="en-US" dirty="0" smtClean="0"/>
              <a:t>During an audit</a:t>
            </a:r>
            <a:endParaRPr lang="en-US" dirty="0"/>
          </a:p>
        </p:txBody>
      </p:sp>
      <p:sp>
        <p:nvSpPr>
          <p:cNvPr id="3" name="Text Placeholder 2"/>
          <p:cNvSpPr>
            <a:spLocks noGrp="1"/>
          </p:cNvSpPr>
          <p:nvPr>
            <p:ph type="body" sz="quarter" idx="10"/>
          </p:nvPr>
        </p:nvSpPr>
        <p:spPr/>
        <p:txBody>
          <a:bodyPr/>
          <a:lstStyle/>
          <a:p>
            <a:r>
              <a:rPr lang="en-US" dirty="0" smtClean="0"/>
              <a:t>Massachusetts – Early Mediation </a:t>
            </a:r>
            <a:r>
              <a:rPr lang="en-US" dirty="0"/>
              <a:t>Program (Administrative Procedure </a:t>
            </a:r>
            <a:r>
              <a:rPr lang="en-US" dirty="0" smtClean="0"/>
              <a:t>635)</a:t>
            </a:r>
          </a:p>
          <a:p>
            <a:pPr lvl="2"/>
            <a:r>
              <a:rPr lang="en-US" dirty="0" smtClean="0"/>
              <a:t>Jointly </a:t>
            </a:r>
            <a:r>
              <a:rPr lang="en-US" dirty="0"/>
              <a:t>administered by Audit Division, Legal Division, and Office of Appeals</a:t>
            </a:r>
          </a:p>
          <a:p>
            <a:pPr lvl="2"/>
            <a:r>
              <a:rPr lang="en-US" dirty="0" smtClean="0"/>
              <a:t>Representative </a:t>
            </a:r>
            <a:r>
              <a:rPr lang="en-US" dirty="0"/>
              <a:t>of Office of Appeals serves as mediator (but parties can agree to use a third party mediator that taxpayer pays for)</a:t>
            </a:r>
          </a:p>
          <a:p>
            <a:pPr lvl="2"/>
            <a:r>
              <a:rPr lang="en-US" dirty="0" smtClean="0"/>
              <a:t>Mediator </a:t>
            </a:r>
            <a:r>
              <a:rPr lang="en-US" dirty="0"/>
              <a:t>may recommend settlement</a:t>
            </a:r>
          </a:p>
          <a:p>
            <a:pPr lvl="2"/>
            <a:r>
              <a:rPr lang="en-US" dirty="0" smtClean="0"/>
              <a:t>Recommended </a:t>
            </a:r>
            <a:r>
              <a:rPr lang="en-US" dirty="0"/>
              <a:t>Settlement not binding</a:t>
            </a:r>
          </a:p>
          <a:p>
            <a:pPr lvl="2"/>
            <a:r>
              <a:rPr lang="en-US" dirty="0" smtClean="0"/>
              <a:t>Limited </a:t>
            </a:r>
            <a:r>
              <a:rPr lang="en-US" dirty="0"/>
              <a:t>to cases with tax at issue in excess of $250,000</a:t>
            </a:r>
          </a:p>
          <a:p>
            <a:pPr lvl="2"/>
            <a:r>
              <a:rPr lang="en-US" dirty="0" smtClean="0"/>
              <a:t>Initiated </a:t>
            </a:r>
            <a:r>
              <a:rPr lang="en-US" dirty="0"/>
              <a:t>any time after issue fully developed but no later than 30 after Notice of Intent to Assess</a:t>
            </a:r>
          </a:p>
          <a:p>
            <a:pPr lvl="2"/>
            <a:r>
              <a:rPr lang="en-US" dirty="0" smtClean="0"/>
              <a:t>May </a:t>
            </a:r>
            <a:r>
              <a:rPr lang="en-US" dirty="0"/>
              <a:t>be proposed by taxpayer or Audit Division</a:t>
            </a:r>
          </a:p>
          <a:p>
            <a:pPr lvl="2"/>
            <a:r>
              <a:rPr lang="en-US" dirty="0" smtClean="0"/>
              <a:t>Requires </a:t>
            </a:r>
            <a:r>
              <a:rPr lang="en-US" dirty="0"/>
              <a:t>filing of SOL extension</a:t>
            </a:r>
          </a:p>
          <a:p>
            <a:pPr lvl="2"/>
            <a:r>
              <a:rPr lang="en-US" dirty="0" smtClean="0"/>
              <a:t>First </a:t>
            </a:r>
            <a:r>
              <a:rPr lang="en-US" dirty="0"/>
              <a:t>mediation session within 3 months of filing application</a:t>
            </a:r>
          </a:p>
          <a:p>
            <a:pPr lvl="2"/>
            <a:r>
              <a:rPr lang="en-US" dirty="0" smtClean="0"/>
              <a:t>Used </a:t>
            </a:r>
            <a:r>
              <a:rPr lang="en-US" dirty="0"/>
              <a:t>about 7 times per year with an 80 percent settlement rate</a:t>
            </a:r>
          </a:p>
        </p:txBody>
      </p:sp>
    </p:spTree>
    <p:extLst>
      <p:ext uri="{BB962C8B-B14F-4D97-AF65-F5344CB8AC3E}">
        <p14:creationId xmlns:p14="http://schemas.microsoft.com/office/powerpoint/2010/main" val="47387660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resolution:  During an audit</a:t>
            </a:r>
          </a:p>
        </p:txBody>
      </p:sp>
      <p:sp>
        <p:nvSpPr>
          <p:cNvPr id="3" name="Text Placeholder 2"/>
          <p:cNvSpPr>
            <a:spLocks noGrp="1"/>
          </p:cNvSpPr>
          <p:nvPr>
            <p:ph type="body" sz="quarter" idx="10"/>
          </p:nvPr>
        </p:nvSpPr>
        <p:spPr/>
        <p:txBody>
          <a:bodyPr/>
          <a:lstStyle/>
          <a:p>
            <a:r>
              <a:rPr lang="en-US" dirty="0" smtClean="0"/>
              <a:t>New York</a:t>
            </a:r>
          </a:p>
          <a:p>
            <a:pPr lvl="2"/>
            <a:r>
              <a:rPr lang="en-US" dirty="0" smtClean="0"/>
              <a:t>May permit </a:t>
            </a:r>
            <a:r>
              <a:rPr lang="en-US" dirty="0"/>
              <a:t>taxpayers to request a ruling from the legal affairs division on a set of facts during an </a:t>
            </a:r>
            <a:r>
              <a:rPr lang="en-US" dirty="0" smtClean="0"/>
              <a:t>audit</a:t>
            </a:r>
          </a:p>
          <a:p>
            <a:pPr lvl="2"/>
            <a:r>
              <a:rPr lang="en-US" dirty="0" smtClean="0"/>
              <a:t>Similar to a federal Technical Advisement Memorandum</a:t>
            </a:r>
          </a:p>
          <a:p>
            <a:pPr lvl="2"/>
            <a:r>
              <a:rPr lang="en-US" dirty="0" smtClean="0"/>
              <a:t>Faster </a:t>
            </a:r>
            <a:r>
              <a:rPr lang="en-US" dirty="0"/>
              <a:t>resolution of </a:t>
            </a:r>
            <a:r>
              <a:rPr lang="en-US" dirty="0" smtClean="0"/>
              <a:t>audits  </a:t>
            </a:r>
            <a:endParaRPr lang="en-US" dirty="0"/>
          </a:p>
          <a:p>
            <a:pPr lvl="2"/>
            <a:r>
              <a:rPr lang="en-US" dirty="0" smtClean="0"/>
              <a:t>Department </a:t>
            </a:r>
            <a:r>
              <a:rPr lang="en-US" dirty="0"/>
              <a:t>briefs taxpayer on key material issues of the </a:t>
            </a:r>
            <a:r>
              <a:rPr lang="en-US" dirty="0" smtClean="0"/>
              <a:t>audit</a:t>
            </a:r>
            <a:endParaRPr lang="en-US" dirty="0"/>
          </a:p>
          <a:p>
            <a:pPr lvl="2"/>
            <a:r>
              <a:rPr lang="en-US" dirty="0" smtClean="0"/>
              <a:t>Taxpayer </a:t>
            </a:r>
            <a:r>
              <a:rPr lang="en-US" dirty="0"/>
              <a:t>submits analysis of </a:t>
            </a:r>
            <a:r>
              <a:rPr lang="en-US" dirty="0" smtClean="0"/>
              <a:t>its </a:t>
            </a:r>
            <a:r>
              <a:rPr lang="en-US" dirty="0"/>
              <a:t>position on the </a:t>
            </a:r>
            <a:r>
              <a:rPr lang="en-US" dirty="0" smtClean="0"/>
              <a:t>issue</a:t>
            </a:r>
            <a:endParaRPr lang="en-US" dirty="0"/>
          </a:p>
          <a:p>
            <a:pPr lvl="2"/>
            <a:r>
              <a:rPr lang="en-US" dirty="0" smtClean="0"/>
              <a:t>Involvement </a:t>
            </a:r>
            <a:r>
              <a:rPr lang="en-US" dirty="0"/>
              <a:t>of legal affairs on an issue increases likelihood that audit of large business will conclude within 18-24 months</a:t>
            </a:r>
          </a:p>
        </p:txBody>
      </p:sp>
    </p:spTree>
    <p:extLst>
      <p:ext uri="{BB962C8B-B14F-4D97-AF65-F5344CB8AC3E}">
        <p14:creationId xmlns:p14="http://schemas.microsoft.com/office/powerpoint/2010/main" val="355278744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resolution:  </a:t>
            </a:r>
            <a:r>
              <a:rPr lang="en-US" dirty="0" smtClean="0"/>
              <a:t>Closing </a:t>
            </a:r>
            <a:r>
              <a:rPr lang="en-US" dirty="0"/>
              <a:t>an audit</a:t>
            </a:r>
          </a:p>
        </p:txBody>
      </p:sp>
      <p:sp>
        <p:nvSpPr>
          <p:cNvPr id="3" name="Text Placeholder 2"/>
          <p:cNvSpPr>
            <a:spLocks noGrp="1"/>
          </p:cNvSpPr>
          <p:nvPr>
            <p:ph type="body" sz="quarter" idx="10"/>
          </p:nvPr>
        </p:nvSpPr>
        <p:spPr/>
        <p:txBody>
          <a:bodyPr/>
          <a:lstStyle/>
          <a:p>
            <a:r>
              <a:rPr lang="en-US" dirty="0" smtClean="0"/>
              <a:t>Closing agreements*</a:t>
            </a:r>
          </a:p>
          <a:p>
            <a:pPr lvl="2"/>
            <a:r>
              <a:rPr lang="en-US" dirty="0" smtClean="0"/>
              <a:t>Avoid using only the Department’s standard terms</a:t>
            </a:r>
          </a:p>
          <a:p>
            <a:pPr lvl="2"/>
            <a:r>
              <a:rPr lang="en-US" dirty="0" smtClean="0"/>
              <a:t>Consider benefits and detriments to binding treatment for future years</a:t>
            </a:r>
          </a:p>
          <a:p>
            <a:pPr lvl="3"/>
            <a:r>
              <a:rPr lang="en-US" dirty="0" smtClean="0"/>
              <a:t>Can be beneficial for issues that will reoccur in future years</a:t>
            </a:r>
          </a:p>
          <a:p>
            <a:pPr lvl="3"/>
            <a:r>
              <a:rPr lang="en-US" dirty="0" smtClean="0"/>
              <a:t>Can cut against taxpayer if settlement is merely negotiated amount rather than determination of an issue</a:t>
            </a:r>
          </a:p>
          <a:p>
            <a:pPr lvl="2"/>
            <a:r>
              <a:rPr lang="en-US" dirty="0" smtClean="0"/>
              <a:t>Determine goals on confidentiality (both taxpayer and Department goals)</a:t>
            </a:r>
          </a:p>
          <a:p>
            <a:pPr lvl="2"/>
            <a:r>
              <a:rPr lang="en-US" dirty="0" smtClean="0"/>
              <a:t>Address whether the agreement closes all issues for the year or only those identified in the audit</a:t>
            </a:r>
          </a:p>
          <a:p>
            <a:pPr lvl="2"/>
            <a:r>
              <a:rPr lang="en-US" dirty="0" smtClean="0"/>
              <a:t>Note where tax attributes have been adjusted to ensure proper calculation and use in future years</a:t>
            </a:r>
          </a:p>
          <a:p>
            <a:pPr lvl="2"/>
            <a:endParaRPr lang="en-US" dirty="0" smtClean="0"/>
          </a:p>
          <a:p>
            <a:pPr lvl="2"/>
            <a:endParaRPr lang="en-US" dirty="0"/>
          </a:p>
          <a:p>
            <a:pPr lvl="2"/>
            <a:endParaRPr lang="en-US" dirty="0" smtClean="0"/>
          </a:p>
          <a:p>
            <a:pPr lvl="1"/>
            <a:r>
              <a:rPr lang="en-US" sz="1200" dirty="0" smtClean="0"/>
              <a:t>*</a:t>
            </a:r>
            <a:r>
              <a:rPr lang="en-US" sz="1200" i="1" dirty="0" smtClean="0"/>
              <a:t>See </a:t>
            </a:r>
            <a:r>
              <a:rPr lang="en-US" sz="1200" dirty="0" smtClean="0"/>
              <a:t>Peter L. Faber, Negotiating a Closing Agreement with a Department of Revenue, State Tax Today (June 15, 2015)</a:t>
            </a:r>
          </a:p>
        </p:txBody>
      </p:sp>
    </p:spTree>
    <p:extLst>
      <p:ext uri="{BB962C8B-B14F-4D97-AF65-F5344CB8AC3E}">
        <p14:creationId xmlns:p14="http://schemas.microsoft.com/office/powerpoint/2010/main" val="383742804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resolution:  </a:t>
            </a:r>
            <a:r>
              <a:rPr lang="en-US" dirty="0" smtClean="0"/>
              <a:t>Alternative dispute resolution alternatives – Multistate </a:t>
            </a:r>
            <a:endParaRPr lang="en-US" dirty="0"/>
          </a:p>
        </p:txBody>
      </p:sp>
      <p:sp>
        <p:nvSpPr>
          <p:cNvPr id="3" name="Text Placeholder 2"/>
          <p:cNvSpPr>
            <a:spLocks noGrp="1"/>
          </p:cNvSpPr>
          <p:nvPr>
            <p:ph type="body" sz="quarter" idx="10"/>
          </p:nvPr>
        </p:nvSpPr>
        <p:spPr/>
        <p:txBody>
          <a:bodyPr/>
          <a:lstStyle/>
          <a:p>
            <a:r>
              <a:rPr lang="en-US" dirty="0" smtClean="0"/>
              <a:t>Multistate Tax Commission – Alternative Dispute Resolution Program</a:t>
            </a:r>
          </a:p>
          <a:p>
            <a:pPr lvl="2"/>
            <a:r>
              <a:rPr lang="en-US" dirty="0" smtClean="0"/>
              <a:t>“The purposes of this compact are to: (1) Facilitate proper determination of State and local tax liability of multistate taxpayers, including the equitable apportionment of tax bases and settlement of apportionment disputes. …(4) Avoid duplicative taxation.”  Multistate Tax Compact, Art. I.</a:t>
            </a:r>
          </a:p>
          <a:p>
            <a:pPr lvl="2"/>
            <a:r>
              <a:rPr lang="en-US" dirty="0" smtClean="0"/>
              <a:t>Developed jointly with COST</a:t>
            </a:r>
          </a:p>
          <a:p>
            <a:pPr lvl="2"/>
            <a:r>
              <a:rPr lang="en-US" dirty="0"/>
              <a:t>Bylaw 14 of the MTC provides general conditions of program</a:t>
            </a:r>
          </a:p>
          <a:p>
            <a:pPr lvl="2"/>
            <a:r>
              <a:rPr lang="en-US" u="sng" dirty="0" smtClean="0"/>
              <a:t>Not</a:t>
            </a:r>
            <a:r>
              <a:rPr lang="en-US" dirty="0" smtClean="0"/>
              <a:t> </a:t>
            </a:r>
            <a:r>
              <a:rPr lang="en-US" dirty="0"/>
              <a:t>mandatory </a:t>
            </a:r>
            <a:r>
              <a:rPr lang="en-US" dirty="0" smtClean="0"/>
              <a:t>binding arbitration (all parties must agree to participate) </a:t>
            </a:r>
          </a:p>
          <a:p>
            <a:pPr lvl="2"/>
            <a:r>
              <a:rPr lang="en-US" dirty="0" smtClean="0"/>
              <a:t>Parties can elect to have decision be binding or non-binding</a:t>
            </a:r>
          </a:p>
          <a:p>
            <a:pPr lvl="2"/>
            <a:r>
              <a:rPr lang="en-US" dirty="0" smtClean="0"/>
              <a:t>Confidentiality</a:t>
            </a:r>
          </a:p>
          <a:p>
            <a:pPr lvl="2"/>
            <a:r>
              <a:rPr lang="en-US" dirty="0" smtClean="0"/>
              <a:t>Statement of Specific Procedures for Initiation and Conduct of Multistate Alternative Dispute Resolution Process (MTCACR Form 100 (November 1995))</a:t>
            </a:r>
          </a:p>
          <a:p>
            <a:pPr lvl="2"/>
            <a:r>
              <a:rPr lang="en-US" dirty="0" smtClean="0"/>
              <a:t>Taxpayer must continue to preserve and perfect any appeal rights in states</a:t>
            </a:r>
          </a:p>
          <a:p>
            <a:pPr lvl="2"/>
            <a:r>
              <a:rPr lang="en-US" dirty="0" smtClean="0"/>
              <a:t>Typically used after receiving an assessment, but could be used at any stage</a:t>
            </a:r>
            <a:endParaRPr lang="en-US" dirty="0"/>
          </a:p>
        </p:txBody>
      </p:sp>
    </p:spTree>
    <p:extLst>
      <p:ext uri="{BB962C8B-B14F-4D97-AF65-F5344CB8AC3E}">
        <p14:creationId xmlns:p14="http://schemas.microsoft.com/office/powerpoint/2010/main" val="72500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885896"/>
          </a:xfrm>
        </p:spPr>
        <p:txBody>
          <a:bodyPr>
            <a:normAutofit fontScale="92500" lnSpcReduction="10000"/>
          </a:bodyPr>
          <a:lstStyle/>
          <a:p>
            <a:r>
              <a:rPr lang="en-US" b="1" i="1" dirty="0">
                <a:solidFill>
                  <a:schemeClr val="accent2"/>
                </a:solidFill>
              </a:rPr>
              <a:t>Petition of Staples Inc. and Staples the Office Superstore, LLC, and the Decision of the </a:t>
            </a:r>
            <a:r>
              <a:rPr lang="en-US" b="1" i="1" dirty="0" smtClean="0">
                <a:solidFill>
                  <a:schemeClr val="accent2"/>
                </a:solidFill>
              </a:rPr>
              <a:t>Md. Tax Court</a:t>
            </a:r>
            <a:r>
              <a:rPr lang="en-US" dirty="0" smtClean="0"/>
              <a:t>, No</a:t>
            </a:r>
            <a:r>
              <a:rPr lang="en-US" dirty="0"/>
              <a:t>. C-02-CV-15-002009 (</a:t>
            </a:r>
            <a:r>
              <a:rPr lang="en-US" dirty="0" smtClean="0"/>
              <a:t>Md. Cir. Ct. 2016</a:t>
            </a:r>
            <a:r>
              <a:rPr lang="en-US" dirty="0"/>
              <a:t>)</a:t>
            </a:r>
          </a:p>
        </p:txBody>
      </p:sp>
      <p:sp>
        <p:nvSpPr>
          <p:cNvPr id="3" name="Title 2"/>
          <p:cNvSpPr>
            <a:spLocks noGrp="1"/>
          </p:cNvSpPr>
          <p:nvPr>
            <p:ph type="title"/>
          </p:nvPr>
        </p:nvSpPr>
        <p:spPr/>
        <p:txBody>
          <a:bodyPr/>
          <a:lstStyle/>
          <a:p>
            <a:r>
              <a:rPr lang="en-US" dirty="0" smtClean="0"/>
              <a:t>Maryland – Enterprise Dependency = Nexus</a:t>
            </a:r>
            <a:endParaRPr lang="en-US" dirty="0"/>
          </a:p>
        </p:txBody>
      </p:sp>
      <p:sp>
        <p:nvSpPr>
          <p:cNvPr id="4" name="Content Placeholder 3"/>
          <p:cNvSpPr>
            <a:spLocks noGrp="1"/>
          </p:cNvSpPr>
          <p:nvPr>
            <p:ph sz="quarter" idx="14"/>
          </p:nvPr>
        </p:nvSpPr>
        <p:spPr/>
        <p:txBody>
          <a:bodyPr>
            <a:normAutofit/>
          </a:bodyPr>
          <a:lstStyle/>
          <a:p>
            <a:r>
              <a:rPr lang="en-US" sz="2000" dirty="0"/>
              <a:t>Affirmed that enterprise dependency with in-state affiliates created nexus for out-of-state entities. </a:t>
            </a:r>
          </a:p>
          <a:p>
            <a:r>
              <a:rPr lang="en-US" sz="2000" dirty="0"/>
              <a:t>Affirmed the Comptroller’s application of an alternative apportionment formula because the out-of-state entities failed to carry their burden of proving that the Comptroller’s non-statutory formula “produced a tax liability out of all appropriate proportion to the business transacted in Maryland or led to a ‘grossly distorted result.’”</a:t>
            </a:r>
          </a:p>
          <a:p>
            <a:pPr lvl="1"/>
            <a:r>
              <a:rPr lang="en-US" dirty="0"/>
              <a:t>Comptroller used an alternative apportionment method identical to used in </a:t>
            </a:r>
            <a:r>
              <a:rPr lang="en-US" i="1" dirty="0"/>
              <a:t>Gore</a:t>
            </a:r>
            <a:r>
              <a:rPr lang="en-US" dirty="0"/>
              <a:t>.</a:t>
            </a:r>
          </a:p>
        </p:txBody>
      </p:sp>
      <p:sp>
        <p:nvSpPr>
          <p:cNvPr id="5" name="Slide Number Placeholder 4"/>
          <p:cNvSpPr>
            <a:spLocks noGrp="1"/>
          </p:cNvSpPr>
          <p:nvPr>
            <p:ph type="sldNum" sz="quarter" idx="16"/>
          </p:nvPr>
        </p:nvSpPr>
        <p:spPr/>
        <p:txBody>
          <a:bodyPr/>
          <a:lstStyle/>
          <a:p>
            <a:fld id="{03F1EFBE-6FC5-4E3B-A532-A391AE8323A1}" type="slidenum">
              <a:rPr lang="en-GB" smtClean="0"/>
              <a:pPr/>
              <a:t>19</a:t>
            </a:fld>
            <a:endParaRPr lang="en-GB" dirty="0"/>
          </a:p>
        </p:txBody>
      </p:sp>
    </p:spTree>
    <p:extLst>
      <p:ext uri="{BB962C8B-B14F-4D97-AF65-F5344CB8AC3E}">
        <p14:creationId xmlns:p14="http://schemas.microsoft.com/office/powerpoint/2010/main" val="30273809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resolution:  Alternative dispute resolution alternatives – Multistate </a:t>
            </a:r>
          </a:p>
        </p:txBody>
      </p:sp>
      <p:sp>
        <p:nvSpPr>
          <p:cNvPr id="3" name="Text Placeholder 2"/>
          <p:cNvSpPr>
            <a:spLocks noGrp="1"/>
          </p:cNvSpPr>
          <p:nvPr>
            <p:ph type="body" sz="quarter" idx="10"/>
          </p:nvPr>
        </p:nvSpPr>
        <p:spPr/>
        <p:txBody>
          <a:bodyPr/>
          <a:lstStyle/>
          <a:p>
            <a:r>
              <a:rPr lang="en-US" sz="1400" dirty="0" smtClean="0"/>
              <a:t>MTC – contained in new model sales sourcing regs.  In response to ABA Tax Section recommendation.</a:t>
            </a:r>
          </a:p>
          <a:p>
            <a:pPr lvl="2"/>
            <a:r>
              <a:rPr lang="en-US" sz="1400" dirty="0" smtClean="0"/>
              <a:t>Per </a:t>
            </a:r>
            <a:r>
              <a:rPr lang="en-US" sz="1400" u="sng" dirty="0" smtClean="0"/>
              <a:t>model regulation</a:t>
            </a:r>
            <a:r>
              <a:rPr lang="en-US" sz="1400" dirty="0" smtClean="0"/>
              <a:t>, Whenever </a:t>
            </a:r>
            <a:r>
              <a:rPr lang="en-US" sz="1400" dirty="0"/>
              <a:t>a taxpayer is subjected to different sourcing methodologies regarding intangibles or services, by the [State Tax Agency] and one or more other state taxing authorities, the taxpayer may petition for, and the [State Tax Agency] may participate in, and encourage the other state taxing authorities to participate in, non-binding mediation in accordance with the alternative dispute resolution rules promulgated by the Multistate Tax Commission from time to time, regardless of whether all the state taxing authorities are members of the Multistate Tax Compact.</a:t>
            </a:r>
          </a:p>
          <a:p>
            <a:r>
              <a:rPr lang="en-US" sz="1400" dirty="0" smtClean="0"/>
              <a:t>Louisiana</a:t>
            </a:r>
          </a:p>
          <a:p>
            <a:pPr lvl="2"/>
            <a:r>
              <a:rPr lang="en-US" sz="1400" dirty="0" smtClean="0"/>
              <a:t>Per </a:t>
            </a:r>
            <a:r>
              <a:rPr lang="en-US" sz="1400" u="sng" dirty="0" smtClean="0"/>
              <a:t>statute</a:t>
            </a:r>
            <a:r>
              <a:rPr lang="en-US" sz="1400" dirty="0" smtClean="0"/>
              <a:t>, taxpayers may petition for mediation where Louisiana and another state apply different sales factor sourcing rules for services and intangibles:</a:t>
            </a:r>
          </a:p>
          <a:p>
            <a:pPr marL="291600" lvl="3" indent="0">
              <a:buNone/>
            </a:pPr>
            <a:r>
              <a:rPr lang="en-US" sz="1400" dirty="0" smtClean="0"/>
              <a:t>“Whenever a taxpayer is subjected to different sourcing methodologies regarding intangibles or services by the department and one or more other state taxing authorities, the taxpayer may petition for, and the department shall participate in, and encourage the other state taxing authorities to participate in, non-binding mediation in accordance with rules promulgated in accordance with the Administrative Procedures Act.”  La. Rev. Stat. Ann. 47:287.95(L)(5) (effective for tax periods beginning on and after January 1, 2016).</a:t>
            </a:r>
          </a:p>
        </p:txBody>
      </p:sp>
    </p:spTree>
    <p:extLst>
      <p:ext uri="{BB962C8B-B14F-4D97-AF65-F5344CB8AC3E}">
        <p14:creationId xmlns:p14="http://schemas.microsoft.com/office/powerpoint/2010/main" val="292641927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resolution:  Alternative dispute resolution alternatives – Multistate </a:t>
            </a:r>
          </a:p>
        </p:txBody>
      </p:sp>
      <p:sp>
        <p:nvSpPr>
          <p:cNvPr id="3" name="Text Placeholder 2"/>
          <p:cNvSpPr>
            <a:spLocks noGrp="1"/>
          </p:cNvSpPr>
          <p:nvPr>
            <p:ph type="body" sz="quarter" idx="10"/>
          </p:nvPr>
        </p:nvSpPr>
        <p:spPr/>
        <p:txBody>
          <a:bodyPr/>
          <a:lstStyle/>
          <a:p>
            <a:r>
              <a:rPr lang="en-US" sz="1400" dirty="0" smtClean="0"/>
              <a:t>Alabama</a:t>
            </a:r>
          </a:p>
          <a:p>
            <a:pPr lvl="2"/>
            <a:r>
              <a:rPr lang="en-US" sz="1400" dirty="0" smtClean="0"/>
              <a:t>Per </a:t>
            </a:r>
            <a:r>
              <a:rPr lang="en-US" sz="1400" u="sng" dirty="0" smtClean="0"/>
              <a:t>regulation</a:t>
            </a:r>
            <a:r>
              <a:rPr lang="en-US" sz="1400" dirty="0" smtClean="0"/>
              <a:t>, taxpayers may petition for mediation in a similar manner:</a:t>
            </a:r>
          </a:p>
          <a:p>
            <a:pPr lvl="2"/>
            <a:r>
              <a:rPr lang="en-US" sz="1400" dirty="0" smtClean="0"/>
              <a:t>“Whenever </a:t>
            </a:r>
            <a:r>
              <a:rPr lang="en-US" sz="1400" dirty="0"/>
              <a:t>a taxpayer is subjected to different sourcing </a:t>
            </a:r>
            <a:r>
              <a:rPr lang="en-US" sz="1400" dirty="0" smtClean="0"/>
              <a:t>methodologies regarding </a:t>
            </a:r>
            <a:r>
              <a:rPr lang="en-US" sz="1400" dirty="0"/>
              <a:t>intangibles or services, by the Department of Revenue and one or more </a:t>
            </a:r>
            <a:r>
              <a:rPr lang="en-US" sz="1400" dirty="0" smtClean="0"/>
              <a:t>other state </a:t>
            </a:r>
            <a:r>
              <a:rPr lang="en-US" sz="1400" dirty="0"/>
              <a:t>taxing authorities, the taxpayer may petition for, and the Department of </a:t>
            </a:r>
            <a:r>
              <a:rPr lang="en-US" sz="1400" dirty="0" smtClean="0"/>
              <a:t>Revenue shall </a:t>
            </a:r>
            <a:r>
              <a:rPr lang="en-US" sz="1400" dirty="0"/>
              <a:t>participate in, and encourage the other state taxing authorities to participate </a:t>
            </a:r>
            <a:r>
              <a:rPr lang="en-US" sz="1400" dirty="0" smtClean="0"/>
              <a:t>in, non-binding </a:t>
            </a:r>
            <a:r>
              <a:rPr lang="en-US" sz="1400" dirty="0"/>
              <a:t>mediation in accordance with the mediation rules promulgated by </a:t>
            </a:r>
            <a:r>
              <a:rPr lang="en-US" sz="1400" dirty="0" smtClean="0"/>
              <a:t>the Multistate </a:t>
            </a:r>
            <a:r>
              <a:rPr lang="en-US" sz="1400" dirty="0"/>
              <a:t>Tax Commission from time to time, regardless of whether all the state </a:t>
            </a:r>
            <a:r>
              <a:rPr lang="en-US" sz="1400" dirty="0" smtClean="0"/>
              <a:t>taxing authorities </a:t>
            </a:r>
            <a:r>
              <a:rPr lang="en-US" sz="1400" dirty="0"/>
              <a:t>are members of the Multistate Tax Compact</a:t>
            </a:r>
            <a:r>
              <a:rPr lang="en-US" sz="1400" dirty="0" smtClean="0"/>
              <a:t>.”  Ala. Admin. Code Regs. 810-27-1-4-.17.01(d).</a:t>
            </a:r>
          </a:p>
        </p:txBody>
      </p:sp>
    </p:spTree>
    <p:extLst>
      <p:ext uri="{BB962C8B-B14F-4D97-AF65-F5344CB8AC3E}">
        <p14:creationId xmlns:p14="http://schemas.microsoft.com/office/powerpoint/2010/main" val="79339132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utilizing early resolution</a:t>
            </a:r>
            <a:endParaRPr lang="en-US" dirty="0"/>
          </a:p>
        </p:txBody>
      </p:sp>
      <p:sp>
        <p:nvSpPr>
          <p:cNvPr id="3" name="Text Placeholder 2"/>
          <p:cNvSpPr>
            <a:spLocks noGrp="1"/>
          </p:cNvSpPr>
          <p:nvPr>
            <p:ph type="body" sz="quarter" idx="10"/>
          </p:nvPr>
        </p:nvSpPr>
        <p:spPr/>
        <p:txBody>
          <a:bodyPr/>
          <a:lstStyle/>
          <a:p>
            <a:r>
              <a:rPr lang="en-US" dirty="0" smtClean="0"/>
              <a:t>Transfer pricing</a:t>
            </a:r>
          </a:p>
          <a:p>
            <a:pPr lvl="2"/>
            <a:r>
              <a:rPr lang="en-US" dirty="0" smtClean="0"/>
              <a:t>See's </a:t>
            </a:r>
            <a:r>
              <a:rPr lang="en-US" dirty="0"/>
              <a:t>Candies Inc. v. Utah State Tax Commission, Case No. 140401556, Fourth Judicial District Court (October 7, 2016</a:t>
            </a:r>
            <a:r>
              <a:rPr lang="en-US" dirty="0" smtClean="0"/>
              <a:t>)</a:t>
            </a:r>
          </a:p>
          <a:p>
            <a:pPr lvl="3"/>
            <a:r>
              <a:rPr lang="en-US" dirty="0" smtClean="0"/>
              <a:t>Transfer pricing not solely an issue for separate company states</a:t>
            </a:r>
          </a:p>
          <a:p>
            <a:pPr lvl="2"/>
            <a:endParaRPr lang="en-US" dirty="0"/>
          </a:p>
          <a:p>
            <a:pPr lvl="2"/>
            <a:r>
              <a:rPr lang="en-US" dirty="0"/>
              <a:t>Columbia Sportswear USA Corp. v. Dep't of State Revenue, Cause No. 49T10-1104-TA-00032, Indiana Tax Court (December 18, 2015) </a:t>
            </a:r>
          </a:p>
          <a:p>
            <a:pPr lvl="3"/>
            <a:r>
              <a:rPr lang="en-US" dirty="0"/>
              <a:t>Work on the front-end can pay off </a:t>
            </a:r>
            <a:r>
              <a:rPr lang="en-US" dirty="0" smtClean="0"/>
              <a:t>in the end (state </a:t>
            </a:r>
            <a:r>
              <a:rPr lang="en-US" dirty="0"/>
              <a:t>transfer pricing report)</a:t>
            </a:r>
          </a:p>
          <a:p>
            <a:pPr marL="0" lvl="2" indent="0">
              <a:buNone/>
            </a:pPr>
            <a:endParaRPr lang="en-US" dirty="0" smtClean="0">
              <a:solidFill>
                <a:srgbClr val="FF0000"/>
              </a:solidFill>
            </a:endParaRPr>
          </a:p>
          <a:p>
            <a:pPr lvl="2"/>
            <a:r>
              <a:rPr lang="en-US" dirty="0" smtClean="0"/>
              <a:t>Federal </a:t>
            </a:r>
            <a:r>
              <a:rPr lang="en-US" dirty="0"/>
              <a:t>Competent Authority Agreement </a:t>
            </a:r>
          </a:p>
          <a:p>
            <a:pPr lvl="3"/>
            <a:r>
              <a:rPr lang="en-US" dirty="0" smtClean="0"/>
              <a:t>Can result </a:t>
            </a:r>
            <a:r>
              <a:rPr lang="en-US" dirty="0"/>
              <a:t>in an APA</a:t>
            </a:r>
          </a:p>
          <a:p>
            <a:pPr lvl="3"/>
            <a:r>
              <a:rPr lang="en-US" dirty="0"/>
              <a:t>Does it trigger/allow a state RAR?</a:t>
            </a:r>
          </a:p>
          <a:p>
            <a:pPr lvl="2"/>
            <a:endParaRPr lang="en-US" dirty="0"/>
          </a:p>
          <a:p>
            <a:pPr lvl="2"/>
            <a:r>
              <a:rPr lang="en-US" dirty="0"/>
              <a:t>MTC ADR program as State “Competent Authority”</a:t>
            </a:r>
          </a:p>
          <a:p>
            <a:pPr marL="0" lvl="2" indent="0">
              <a:buNone/>
            </a:pPr>
            <a:endParaRPr lang="en-US" dirty="0">
              <a:solidFill>
                <a:srgbClr val="FF0000"/>
              </a:solidFill>
            </a:endParaRPr>
          </a:p>
        </p:txBody>
      </p:sp>
    </p:spTree>
    <p:extLst>
      <p:ext uri="{BB962C8B-B14F-4D97-AF65-F5344CB8AC3E}">
        <p14:creationId xmlns:p14="http://schemas.microsoft.com/office/powerpoint/2010/main" val="49068650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best utilizing early resolution</a:t>
            </a:r>
            <a:endParaRPr lang="en-US" dirty="0"/>
          </a:p>
        </p:txBody>
      </p:sp>
      <p:sp>
        <p:nvSpPr>
          <p:cNvPr id="3" name="Text Placeholder 2"/>
          <p:cNvSpPr>
            <a:spLocks noGrp="1"/>
          </p:cNvSpPr>
          <p:nvPr>
            <p:ph type="body" sz="quarter" idx="10"/>
          </p:nvPr>
        </p:nvSpPr>
        <p:spPr>
          <a:xfrm>
            <a:off x="752400" y="1069900"/>
            <a:ext cx="7639200" cy="4594225"/>
          </a:xfrm>
        </p:spPr>
        <p:txBody>
          <a:bodyPr/>
          <a:lstStyle/>
          <a:p>
            <a:r>
              <a:rPr lang="en-US" dirty="0" smtClean="0"/>
              <a:t>Apportionment – Sales Factor</a:t>
            </a:r>
          </a:p>
          <a:p>
            <a:r>
              <a:rPr lang="en-US" i="1" dirty="0" smtClean="0"/>
              <a:t>Example</a:t>
            </a:r>
            <a:r>
              <a:rPr lang="en-US" dirty="0" smtClean="0"/>
              <a:t>:  California Chief Counsel Ruling 2015-03 – Sales Factor Reasonable Approximation</a:t>
            </a:r>
          </a:p>
          <a:p>
            <a:pPr lvl="2"/>
            <a:r>
              <a:rPr lang="en-US" dirty="0" smtClean="0"/>
              <a:t>Taxpayer was a service provider engaged in providing “integrated financial information and analytical applications”</a:t>
            </a:r>
          </a:p>
          <a:p>
            <a:pPr lvl="2"/>
            <a:r>
              <a:rPr lang="en-US" dirty="0" smtClean="0"/>
              <a:t>Customers were investment managers and investment bankers that used taxpayer’s services to provide services to their customers</a:t>
            </a:r>
          </a:p>
          <a:p>
            <a:pPr lvl="2"/>
            <a:r>
              <a:rPr lang="en-US" dirty="0" smtClean="0"/>
              <a:t>Two questions:</a:t>
            </a:r>
          </a:p>
          <a:p>
            <a:pPr lvl="3"/>
            <a:r>
              <a:rPr lang="en-US" dirty="0" smtClean="0"/>
              <a:t>Should sales be sourced to the location where the customer receives the benefit of the services or where the customer’s customers receive the benefit?</a:t>
            </a:r>
          </a:p>
          <a:p>
            <a:pPr lvl="3"/>
            <a:r>
              <a:rPr lang="en-US" dirty="0" smtClean="0"/>
              <a:t>In the absence of contracts or books and records identifying the location where the benefit of the taxpayer’s services are received, could the taxpayer use relative CPU usage as a reasonable approximation?</a:t>
            </a:r>
          </a:p>
          <a:p>
            <a:pPr lvl="2"/>
            <a:r>
              <a:rPr lang="en-US" dirty="0" smtClean="0"/>
              <a:t>Getting either of these questions wrong could have resulted in significant assessments that could have been replicated for years</a:t>
            </a:r>
          </a:p>
          <a:p>
            <a:pPr lvl="2"/>
            <a:r>
              <a:rPr lang="en-US" dirty="0" smtClean="0"/>
              <a:t>Taxpayer will need to monitor its service offerings and the manner in which it provides those services to avoid the ruling becoming obsolete</a:t>
            </a:r>
          </a:p>
          <a:p>
            <a:pPr lvl="2"/>
            <a:r>
              <a:rPr lang="en-US" dirty="0" smtClean="0"/>
              <a:t>Taxpayer could consider use of non-binding mediation under the MTC ADR program or as provided for in Alabama and Louisiana</a:t>
            </a:r>
          </a:p>
          <a:p>
            <a:endParaRPr lang="en-US" dirty="0" smtClean="0">
              <a:solidFill>
                <a:srgbClr val="FF0000"/>
              </a:solidFill>
            </a:endParaRPr>
          </a:p>
        </p:txBody>
      </p:sp>
    </p:spTree>
    <p:extLst>
      <p:ext uri="{BB962C8B-B14F-4D97-AF65-F5344CB8AC3E}">
        <p14:creationId xmlns:p14="http://schemas.microsoft.com/office/powerpoint/2010/main" val="152901575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Text Placeholder 2"/>
          <p:cNvSpPr>
            <a:spLocks noGrp="1"/>
          </p:cNvSpPr>
          <p:nvPr>
            <p:ph type="body" sz="quarter" idx="10"/>
          </p:nvPr>
        </p:nvSpPr>
        <p:spPr/>
        <p:txBody>
          <a:bodyPr/>
          <a:lstStyle/>
          <a:p>
            <a:r>
              <a:rPr lang="en-US" dirty="0" smtClean="0"/>
              <a:t>Look for a procedure.  No procedure?  Ask Anyway.</a:t>
            </a:r>
          </a:p>
          <a:p>
            <a:r>
              <a:rPr lang="en-US" dirty="0" smtClean="0"/>
              <a:t>Know when to walk away</a:t>
            </a:r>
          </a:p>
          <a:p>
            <a:pPr lvl="2"/>
            <a:r>
              <a:rPr lang="en-US" dirty="0" smtClean="0"/>
              <a:t>Understand issues on which states will not issue rulings</a:t>
            </a:r>
          </a:p>
          <a:p>
            <a:pPr lvl="2"/>
            <a:r>
              <a:rPr lang="en-US" dirty="0" smtClean="0"/>
              <a:t>Associated </a:t>
            </a:r>
            <a:r>
              <a:rPr lang="en-US" dirty="0"/>
              <a:t>Bank, N.A. v. Comm’r of Revenue, Docket No. 8551-R, Minnesota Tax Court (April 18, 2017</a:t>
            </a:r>
            <a:r>
              <a:rPr lang="en-US" dirty="0" smtClean="0"/>
              <a:t>)</a:t>
            </a:r>
          </a:p>
          <a:p>
            <a:pPr lvl="3"/>
            <a:r>
              <a:rPr lang="en-US" dirty="0" smtClean="0"/>
              <a:t>Tax Court held that Commissioner improperly applied alternative apportionment to require inclusion of interest in unitary combined report</a:t>
            </a:r>
          </a:p>
          <a:p>
            <a:pPr lvl="3"/>
            <a:r>
              <a:rPr lang="en-US" dirty="0" smtClean="0"/>
              <a:t>Consider how this decision could affect taxpayers requesting alternative apportionment</a:t>
            </a:r>
          </a:p>
          <a:p>
            <a:r>
              <a:rPr lang="en-US" dirty="0" smtClean="0"/>
              <a:t>Beware of cruise control</a:t>
            </a:r>
          </a:p>
          <a:p>
            <a:pPr lvl="2"/>
            <a:r>
              <a:rPr lang="en-US" dirty="0" smtClean="0"/>
              <a:t>Triple </a:t>
            </a:r>
            <a:r>
              <a:rPr lang="en-US" dirty="0"/>
              <a:t>S Management Corp. v. Municipal Revenue Collection </a:t>
            </a:r>
            <a:r>
              <a:rPr lang="en-US" dirty="0" smtClean="0"/>
              <a:t>Center </a:t>
            </a:r>
          </a:p>
          <a:p>
            <a:pPr lvl="3"/>
            <a:r>
              <a:rPr lang="en-US" dirty="0" smtClean="0"/>
              <a:t>Retroactive revocation of property tax exemption reaching back 15 years</a:t>
            </a:r>
          </a:p>
          <a:p>
            <a:pPr lvl="3"/>
            <a:r>
              <a:rPr lang="en-US" dirty="0" smtClean="0"/>
              <a:t>Tax at issue was approximately $5.3 million</a:t>
            </a:r>
          </a:p>
          <a:p>
            <a:pPr lvl="3"/>
            <a:r>
              <a:rPr lang="en-US" dirty="0" smtClean="0"/>
              <a:t>Courts determined that ruling granting exemption had been given in contravention of the clear language of the applicable statute</a:t>
            </a:r>
          </a:p>
          <a:p>
            <a:pPr lvl="3"/>
            <a:r>
              <a:rPr lang="en-US" dirty="0" smtClean="0"/>
              <a:t>Statute of limitations did not apply to revocation of ruling</a:t>
            </a:r>
            <a:endParaRPr lang="en-US" dirty="0"/>
          </a:p>
        </p:txBody>
      </p:sp>
    </p:spTree>
    <p:extLst>
      <p:ext uri="{BB962C8B-B14F-4D97-AF65-F5344CB8AC3E}">
        <p14:creationId xmlns:p14="http://schemas.microsoft.com/office/powerpoint/2010/main" val="340789744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4800" y="1346398"/>
            <a:ext cx="6192000" cy="5274209"/>
          </a:xfrm>
        </p:spPr>
        <p:txBody>
          <a:bodyPr/>
          <a:lstStyle/>
          <a:p>
            <a:r>
              <a:rPr lang="en-US" dirty="0" smtClean="0"/>
              <a:t>Thank you</a:t>
            </a:r>
            <a:endParaRPr lang="en-US" dirty="0"/>
          </a:p>
        </p:txBody>
      </p:sp>
      <p:sp>
        <p:nvSpPr>
          <p:cNvPr id="5" name="Text Placeholder 4"/>
          <p:cNvSpPr>
            <a:spLocks noGrp="1"/>
          </p:cNvSpPr>
          <p:nvPr>
            <p:ph type="body" sz="quarter" idx="11"/>
          </p:nvPr>
        </p:nvSpPr>
        <p:spPr>
          <a:xfrm>
            <a:off x="2215662" y="2576146"/>
            <a:ext cx="5077438" cy="3692769"/>
          </a:xfrm>
        </p:spPr>
        <p:txBody>
          <a:bodyPr/>
          <a:lstStyle/>
          <a:p>
            <a:pPr>
              <a:spcAft>
                <a:spcPts val="0"/>
              </a:spcAft>
            </a:pPr>
            <a:r>
              <a:rPr lang="en-US" sz="1700" dirty="0" smtClean="0"/>
              <a:t>Shirley Sicilian</a:t>
            </a:r>
          </a:p>
          <a:p>
            <a:pPr>
              <a:spcAft>
                <a:spcPts val="0"/>
              </a:spcAft>
            </a:pPr>
            <a:r>
              <a:rPr lang="en-US" sz="1700" dirty="0" smtClean="0"/>
              <a:t>KPMG LLP</a:t>
            </a:r>
          </a:p>
          <a:p>
            <a:pPr>
              <a:spcAft>
                <a:spcPts val="0"/>
              </a:spcAft>
            </a:pPr>
            <a:r>
              <a:rPr lang="en-US" sz="1700" dirty="0"/>
              <a:t>202.533.3466</a:t>
            </a:r>
          </a:p>
          <a:p>
            <a:pPr>
              <a:spcAft>
                <a:spcPts val="0"/>
              </a:spcAft>
            </a:pPr>
            <a:r>
              <a:rPr lang="en-US" sz="1700" dirty="0" smtClean="0">
                <a:hlinkClick r:id="rId3"/>
              </a:rPr>
              <a:t>ssicilian@kpmg.com</a:t>
            </a:r>
            <a:r>
              <a:rPr lang="en-US" sz="1700" dirty="0" smtClean="0"/>
              <a:t> </a:t>
            </a:r>
          </a:p>
          <a:p>
            <a:pPr>
              <a:spcAft>
                <a:spcPts val="0"/>
              </a:spcAft>
            </a:pPr>
            <a:endParaRPr lang="en-US" sz="1700" dirty="0" smtClean="0"/>
          </a:p>
          <a:p>
            <a:pPr>
              <a:spcAft>
                <a:spcPts val="0"/>
              </a:spcAft>
            </a:pPr>
            <a:r>
              <a:rPr lang="en-US" sz="1600" dirty="0" smtClean="0"/>
              <a:t>Dan De </a:t>
            </a:r>
            <a:r>
              <a:rPr lang="en-US" sz="1600" dirty="0"/>
              <a:t>Jong</a:t>
            </a:r>
          </a:p>
          <a:p>
            <a:pPr>
              <a:spcAft>
                <a:spcPts val="0"/>
              </a:spcAft>
            </a:pPr>
            <a:r>
              <a:rPr lang="en-US" sz="1600" dirty="0"/>
              <a:t>KPMG LLP</a:t>
            </a:r>
          </a:p>
          <a:p>
            <a:pPr>
              <a:spcAft>
                <a:spcPts val="0"/>
              </a:spcAft>
            </a:pPr>
            <a:r>
              <a:rPr lang="en-US" sz="1600" dirty="0"/>
              <a:t>202.533.3548</a:t>
            </a:r>
          </a:p>
          <a:p>
            <a:pPr>
              <a:spcAft>
                <a:spcPts val="0"/>
              </a:spcAft>
            </a:pPr>
            <a:r>
              <a:rPr lang="en-US" sz="1600" dirty="0">
                <a:hlinkClick r:id="rId3"/>
              </a:rPr>
              <a:t>ddejong@kpmg.com</a:t>
            </a:r>
            <a:r>
              <a:rPr lang="en-US" sz="1600" dirty="0"/>
              <a:t> </a:t>
            </a:r>
          </a:p>
          <a:p>
            <a:pPr>
              <a:spcAft>
                <a:spcPts val="0"/>
              </a:spcAft>
            </a:pPr>
            <a:endParaRPr lang="en-US" sz="2000" dirty="0" smtClean="0"/>
          </a:p>
          <a:p>
            <a:pPr>
              <a:spcAft>
                <a:spcPts val="0"/>
              </a:spcAft>
            </a:pPr>
            <a:r>
              <a:rPr lang="en-US" sz="2000" dirty="0" smtClean="0"/>
              <a:t> </a:t>
            </a:r>
          </a:p>
          <a:p>
            <a:pPr>
              <a:spcAft>
                <a:spcPts val="0"/>
              </a:spcAft>
            </a:pPr>
            <a:endParaRPr lang="en-US" sz="2000" dirty="0" smtClean="0"/>
          </a:p>
          <a:p>
            <a:pPr>
              <a:spcAft>
                <a:spcPts val="0"/>
              </a:spcAft>
            </a:pPr>
            <a:endParaRPr lang="en-US" sz="1600" dirty="0"/>
          </a:p>
          <a:p>
            <a:pPr>
              <a:spcAft>
                <a:spcPts val="0"/>
              </a:spcAft>
            </a:pPr>
            <a:endParaRPr lang="en-US" sz="1600" dirty="0" smtClean="0"/>
          </a:p>
          <a:p>
            <a:pPr>
              <a:spcAft>
                <a:spcPts val="0"/>
              </a:spcAft>
            </a:pPr>
            <a:endParaRPr lang="en-US" sz="2000" dirty="0" smtClean="0"/>
          </a:p>
          <a:p>
            <a:pPr>
              <a:spcAft>
                <a:spcPts val="0"/>
              </a:spcAft>
            </a:pPr>
            <a:endParaRPr lang="en-US" dirty="0"/>
          </a:p>
          <a:p>
            <a:pPr>
              <a:spcAft>
                <a:spcPts val="0"/>
              </a:spcAft>
            </a:pPr>
            <a:endParaRPr lang="en-US" dirty="0"/>
          </a:p>
          <a:p>
            <a:pPr>
              <a:spcAft>
                <a:spcPts val="0"/>
              </a:spcAft>
            </a:pPr>
            <a:endParaRPr lang="en-US" dirty="0"/>
          </a:p>
          <a:p>
            <a:pPr>
              <a:spcAft>
                <a:spcPts val="0"/>
              </a:spcAft>
            </a:pPr>
            <a:endParaRPr lang="en-US" dirty="0" smtClean="0"/>
          </a:p>
        </p:txBody>
      </p:sp>
      <p:sp>
        <p:nvSpPr>
          <p:cNvPr id="6" name="Text Placeholder 4"/>
          <p:cNvSpPr txBox="1">
            <a:spLocks/>
          </p:cNvSpPr>
          <p:nvPr/>
        </p:nvSpPr>
        <p:spPr>
          <a:xfrm>
            <a:off x="4102575" y="3760050"/>
            <a:ext cx="1841150" cy="926250"/>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600"/>
              </a:spcAft>
              <a:buClrTx/>
              <a:buSzTx/>
              <a:buFontTx/>
              <a:buNone/>
              <a:tabLst/>
              <a:defRPr sz="11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100" kern="1200">
                <a:solidFill>
                  <a:schemeClr val="bg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solidFill>
                <a:prstClr val="white"/>
              </a:solidFill>
            </a:endParaRPr>
          </a:p>
          <a:p>
            <a:endParaRPr lang="en-US" dirty="0" smtClean="0">
              <a:solidFill>
                <a:prstClr val="white"/>
              </a:solidFill>
            </a:endParaRPr>
          </a:p>
        </p:txBody>
      </p:sp>
      <p:sp>
        <p:nvSpPr>
          <p:cNvPr id="7" name="Text Placeholder 4"/>
          <p:cNvSpPr txBox="1">
            <a:spLocks/>
          </p:cNvSpPr>
          <p:nvPr/>
        </p:nvSpPr>
        <p:spPr>
          <a:xfrm>
            <a:off x="5477164" y="3760050"/>
            <a:ext cx="1856509" cy="926250"/>
          </a:xfrm>
          <a:prstGeom prst="rect">
            <a:avLst/>
          </a:prstGeo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600"/>
              </a:spcAft>
              <a:buClrTx/>
              <a:buSzTx/>
              <a:buFontTx/>
              <a:buNone/>
              <a:tabLst/>
              <a:defRPr sz="11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100" kern="1200">
                <a:solidFill>
                  <a:schemeClr val="bg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prstClr val="white"/>
              </a:solidFill>
            </a:endParaRPr>
          </a:p>
        </p:txBody>
      </p:sp>
    </p:spTree>
    <p:extLst>
      <p:ext uri="{BB962C8B-B14F-4D97-AF65-F5344CB8AC3E}">
        <p14:creationId xmlns:p14="http://schemas.microsoft.com/office/powerpoint/2010/main" val="105332026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p:txBody>
          <a:bodyPr/>
          <a:lstStyle/>
          <a:p>
            <a:r>
              <a:rPr lang="en-US" sz="1050" dirty="0"/>
              <a:t>© </a:t>
            </a:r>
            <a:r>
              <a:rPr lang="en-US" sz="1050" dirty="0" smtClean="0"/>
              <a:t>2017 </a:t>
            </a:r>
            <a:r>
              <a:rPr lang="en-US" sz="1050" dirty="0"/>
              <a:t>KPMG LLP, a Delaware limited liability partnership and the U.S. member firm of the KPMG network of independent member firms affiliated with KPMG International Cooperative (“KPMG International”), a Swiss entity. </a:t>
            </a:r>
            <a:r>
              <a:rPr lang="en-US" sz="1050" dirty="0" smtClean="0"/>
              <a:t/>
            </a:r>
            <a:br>
              <a:rPr lang="en-US" sz="1050" dirty="0" smtClean="0"/>
            </a:br>
            <a:r>
              <a:rPr lang="en-US" sz="1050" dirty="0" smtClean="0"/>
              <a:t>All </a:t>
            </a:r>
            <a:r>
              <a:rPr lang="en-US" sz="1050" dirty="0"/>
              <a:t>rights reserved</a:t>
            </a:r>
            <a:r>
              <a:rPr lang="en-US" sz="1050" dirty="0" smtClean="0"/>
              <a:t>. NDPPS 554455</a:t>
            </a:r>
            <a:endParaRPr lang="en-US" sz="1050" dirty="0"/>
          </a:p>
        </p:txBody>
      </p:sp>
      <p:sp>
        <p:nvSpPr>
          <p:cNvPr id="3" name="Text Placeholder 2"/>
          <p:cNvSpPr>
            <a:spLocks noGrp="1"/>
          </p:cNvSpPr>
          <p:nvPr>
            <p:ph type="body" sz="quarter" idx="12"/>
          </p:nvPr>
        </p:nvSpPr>
        <p:spPr/>
        <p:txBody>
          <a:bodyPr/>
          <a:lstStyle/>
          <a:p>
            <a:r>
              <a:rPr lang="en-US" sz="1050" dirty="0"/>
              <a:t>The KPMG name and logo are registered trademarks or trademarks of KPMG International.</a:t>
            </a:r>
          </a:p>
        </p:txBody>
      </p:sp>
      <p:sp>
        <p:nvSpPr>
          <p:cNvPr id="4" name="Text Placeholder 3"/>
          <p:cNvSpPr>
            <a:spLocks noGrp="1"/>
          </p:cNvSpPr>
          <p:nvPr>
            <p:ph type="body" sz="quarter" idx="13"/>
          </p:nvPr>
        </p:nvSpPr>
        <p:spPr/>
        <p:txBody>
          <a:bodyPr/>
          <a:lstStyle/>
          <a:p>
            <a:r>
              <a:rPr lang="en-US" sz="1050" dirty="0" smtClean="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US" sz="1050" dirty="0"/>
          </a:p>
        </p:txBody>
      </p:sp>
      <p:sp>
        <p:nvSpPr>
          <p:cNvPr id="5" name="Text Placeholder 4"/>
          <p:cNvSpPr>
            <a:spLocks noGrp="1"/>
          </p:cNvSpPr>
          <p:nvPr>
            <p:ph type="body" sz="quarter" idx="14"/>
          </p:nvPr>
        </p:nvSpPr>
        <p:spPr/>
        <p:txBody>
          <a:bodyPr/>
          <a:lstStyle/>
          <a:p>
            <a:r>
              <a:rPr lang="en-US" dirty="0" smtClean="0"/>
              <a:t>kpmg.com/socialmedia</a:t>
            </a:r>
            <a:endParaRPr lang="en-US" dirty="0"/>
          </a:p>
        </p:txBody>
      </p:sp>
    </p:spTree>
    <p:extLst>
      <p:ext uri="{BB962C8B-B14F-4D97-AF65-F5344CB8AC3E}">
        <p14:creationId xmlns:p14="http://schemas.microsoft.com/office/powerpoint/2010/main" val="353628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U.S. Supreme </a:t>
            </a:r>
            <a:r>
              <a:rPr lang="en-US" dirty="0" smtClean="0"/>
              <a:t>Court</a:t>
            </a:r>
          </a:p>
          <a:p>
            <a:r>
              <a:rPr lang="en-US" dirty="0"/>
              <a:t>Physical Presence Under </a:t>
            </a:r>
            <a:r>
              <a:rPr lang="en-US" dirty="0" smtClean="0"/>
              <a:t>Fire</a:t>
            </a:r>
          </a:p>
          <a:p>
            <a:r>
              <a:rPr lang="en-US" dirty="0"/>
              <a:t>Other Nexus </a:t>
            </a:r>
            <a:r>
              <a:rPr lang="en-US" dirty="0" smtClean="0"/>
              <a:t>Controversies</a:t>
            </a:r>
          </a:p>
          <a:p>
            <a:r>
              <a:rPr lang="en-US" dirty="0"/>
              <a:t>Transfer </a:t>
            </a:r>
            <a:r>
              <a:rPr lang="en-US" dirty="0" smtClean="0"/>
              <a:t>Pricing</a:t>
            </a:r>
          </a:p>
          <a:p>
            <a:r>
              <a:rPr lang="en-US" dirty="0"/>
              <a:t>Alternative </a:t>
            </a:r>
            <a:r>
              <a:rPr lang="en-US" dirty="0" smtClean="0"/>
              <a:t>Apportionment</a:t>
            </a:r>
          </a:p>
          <a:p>
            <a:r>
              <a:rPr lang="en-US" dirty="0"/>
              <a:t>Apportionment - Sourcing </a:t>
            </a:r>
            <a:r>
              <a:rPr lang="en-US" dirty="0" smtClean="0"/>
              <a:t>Developments</a:t>
            </a:r>
          </a:p>
          <a:p>
            <a:r>
              <a:rPr lang="en-US" dirty="0"/>
              <a:t>Apportionment – Other </a:t>
            </a:r>
            <a:r>
              <a:rPr lang="en-US" dirty="0" smtClean="0"/>
              <a:t>Developments</a:t>
            </a:r>
          </a:p>
          <a:p>
            <a:r>
              <a:rPr lang="en-US" dirty="0" smtClean="0"/>
              <a:t>Deductions</a:t>
            </a:r>
          </a:p>
          <a:p>
            <a:r>
              <a:rPr lang="en-US" dirty="0"/>
              <a:t>State Tax Implications of US Federal Tax Reform</a:t>
            </a:r>
          </a:p>
        </p:txBody>
      </p:sp>
      <p:sp>
        <p:nvSpPr>
          <p:cNvPr id="7" name="Title 6"/>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60678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585645"/>
          </a:xfrm>
        </p:spPr>
        <p:txBody>
          <a:bodyPr>
            <a:normAutofit fontScale="92500" lnSpcReduction="20000"/>
          </a:bodyPr>
          <a:lstStyle/>
          <a:p>
            <a:r>
              <a:rPr lang="en-US" b="1" i="1" dirty="0">
                <a:solidFill>
                  <a:schemeClr val="accent2"/>
                </a:solidFill>
              </a:rPr>
              <a:t>Swart Enters., Inc. v</a:t>
            </a:r>
            <a:r>
              <a:rPr lang="en-US" b="1" i="1" dirty="0" smtClean="0">
                <a:solidFill>
                  <a:schemeClr val="accent2"/>
                </a:solidFill>
              </a:rPr>
              <a:t>. </a:t>
            </a:r>
            <a:r>
              <a:rPr lang="en-US" b="1" i="1" dirty="0">
                <a:solidFill>
                  <a:schemeClr val="accent2"/>
                </a:solidFill>
              </a:rPr>
              <a:t>Franchise Tax </a:t>
            </a:r>
            <a:r>
              <a:rPr lang="en-US" b="1" i="1" dirty="0" smtClean="0">
                <a:solidFill>
                  <a:schemeClr val="accent2"/>
                </a:solidFill>
              </a:rPr>
              <a:t>Bd.</a:t>
            </a:r>
            <a:r>
              <a:rPr lang="en-US" dirty="0" smtClean="0"/>
              <a:t>, </a:t>
            </a:r>
            <a:r>
              <a:rPr lang="en-US" dirty="0"/>
              <a:t>7 Cal.App.5th </a:t>
            </a:r>
            <a:r>
              <a:rPr lang="en-US" dirty="0" smtClean="0"/>
              <a:t>497 (Cal</a:t>
            </a:r>
            <a:r>
              <a:rPr lang="en-US" dirty="0"/>
              <a:t>. Ct. App. </a:t>
            </a:r>
            <a:r>
              <a:rPr lang="en-US" dirty="0" smtClean="0"/>
              <a:t>2017</a:t>
            </a:r>
            <a:r>
              <a:rPr lang="en-US" dirty="0"/>
              <a:t>)</a:t>
            </a:r>
          </a:p>
        </p:txBody>
      </p:sp>
      <p:sp>
        <p:nvSpPr>
          <p:cNvPr id="3" name="Title 2"/>
          <p:cNvSpPr>
            <a:spLocks noGrp="1"/>
          </p:cNvSpPr>
          <p:nvPr>
            <p:ph type="title"/>
          </p:nvPr>
        </p:nvSpPr>
        <p:spPr/>
        <p:txBody>
          <a:bodyPr/>
          <a:lstStyle/>
          <a:p>
            <a:r>
              <a:rPr lang="en-US" dirty="0" smtClean="0">
                <a:solidFill>
                  <a:srgbClr val="0066B2"/>
                </a:solidFill>
              </a:rPr>
              <a:t>California – Passive Interest ≠ Doing Business </a:t>
            </a:r>
            <a:endParaRPr lang="en-US" dirty="0">
              <a:solidFill>
                <a:srgbClr val="0066B2"/>
              </a:solidFill>
            </a:endParaRPr>
          </a:p>
        </p:txBody>
      </p:sp>
      <p:sp>
        <p:nvSpPr>
          <p:cNvPr id="4" name="Content Placeholder 3"/>
          <p:cNvSpPr>
            <a:spLocks noGrp="1"/>
          </p:cNvSpPr>
          <p:nvPr>
            <p:ph sz="quarter" idx="14"/>
          </p:nvPr>
        </p:nvSpPr>
        <p:spPr/>
        <p:txBody>
          <a:bodyPr/>
          <a:lstStyle/>
          <a:p>
            <a:r>
              <a:rPr lang="en-US" dirty="0" smtClean="0"/>
              <a:t>On January 12, 2017, the </a:t>
            </a:r>
            <a:r>
              <a:rPr lang="en-US" dirty="0"/>
              <a:t>California Court of Appeal held </a:t>
            </a:r>
            <a:r>
              <a:rPr lang="en-US" dirty="0" smtClean="0"/>
              <a:t>that </a:t>
            </a:r>
            <a:r>
              <a:rPr lang="en-US" dirty="0"/>
              <a:t>a taxpayer passively holding a </a:t>
            </a:r>
            <a:r>
              <a:rPr lang="en-US" dirty="0" smtClean="0"/>
              <a:t>0.2% interest </a:t>
            </a:r>
            <a:r>
              <a:rPr lang="en-US" dirty="0"/>
              <a:t>in a California-based limited liability </a:t>
            </a:r>
            <a:r>
              <a:rPr lang="en-US" dirty="0" smtClean="0"/>
              <a:t>company (CA LLC) was </a:t>
            </a:r>
            <a:r>
              <a:rPr lang="en-US" dirty="0"/>
              <a:t>not “doing business” in the state for purposes of being subject to California’s franchise </a:t>
            </a:r>
            <a:r>
              <a:rPr lang="en-US" dirty="0" smtClean="0"/>
              <a:t>tax.</a:t>
            </a:r>
          </a:p>
          <a:p>
            <a:r>
              <a:rPr lang="en-US" dirty="0"/>
              <a:t>Contrasting the statutory term “actively” with the opposite terms “passively” and “inactively,” the court found </a:t>
            </a:r>
            <a:r>
              <a:rPr lang="en-US" dirty="0" smtClean="0"/>
              <a:t>that the taxpayer did </a:t>
            </a:r>
            <a:r>
              <a:rPr lang="en-US" dirty="0"/>
              <a:t>not “actively” engage in any transaction because it had held its investment in the CA LLC for several years prior to the tax year in issue and had no role in its operations. </a:t>
            </a:r>
          </a:p>
        </p:txBody>
      </p:sp>
      <p:sp>
        <p:nvSpPr>
          <p:cNvPr id="5" name="Slide Number Placeholder 4"/>
          <p:cNvSpPr>
            <a:spLocks noGrp="1"/>
          </p:cNvSpPr>
          <p:nvPr>
            <p:ph type="sldNum" sz="quarter" idx="16"/>
          </p:nvPr>
        </p:nvSpPr>
        <p:spPr/>
        <p:txBody>
          <a:bodyPr/>
          <a:lstStyle/>
          <a:p>
            <a:fld id="{03F1EFBE-6FC5-4E3B-A532-A391AE8323A1}" type="slidenum">
              <a:rPr lang="en-GB" smtClean="0"/>
              <a:pPr/>
              <a:t>20</a:t>
            </a:fld>
            <a:endParaRPr lang="en-GB" dirty="0"/>
          </a:p>
        </p:txBody>
      </p:sp>
    </p:spTree>
    <p:extLst>
      <p:ext uri="{BB962C8B-B14F-4D97-AF65-F5344CB8AC3E}">
        <p14:creationId xmlns:p14="http://schemas.microsoft.com/office/powerpoint/2010/main" val="1637788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Transfer Pricing</a:t>
            </a:r>
            <a:endParaRPr lang="en-US" dirty="0"/>
          </a:p>
        </p:txBody>
      </p:sp>
    </p:spTree>
    <p:extLst>
      <p:ext uri="{BB962C8B-B14F-4D97-AF65-F5344CB8AC3E}">
        <p14:creationId xmlns:p14="http://schemas.microsoft.com/office/powerpoint/2010/main" val="187516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a:lnSpc>
                <a:spcPct val="110000"/>
              </a:lnSpc>
            </a:pPr>
            <a:r>
              <a:rPr lang="en-US" dirty="0"/>
              <a:t>State Use of Transfer Pricing Authority</a:t>
            </a:r>
          </a:p>
        </p:txBody>
      </p:sp>
      <p:sp>
        <p:nvSpPr>
          <p:cNvPr id="4" name="Title 3"/>
          <p:cNvSpPr>
            <a:spLocks noGrp="1"/>
          </p:cNvSpPr>
          <p:nvPr>
            <p:ph type="title"/>
          </p:nvPr>
        </p:nvSpPr>
        <p:spPr/>
        <p:txBody>
          <a:bodyPr/>
          <a:lstStyle/>
          <a:p>
            <a:r>
              <a:rPr lang="en-US" dirty="0"/>
              <a:t>Overview of State Transfer Pricing Issues</a:t>
            </a:r>
          </a:p>
        </p:txBody>
      </p:sp>
      <p:sp>
        <p:nvSpPr>
          <p:cNvPr id="5" name="Content Placeholder 4"/>
          <p:cNvSpPr>
            <a:spLocks noGrp="1"/>
          </p:cNvSpPr>
          <p:nvPr>
            <p:ph sz="quarter" idx="14"/>
          </p:nvPr>
        </p:nvSpPr>
        <p:spPr/>
        <p:txBody>
          <a:bodyPr>
            <a:normAutofit lnSpcReduction="10000"/>
          </a:bodyPr>
          <a:lstStyle/>
          <a:p>
            <a:r>
              <a:rPr lang="en-US" dirty="0"/>
              <a:t>Historically, few states have actively utilized </a:t>
            </a:r>
            <a:r>
              <a:rPr lang="en-US" dirty="0" smtClean="0"/>
              <a:t>482 equivalent </a:t>
            </a:r>
            <a:r>
              <a:rPr lang="en-US" dirty="0"/>
              <a:t>authority </a:t>
            </a:r>
          </a:p>
          <a:p>
            <a:pPr lvl="1"/>
            <a:r>
              <a:rPr lang="en-US" dirty="0" smtClean="0"/>
              <a:t>States </a:t>
            </a:r>
            <a:r>
              <a:rPr lang="en-US" dirty="0"/>
              <a:t>rely on formulary apportionment for </a:t>
            </a:r>
            <a:r>
              <a:rPr lang="en-US" dirty="0" smtClean="0"/>
              <a:t>determining where </a:t>
            </a:r>
            <a:r>
              <a:rPr lang="en-US" dirty="0"/>
              <a:t>corporate income is earned.  By contrast, the U.S. and </a:t>
            </a:r>
            <a:r>
              <a:rPr lang="en-US" dirty="0" smtClean="0"/>
              <a:t>virtually every </a:t>
            </a:r>
            <a:r>
              <a:rPr lang="en-US" dirty="0"/>
              <a:t>other </a:t>
            </a:r>
            <a:r>
              <a:rPr lang="en-US" dirty="0" smtClean="0"/>
              <a:t>nation rely </a:t>
            </a:r>
            <a:r>
              <a:rPr lang="en-US" dirty="0"/>
              <a:t>on transfer pricing for sourcing cross-border income. </a:t>
            </a:r>
          </a:p>
          <a:p>
            <a:pPr lvl="1"/>
            <a:r>
              <a:rPr lang="en-US" dirty="0" smtClean="0"/>
              <a:t>States </a:t>
            </a:r>
            <a:r>
              <a:rPr lang="en-US" dirty="0"/>
              <a:t>have limited experience with transfer pricing and few resources trained to apply transfer pricing rules as compared with </a:t>
            </a:r>
            <a:r>
              <a:rPr lang="en-US" dirty="0" smtClean="0"/>
              <a:t>the IRS </a:t>
            </a:r>
            <a:r>
              <a:rPr lang="en-US" dirty="0"/>
              <a:t>or foreign taxing </a:t>
            </a:r>
            <a:r>
              <a:rPr lang="en-US" dirty="0" smtClean="0"/>
              <a:t>authorities.</a:t>
            </a:r>
            <a:endParaRPr lang="en-US" dirty="0"/>
          </a:p>
          <a:p>
            <a:r>
              <a:rPr lang="en-US" dirty="0"/>
              <a:t>States have also utilized other solutions for policing related party </a:t>
            </a:r>
            <a:r>
              <a:rPr lang="en-US" dirty="0" smtClean="0"/>
              <a:t>transactions.</a:t>
            </a:r>
          </a:p>
          <a:p>
            <a:pPr lvl="1"/>
            <a:r>
              <a:rPr lang="en-US" dirty="0"/>
              <a:t>E</a:t>
            </a:r>
            <a:r>
              <a:rPr lang="en-US" dirty="0" smtClean="0"/>
              <a:t>.g., asserting nexus, addback provisions, etc. </a:t>
            </a:r>
            <a:endParaRPr lang="en-US" dirty="0"/>
          </a:p>
          <a:p>
            <a:r>
              <a:rPr lang="en-US" dirty="0"/>
              <a:t>Rather than </a:t>
            </a:r>
            <a:r>
              <a:rPr lang="en-US" dirty="0" smtClean="0"/>
              <a:t>engaging </a:t>
            </a:r>
            <a:r>
              <a:rPr lang="en-US" dirty="0"/>
              <a:t>in </a:t>
            </a:r>
            <a:r>
              <a:rPr lang="en-US" dirty="0" smtClean="0"/>
              <a:t>a substantive </a:t>
            </a:r>
            <a:r>
              <a:rPr lang="en-US" dirty="0"/>
              <a:t>pricing </a:t>
            </a:r>
            <a:r>
              <a:rPr lang="en-US" dirty="0" smtClean="0"/>
              <a:t>analysis, states </a:t>
            </a:r>
            <a:r>
              <a:rPr lang="en-US" dirty="0"/>
              <a:t>are </a:t>
            </a:r>
            <a:r>
              <a:rPr lang="en-US" dirty="0" smtClean="0"/>
              <a:t>increasingly either</a:t>
            </a:r>
            <a:r>
              <a:rPr lang="en-US" dirty="0"/>
              <a:t>: </a:t>
            </a:r>
          </a:p>
          <a:p>
            <a:pPr lvl="1"/>
            <a:r>
              <a:rPr lang="en-US" dirty="0" smtClean="0"/>
              <a:t>Disregarding </a:t>
            </a:r>
            <a:r>
              <a:rPr lang="en-US" dirty="0"/>
              <a:t>intercompany transactions; or </a:t>
            </a:r>
          </a:p>
          <a:p>
            <a:pPr lvl="1"/>
            <a:r>
              <a:rPr lang="en-US" dirty="0" smtClean="0"/>
              <a:t>Disallowing </a:t>
            </a:r>
            <a:r>
              <a:rPr lang="en-US" dirty="0"/>
              <a:t>100% of tax outcome by arguing that </a:t>
            </a:r>
            <a:r>
              <a:rPr lang="en-US" dirty="0" smtClean="0"/>
              <a:t>the transactions </a:t>
            </a:r>
            <a:r>
              <a:rPr lang="en-US" dirty="0"/>
              <a:t>are per se </a:t>
            </a:r>
            <a:r>
              <a:rPr lang="en-US" dirty="0" smtClean="0"/>
              <a:t>distortive.</a:t>
            </a:r>
            <a:endParaRPr lang="en-US" dirty="0"/>
          </a:p>
          <a:p>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22</a:t>
            </a:fld>
            <a:endParaRPr lang="en-GB" dirty="0"/>
          </a:p>
        </p:txBody>
      </p:sp>
    </p:spTree>
    <p:extLst>
      <p:ext uri="{BB962C8B-B14F-4D97-AF65-F5344CB8AC3E}">
        <p14:creationId xmlns:p14="http://schemas.microsoft.com/office/powerpoint/2010/main" val="3379375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Courts Reigning in Use of State Transfer Pricing Adjustments</a:t>
            </a:r>
          </a:p>
        </p:txBody>
      </p:sp>
      <p:sp>
        <p:nvSpPr>
          <p:cNvPr id="5" name="Content Placeholder 4"/>
          <p:cNvSpPr>
            <a:spLocks noGrp="1"/>
          </p:cNvSpPr>
          <p:nvPr>
            <p:ph sz="quarter" idx="14"/>
          </p:nvPr>
        </p:nvSpPr>
        <p:spPr>
          <a:xfrm>
            <a:off x="429768" y="2412124"/>
            <a:ext cx="8280400" cy="4105659"/>
          </a:xfrm>
        </p:spPr>
        <p:txBody>
          <a:bodyPr>
            <a:normAutofit/>
          </a:bodyPr>
          <a:lstStyle/>
          <a:p>
            <a:r>
              <a:rPr lang="en-US" dirty="0"/>
              <a:t>States are using transfer pricing authority to scrutinize intercompany management fee arrangements</a:t>
            </a:r>
          </a:p>
          <a:p>
            <a:r>
              <a:rPr lang="en-US" dirty="0" smtClean="0"/>
              <a:t>In </a:t>
            </a:r>
            <a:r>
              <a:rPr lang="en-US" i="1" dirty="0" smtClean="0"/>
              <a:t>Rent-A-Center East</a:t>
            </a:r>
            <a:r>
              <a:rPr lang="en-US" dirty="0" smtClean="0"/>
              <a:t>, the Indiana Tax Court </a:t>
            </a:r>
            <a:r>
              <a:rPr lang="en-US" dirty="0"/>
              <a:t>rejected </a:t>
            </a:r>
            <a:r>
              <a:rPr lang="en-US" dirty="0" smtClean="0"/>
              <a:t>forced combination and partially relied on the taxpayer’s transfer </a:t>
            </a:r>
            <a:r>
              <a:rPr lang="en-US" dirty="0"/>
              <a:t>pricing </a:t>
            </a:r>
            <a:r>
              <a:rPr lang="en-US" dirty="0" smtClean="0"/>
              <a:t>study</a:t>
            </a:r>
          </a:p>
          <a:p>
            <a:r>
              <a:rPr lang="en-US" dirty="0" smtClean="0"/>
              <a:t>In </a:t>
            </a:r>
            <a:r>
              <a:rPr lang="en-US" i="1" dirty="0" smtClean="0"/>
              <a:t>See’s Candy</a:t>
            </a:r>
            <a:r>
              <a:rPr lang="en-US" dirty="0" smtClean="0"/>
              <a:t>, the Utah District Court found that the Utah </a:t>
            </a:r>
            <a:r>
              <a:rPr lang="en-US" dirty="0"/>
              <a:t>State Tax Commission abused its discretion by denying </a:t>
            </a:r>
            <a:r>
              <a:rPr lang="en-US" dirty="0" smtClean="0"/>
              <a:t>the taxpayer’s entire intercompany royalty expenses when the </a:t>
            </a:r>
            <a:r>
              <a:rPr lang="en-US" dirty="0"/>
              <a:t>transfer was supported by a transfer pricing </a:t>
            </a:r>
            <a:r>
              <a:rPr lang="en-US" dirty="0" smtClean="0"/>
              <a:t>study</a:t>
            </a:r>
          </a:p>
          <a:p>
            <a:endParaRPr lang="en-US" dirty="0" smtClean="0"/>
          </a:p>
          <a:p>
            <a:endParaRPr lang="en-US" dirty="0" smtClean="0"/>
          </a:p>
          <a:p>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23</a:t>
            </a:fld>
            <a:endParaRPr lang="en-GB" dirty="0"/>
          </a:p>
        </p:txBody>
      </p:sp>
      <p:sp>
        <p:nvSpPr>
          <p:cNvPr id="3" name="Text Placeholder 2"/>
          <p:cNvSpPr>
            <a:spLocks noGrp="1"/>
          </p:cNvSpPr>
          <p:nvPr>
            <p:ph type="body" sz="quarter" idx="10"/>
          </p:nvPr>
        </p:nvSpPr>
        <p:spPr>
          <a:xfrm>
            <a:off x="431800" y="880082"/>
            <a:ext cx="8280400" cy="1405918"/>
          </a:xfrm>
        </p:spPr>
        <p:txBody>
          <a:bodyPr>
            <a:normAutofit/>
          </a:bodyPr>
          <a:lstStyle/>
          <a:p>
            <a:r>
              <a:rPr lang="en-US" sz="1900" b="1" i="1" dirty="0">
                <a:solidFill>
                  <a:schemeClr val="accent2"/>
                </a:solidFill>
              </a:rPr>
              <a:t>Rent-A-Center East, Inc. v. Indiana Dep’t of Revenue</a:t>
            </a:r>
            <a:r>
              <a:rPr lang="en-US" sz="1900" dirty="0"/>
              <a:t>, No. 49T10-0612-TA-00106 (Ind. Tax Ct. </a:t>
            </a:r>
            <a:r>
              <a:rPr lang="en-US" sz="1900" dirty="0" smtClean="0"/>
              <a:t>2015)</a:t>
            </a:r>
          </a:p>
          <a:p>
            <a:r>
              <a:rPr lang="en-US" sz="1900" b="1" i="1" dirty="0">
                <a:solidFill>
                  <a:schemeClr val="accent2"/>
                </a:solidFill>
              </a:rPr>
              <a:t>See’s Candies, Inc. v. Auditing Div. of the Utah State Tax </a:t>
            </a:r>
            <a:r>
              <a:rPr lang="en-US" sz="1900" b="1" i="1" dirty="0" err="1">
                <a:solidFill>
                  <a:schemeClr val="accent2"/>
                </a:solidFill>
              </a:rPr>
              <a:t>Comm’n</a:t>
            </a:r>
            <a:r>
              <a:rPr lang="en-US" sz="1900" dirty="0"/>
              <a:t>, No. 140401556 (Utah Dist. Ct. </a:t>
            </a:r>
            <a:r>
              <a:rPr lang="en-US" sz="1900" dirty="0" smtClean="0"/>
              <a:t>2016)</a:t>
            </a:r>
            <a:endParaRPr lang="en-US" sz="1900" i="1" dirty="0"/>
          </a:p>
        </p:txBody>
      </p:sp>
    </p:spTree>
    <p:extLst>
      <p:ext uri="{BB962C8B-B14F-4D97-AF65-F5344CB8AC3E}">
        <p14:creationId xmlns:p14="http://schemas.microsoft.com/office/powerpoint/2010/main" val="3030228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Alternative Apportionment</a:t>
            </a:r>
            <a:endParaRPr lang="en-US" dirty="0"/>
          </a:p>
        </p:txBody>
      </p:sp>
    </p:spTree>
    <p:extLst>
      <p:ext uri="{BB962C8B-B14F-4D97-AF65-F5344CB8AC3E}">
        <p14:creationId xmlns:p14="http://schemas.microsoft.com/office/powerpoint/2010/main" val="89093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Invoking Alternative Apportionment</a:t>
            </a:r>
            <a:endParaRPr lang="en-US" dirty="0"/>
          </a:p>
        </p:txBody>
      </p:sp>
      <p:sp>
        <p:nvSpPr>
          <p:cNvPr id="11" name="Content Placeholder 7"/>
          <p:cNvSpPr>
            <a:spLocks noGrp="1"/>
          </p:cNvSpPr>
          <p:nvPr>
            <p:ph sz="quarter" idx="14"/>
          </p:nvPr>
        </p:nvSpPr>
        <p:spPr>
          <a:xfrm>
            <a:off x="601135" y="5134707"/>
            <a:ext cx="7835200" cy="1083213"/>
          </a:xfrm>
        </p:spPr>
        <p:txBody>
          <a:bodyPr>
            <a:normAutofit fontScale="92500" lnSpcReduction="20000"/>
          </a:bodyPr>
          <a:lstStyle/>
          <a:p>
            <a:r>
              <a:rPr lang="en-US" dirty="0"/>
              <a:t>Burden of proof </a:t>
            </a:r>
            <a:r>
              <a:rPr lang="en-US" dirty="0" smtClean="0"/>
              <a:t>is on </a:t>
            </a:r>
            <a:r>
              <a:rPr lang="en-US" dirty="0"/>
              <a:t>the </a:t>
            </a:r>
            <a:r>
              <a:rPr lang="en-US" dirty="0" smtClean="0"/>
              <a:t>party </a:t>
            </a:r>
            <a:r>
              <a:rPr lang="en-US" dirty="0"/>
              <a:t>seeking to diverge from the standard apportionment formula to prove that distortion exists, and that a proposed alternative method is </a:t>
            </a:r>
            <a:r>
              <a:rPr lang="en-US" dirty="0" smtClean="0"/>
              <a:t>reasonable.</a:t>
            </a:r>
            <a:endParaRPr lang="en-US" dirty="0"/>
          </a:p>
          <a:p>
            <a:endParaRPr lang="en-GB" dirty="0"/>
          </a:p>
        </p:txBody>
      </p:sp>
      <p:sp>
        <p:nvSpPr>
          <p:cNvPr id="12" name="Rectangle 4"/>
          <p:cNvSpPr>
            <a:spLocks noChangeArrowheads="1"/>
          </p:cNvSpPr>
          <p:nvPr/>
        </p:nvSpPr>
        <p:spPr bwMode="auto">
          <a:xfrm>
            <a:off x="188660" y="1828800"/>
            <a:ext cx="865237" cy="923164"/>
          </a:xfrm>
          <a:prstGeom prst="rect">
            <a:avLst/>
          </a:prstGeom>
          <a:solidFill>
            <a:srgbClr val="FF99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smtClean="0">
                <a:ea typeface="ＭＳ Ｐゴシック" pitchFamily="34" charset="-128"/>
              </a:rPr>
              <a:t> Moving </a:t>
            </a:r>
            <a:endParaRPr lang="en-US" sz="1600" dirty="0">
              <a:ea typeface="ＭＳ Ｐゴシック" pitchFamily="34" charset="-128"/>
            </a:endParaRPr>
          </a:p>
          <a:p>
            <a:pPr algn="ctr"/>
            <a:r>
              <a:rPr lang="en-US" sz="1600" dirty="0">
                <a:ea typeface="ＭＳ Ｐゴシック" pitchFamily="34" charset="-128"/>
              </a:rPr>
              <a:t>Party</a:t>
            </a:r>
          </a:p>
        </p:txBody>
      </p:sp>
      <p:sp>
        <p:nvSpPr>
          <p:cNvPr id="13" name="Oval 6"/>
          <p:cNvSpPr>
            <a:spLocks noChangeArrowheads="1"/>
          </p:cNvSpPr>
          <p:nvPr/>
        </p:nvSpPr>
        <p:spPr bwMode="auto">
          <a:xfrm>
            <a:off x="2706764" y="1524000"/>
            <a:ext cx="757082" cy="755316"/>
          </a:xfrm>
          <a:prstGeom prst="ellipse">
            <a:avLst/>
          </a:prstGeom>
          <a:solidFill>
            <a:srgbClr val="00FF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ea typeface="ＭＳ Ｐゴシック" pitchFamily="34" charset="-128"/>
              </a:rPr>
              <a:t>Yes</a:t>
            </a:r>
          </a:p>
        </p:txBody>
      </p:sp>
      <p:sp>
        <p:nvSpPr>
          <p:cNvPr id="14" name="Oval 7"/>
          <p:cNvSpPr>
            <a:spLocks noChangeArrowheads="1"/>
          </p:cNvSpPr>
          <p:nvPr/>
        </p:nvSpPr>
        <p:spPr bwMode="auto">
          <a:xfrm>
            <a:off x="2706764" y="2286000"/>
            <a:ext cx="757082" cy="755316"/>
          </a:xfrm>
          <a:prstGeom prst="ellipse">
            <a:avLst/>
          </a:prstGeom>
          <a:solidFill>
            <a:srgbClr val="F7030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bg1"/>
                </a:solidFill>
                <a:ea typeface="ＭＳ Ｐゴシック" pitchFamily="34" charset="-128"/>
              </a:rPr>
              <a:t>No</a:t>
            </a:r>
          </a:p>
        </p:txBody>
      </p:sp>
      <p:sp>
        <p:nvSpPr>
          <p:cNvPr id="15" name="AutoShape 8"/>
          <p:cNvSpPr>
            <a:spLocks noChangeArrowheads="1"/>
          </p:cNvSpPr>
          <p:nvPr/>
        </p:nvSpPr>
        <p:spPr bwMode="auto">
          <a:xfrm rot="5400000">
            <a:off x="2570000" y="3416350"/>
            <a:ext cx="1007088" cy="270387"/>
          </a:xfrm>
          <a:prstGeom prst="rightArrow">
            <a:avLst>
              <a:gd name="adj1" fmla="val 50000"/>
              <a:gd name="adj2" fmla="val 60000"/>
            </a:avLst>
          </a:prstGeom>
          <a:solidFill>
            <a:srgbClr val="F7030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AutoShape 10"/>
          <p:cNvSpPr>
            <a:spLocks noChangeArrowheads="1"/>
          </p:cNvSpPr>
          <p:nvPr/>
        </p:nvSpPr>
        <p:spPr bwMode="auto">
          <a:xfrm>
            <a:off x="3490659" y="1828800"/>
            <a:ext cx="1739035" cy="1007088"/>
          </a:xfrm>
          <a:prstGeom prst="rightArrow">
            <a:avLst>
              <a:gd name="adj1" fmla="val 50000"/>
              <a:gd name="adj2" fmla="val 50047"/>
            </a:avLst>
          </a:prstGeom>
          <a:solidFill>
            <a:srgbClr val="FFFF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ea typeface="ＭＳ Ｐゴシック" pitchFamily="34" charset="-128"/>
              </a:rPr>
              <a:t>   Proposed </a:t>
            </a:r>
            <a:r>
              <a:rPr lang="en-US" sz="1200" dirty="0">
                <a:ea typeface="ＭＳ Ｐゴシック" pitchFamily="34" charset="-128"/>
              </a:rPr>
              <a:t>Alternative </a:t>
            </a:r>
          </a:p>
          <a:p>
            <a:pPr algn="ctr"/>
            <a:r>
              <a:rPr lang="en-US" sz="1200" dirty="0">
                <a:ea typeface="ＭＳ Ｐゴシック" pitchFamily="34" charset="-128"/>
              </a:rPr>
              <a:t>Reasonable</a:t>
            </a:r>
          </a:p>
        </p:txBody>
      </p:sp>
      <p:sp>
        <p:nvSpPr>
          <p:cNvPr id="19" name="Rectangle 15"/>
          <p:cNvSpPr>
            <a:spLocks noChangeArrowheads="1"/>
          </p:cNvSpPr>
          <p:nvPr/>
        </p:nvSpPr>
        <p:spPr bwMode="auto">
          <a:xfrm>
            <a:off x="7331129" y="1429643"/>
            <a:ext cx="1648916" cy="923164"/>
          </a:xfrm>
          <a:prstGeom prst="rect">
            <a:avLst/>
          </a:prstGeom>
          <a:solidFill>
            <a:srgbClr val="00FF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a:ea typeface="ＭＳ Ｐゴシック" pitchFamily="34" charset="-128"/>
              </a:rPr>
              <a:t>Alternative</a:t>
            </a:r>
          </a:p>
          <a:p>
            <a:pPr algn="ctr"/>
            <a:r>
              <a:rPr lang="en-US" sz="1600" dirty="0">
                <a:ea typeface="ＭＳ Ｐゴシック" pitchFamily="34" charset="-128"/>
              </a:rPr>
              <a:t>Apportionment</a:t>
            </a:r>
          </a:p>
        </p:txBody>
      </p:sp>
      <p:sp>
        <p:nvSpPr>
          <p:cNvPr id="22" name="Rectangle 15"/>
          <p:cNvSpPr>
            <a:spLocks noChangeArrowheads="1"/>
          </p:cNvSpPr>
          <p:nvPr/>
        </p:nvSpPr>
        <p:spPr bwMode="auto">
          <a:xfrm>
            <a:off x="2379453" y="4076144"/>
            <a:ext cx="1411703" cy="923164"/>
          </a:xfrm>
          <a:prstGeom prst="rect">
            <a:avLst/>
          </a:prstGeom>
          <a:solidFill>
            <a:srgbClr val="FF0000"/>
          </a:solidFill>
          <a:ln w="9525">
            <a:noFill/>
            <a:miter lim="800000"/>
            <a:headEnd/>
            <a:tailEnd/>
          </a:ln>
          <a:effectLst/>
          <a:extLst/>
        </p:spPr>
        <p:txBody>
          <a:bodyPr wrap="none" anchor="ctr"/>
          <a:lstStyle/>
          <a:p>
            <a:pPr algn="ctr"/>
            <a:r>
              <a:rPr lang="en-US" sz="1300" dirty="0" smtClean="0">
                <a:solidFill>
                  <a:schemeClr val="bg1"/>
                </a:solidFill>
                <a:ea typeface="ＭＳ Ｐゴシック" pitchFamily="34" charset="-128"/>
              </a:rPr>
              <a:t>No Alternative </a:t>
            </a:r>
          </a:p>
          <a:p>
            <a:pPr algn="ctr"/>
            <a:r>
              <a:rPr lang="en-US" sz="1300" dirty="0" smtClean="0">
                <a:solidFill>
                  <a:schemeClr val="bg1"/>
                </a:solidFill>
                <a:ea typeface="ＭＳ Ｐゴシック" pitchFamily="34" charset="-128"/>
              </a:rPr>
              <a:t>Apportionment</a:t>
            </a:r>
            <a:endParaRPr lang="en-US" sz="1300" dirty="0">
              <a:solidFill>
                <a:schemeClr val="bg1"/>
              </a:solidFill>
              <a:ea typeface="ＭＳ Ｐゴシック" pitchFamily="34" charset="-128"/>
            </a:endParaRPr>
          </a:p>
        </p:txBody>
      </p:sp>
      <p:sp>
        <p:nvSpPr>
          <p:cNvPr id="23" name="AutoShape 10"/>
          <p:cNvSpPr>
            <a:spLocks noChangeArrowheads="1"/>
          </p:cNvSpPr>
          <p:nvPr/>
        </p:nvSpPr>
        <p:spPr bwMode="auto">
          <a:xfrm>
            <a:off x="1121147" y="1795816"/>
            <a:ext cx="1709530" cy="1007088"/>
          </a:xfrm>
          <a:prstGeom prst="rightArrow">
            <a:avLst>
              <a:gd name="adj1" fmla="val 50000"/>
              <a:gd name="adj2" fmla="val 50047"/>
            </a:avLst>
          </a:prstGeom>
          <a:solidFill>
            <a:srgbClr val="FFFF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smtClean="0">
                <a:ea typeface="ＭＳ Ｐゴシック" pitchFamily="34" charset="-128"/>
              </a:rPr>
              <a:t> Assert Distortion</a:t>
            </a:r>
            <a:endParaRPr lang="en-US" sz="1200" dirty="0">
              <a:ea typeface="ＭＳ Ｐゴシック" pitchFamily="34" charset="-128"/>
            </a:endParaRPr>
          </a:p>
        </p:txBody>
      </p:sp>
      <p:sp>
        <p:nvSpPr>
          <p:cNvPr id="24" name="AutoShape 10"/>
          <p:cNvSpPr>
            <a:spLocks noChangeArrowheads="1"/>
          </p:cNvSpPr>
          <p:nvPr/>
        </p:nvSpPr>
        <p:spPr bwMode="auto">
          <a:xfrm>
            <a:off x="6030449" y="1522161"/>
            <a:ext cx="1273484" cy="783919"/>
          </a:xfrm>
          <a:prstGeom prst="rightArrow">
            <a:avLst>
              <a:gd name="adj1" fmla="val 50000"/>
              <a:gd name="adj2" fmla="val 50047"/>
            </a:avLst>
          </a:prstGeom>
          <a:solidFill>
            <a:srgbClr val="00FF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dirty="0">
              <a:ea typeface="ＭＳ Ｐゴシック" pitchFamily="34" charset="-128"/>
            </a:endParaRPr>
          </a:p>
        </p:txBody>
      </p:sp>
      <p:sp>
        <p:nvSpPr>
          <p:cNvPr id="25" name="Oval 6"/>
          <p:cNvSpPr>
            <a:spLocks noChangeArrowheads="1"/>
          </p:cNvSpPr>
          <p:nvPr/>
        </p:nvSpPr>
        <p:spPr bwMode="auto">
          <a:xfrm>
            <a:off x="5228562" y="1525331"/>
            <a:ext cx="757082" cy="755316"/>
          </a:xfrm>
          <a:prstGeom prst="ellipse">
            <a:avLst/>
          </a:prstGeom>
          <a:solidFill>
            <a:srgbClr val="00FF00"/>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ea typeface="ＭＳ Ｐゴシック" pitchFamily="34" charset="-128"/>
              </a:rPr>
              <a:t>Yes</a:t>
            </a:r>
          </a:p>
        </p:txBody>
      </p:sp>
      <p:sp>
        <p:nvSpPr>
          <p:cNvPr id="26" name="Oval 7"/>
          <p:cNvSpPr>
            <a:spLocks noChangeArrowheads="1"/>
          </p:cNvSpPr>
          <p:nvPr/>
        </p:nvSpPr>
        <p:spPr bwMode="auto">
          <a:xfrm>
            <a:off x="5228562" y="2287331"/>
            <a:ext cx="757082" cy="755316"/>
          </a:xfrm>
          <a:prstGeom prst="ellipse">
            <a:avLst/>
          </a:prstGeom>
          <a:solidFill>
            <a:srgbClr val="F7030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bg1"/>
                </a:solidFill>
                <a:ea typeface="ＭＳ Ｐゴシック" pitchFamily="34" charset="-128"/>
              </a:rPr>
              <a:t>No</a:t>
            </a:r>
          </a:p>
        </p:txBody>
      </p:sp>
      <p:sp>
        <p:nvSpPr>
          <p:cNvPr id="27" name="AutoShape 8"/>
          <p:cNvSpPr>
            <a:spLocks noChangeArrowheads="1"/>
          </p:cNvSpPr>
          <p:nvPr/>
        </p:nvSpPr>
        <p:spPr bwMode="auto">
          <a:xfrm rot="5400000">
            <a:off x="5091798" y="3417681"/>
            <a:ext cx="1007088" cy="270387"/>
          </a:xfrm>
          <a:prstGeom prst="rightArrow">
            <a:avLst>
              <a:gd name="adj1" fmla="val 50000"/>
              <a:gd name="adj2" fmla="val 60000"/>
            </a:avLst>
          </a:prstGeom>
          <a:solidFill>
            <a:srgbClr val="F7030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Rectangle 15"/>
          <p:cNvSpPr>
            <a:spLocks noChangeArrowheads="1"/>
          </p:cNvSpPr>
          <p:nvPr/>
        </p:nvSpPr>
        <p:spPr bwMode="auto">
          <a:xfrm>
            <a:off x="4901251" y="4077475"/>
            <a:ext cx="1411703" cy="923164"/>
          </a:xfrm>
          <a:prstGeom prst="rect">
            <a:avLst/>
          </a:prstGeom>
          <a:solidFill>
            <a:srgbClr val="FF0000"/>
          </a:solidFill>
          <a:ln w="9525">
            <a:noFill/>
            <a:miter lim="800000"/>
            <a:headEnd/>
            <a:tailEnd/>
          </a:ln>
          <a:effectLst/>
          <a:extLst/>
        </p:spPr>
        <p:txBody>
          <a:bodyPr wrap="none" anchor="ctr"/>
          <a:lstStyle/>
          <a:p>
            <a:pPr algn="ctr"/>
            <a:r>
              <a:rPr lang="en-US" sz="1300" dirty="0" smtClean="0">
                <a:solidFill>
                  <a:schemeClr val="bg1"/>
                </a:solidFill>
                <a:ea typeface="ＭＳ Ｐゴシック" pitchFamily="34" charset="-128"/>
              </a:rPr>
              <a:t>No Alternative </a:t>
            </a:r>
          </a:p>
          <a:p>
            <a:pPr algn="ctr"/>
            <a:r>
              <a:rPr lang="en-US" sz="1300" dirty="0" smtClean="0">
                <a:solidFill>
                  <a:schemeClr val="bg1"/>
                </a:solidFill>
                <a:ea typeface="ＭＳ Ｐゴシック" pitchFamily="34" charset="-128"/>
              </a:rPr>
              <a:t>Apportionment</a:t>
            </a:r>
            <a:endParaRPr lang="en-US" sz="1300" dirty="0">
              <a:solidFill>
                <a:schemeClr val="bg1"/>
              </a:solidFill>
              <a:ea typeface="ＭＳ Ｐゴシック" pitchFamily="34" charset="-128"/>
            </a:endParaRPr>
          </a:p>
        </p:txBody>
      </p:sp>
      <p:sp>
        <p:nvSpPr>
          <p:cNvPr id="17"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25</a:t>
            </a:fld>
            <a:endParaRPr lang="en-GB" dirty="0"/>
          </a:p>
        </p:txBody>
      </p:sp>
    </p:spTree>
    <p:extLst>
      <p:ext uri="{BB962C8B-B14F-4D97-AF65-F5344CB8AC3E}">
        <p14:creationId xmlns:p14="http://schemas.microsoft.com/office/powerpoint/2010/main" val="239781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1900" b="1" dirty="0"/>
              <a:t>Proposed Amendments to Alternative Apportionment Regulation</a:t>
            </a:r>
            <a:endParaRPr lang="en-US" sz="1900" dirty="0"/>
          </a:p>
        </p:txBody>
      </p:sp>
      <p:sp>
        <p:nvSpPr>
          <p:cNvPr id="3" name="Title 2"/>
          <p:cNvSpPr>
            <a:spLocks noGrp="1"/>
          </p:cNvSpPr>
          <p:nvPr>
            <p:ph type="title"/>
          </p:nvPr>
        </p:nvSpPr>
        <p:spPr/>
        <p:txBody>
          <a:bodyPr/>
          <a:lstStyle/>
          <a:p>
            <a:r>
              <a:rPr lang="en-US" dirty="0" smtClean="0"/>
              <a:t>Massachusetts – Burden of Proof</a:t>
            </a:r>
            <a:endParaRPr lang="en-US" dirty="0"/>
          </a:p>
        </p:txBody>
      </p:sp>
      <p:sp>
        <p:nvSpPr>
          <p:cNvPr id="4" name="Content Placeholder 3"/>
          <p:cNvSpPr>
            <a:spLocks noGrp="1"/>
          </p:cNvSpPr>
          <p:nvPr>
            <p:ph sz="quarter" idx="14"/>
          </p:nvPr>
        </p:nvSpPr>
        <p:spPr/>
        <p:txBody>
          <a:bodyPr>
            <a:normAutofit lnSpcReduction="10000"/>
          </a:bodyPr>
          <a:lstStyle/>
          <a:p>
            <a:r>
              <a:rPr lang="en-US" dirty="0"/>
              <a:t>Massachusetts Department of Revenue Released Proposed Amendments to Alternative Apportionment Regulation, 830 </a:t>
            </a:r>
            <a:r>
              <a:rPr lang="en-US" dirty="0" err="1"/>
              <a:t>CMR</a:t>
            </a:r>
            <a:r>
              <a:rPr lang="en-US" dirty="0"/>
              <a:t> 63.42.1, in December </a:t>
            </a:r>
            <a:r>
              <a:rPr lang="en-US" dirty="0" smtClean="0"/>
              <a:t>2016.</a:t>
            </a:r>
            <a:endParaRPr lang="en-US" dirty="0"/>
          </a:p>
          <a:p>
            <a:pPr>
              <a:lnSpc>
                <a:spcPct val="80000"/>
              </a:lnSpc>
            </a:pPr>
            <a:r>
              <a:rPr lang="en-US" dirty="0"/>
              <a:t>Timing</a:t>
            </a:r>
          </a:p>
          <a:p>
            <a:pPr lvl="1">
              <a:lnSpc>
                <a:spcPct val="80000"/>
              </a:lnSpc>
            </a:pPr>
            <a:r>
              <a:rPr lang="en-US" dirty="0"/>
              <a:t>Taxpayer must request alternative apportionment at the time it files its tax return but must pay tax using statutory method and wait for Commissioner's subsequent determination with respect to the </a:t>
            </a:r>
            <a:r>
              <a:rPr lang="en-US" dirty="0" smtClean="0"/>
              <a:t>application.</a:t>
            </a:r>
            <a:endParaRPr lang="en-US" sz="500" dirty="0"/>
          </a:p>
          <a:p>
            <a:pPr lvl="1">
              <a:lnSpc>
                <a:spcPct val="80000"/>
              </a:lnSpc>
            </a:pPr>
            <a:r>
              <a:rPr lang="en-US" dirty="0"/>
              <a:t>If the application is granted, taxpayer must seek a refund</a:t>
            </a:r>
          </a:p>
          <a:p>
            <a:pPr lvl="1">
              <a:lnSpc>
                <a:spcPct val="80000"/>
              </a:lnSpc>
            </a:pPr>
            <a:r>
              <a:rPr lang="en-US" dirty="0"/>
              <a:t>Application deemed denied after 9 </a:t>
            </a:r>
            <a:r>
              <a:rPr lang="en-US" dirty="0" smtClean="0"/>
              <a:t>months.</a:t>
            </a:r>
            <a:endParaRPr lang="en-US" dirty="0"/>
          </a:p>
          <a:p>
            <a:pPr lvl="1">
              <a:lnSpc>
                <a:spcPct val="80000"/>
              </a:lnSpc>
            </a:pPr>
            <a:r>
              <a:rPr lang="en-US" dirty="0"/>
              <a:t>Commissioner will look at overall combined group’s apportioned income in determining whether individual member entitled to alternative </a:t>
            </a:r>
            <a:r>
              <a:rPr lang="en-US" dirty="0" smtClean="0"/>
              <a:t>apportionment.</a:t>
            </a:r>
            <a:endParaRPr lang="en-US" sz="900" dirty="0" smtClean="0"/>
          </a:p>
          <a:p>
            <a:pPr>
              <a:lnSpc>
                <a:spcPct val="80000"/>
              </a:lnSpc>
            </a:pPr>
            <a:r>
              <a:rPr lang="en-US" dirty="0" smtClean="0"/>
              <a:t>Disparate burdens of proof</a:t>
            </a:r>
          </a:p>
          <a:p>
            <a:pPr lvl="1">
              <a:lnSpc>
                <a:spcPct val="80000"/>
              </a:lnSpc>
            </a:pPr>
            <a:r>
              <a:rPr lang="en-US" dirty="0" smtClean="0"/>
              <a:t>Taxpayer </a:t>
            </a:r>
            <a:r>
              <a:rPr lang="en-US" dirty="0"/>
              <a:t>must show by </a:t>
            </a:r>
            <a:r>
              <a:rPr lang="en-US" u="sng" dirty="0"/>
              <a:t>clear and cogent evidence</a:t>
            </a:r>
            <a:r>
              <a:rPr lang="en-US" dirty="0"/>
              <a:t> that statutory method does not fairly reflect its in-state business </a:t>
            </a:r>
            <a:r>
              <a:rPr lang="en-US" dirty="0" smtClean="0"/>
              <a:t>activities.</a:t>
            </a:r>
            <a:endParaRPr lang="en-US" dirty="0"/>
          </a:p>
          <a:p>
            <a:pPr lvl="1">
              <a:lnSpc>
                <a:spcPct val="80000"/>
              </a:lnSpc>
            </a:pPr>
            <a:r>
              <a:rPr lang="en-US" dirty="0"/>
              <a:t>Commissioner uses his </a:t>
            </a:r>
            <a:r>
              <a:rPr lang="en-US" u="sng" dirty="0"/>
              <a:t>judgment</a:t>
            </a:r>
            <a:r>
              <a:rPr lang="en-US" dirty="0"/>
              <a:t> in deciding whether to grant taxpayer’s application but is otherwise not subject to any </a:t>
            </a:r>
            <a:r>
              <a:rPr lang="en-US" dirty="0" smtClean="0"/>
              <a:t>standards.</a:t>
            </a:r>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26</a:t>
            </a:fld>
            <a:endParaRPr lang="en-GB" dirty="0"/>
          </a:p>
        </p:txBody>
      </p:sp>
    </p:spTree>
    <p:extLst>
      <p:ext uri="{BB962C8B-B14F-4D97-AF65-F5344CB8AC3E}">
        <p14:creationId xmlns:p14="http://schemas.microsoft.com/office/powerpoint/2010/main" val="2515738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526069"/>
          </a:xfrm>
        </p:spPr>
        <p:txBody>
          <a:bodyPr>
            <a:noAutofit/>
          </a:bodyPr>
          <a:lstStyle/>
          <a:p>
            <a:r>
              <a:rPr lang="en-US" sz="1900" b="1" i="1" dirty="0">
                <a:solidFill>
                  <a:schemeClr val="accent2"/>
                </a:solidFill>
              </a:rPr>
              <a:t>Target Brands, Inc. v. Dep’t of Revenue</a:t>
            </a:r>
            <a:r>
              <a:rPr lang="en-US" sz="1900" dirty="0"/>
              <a:t>, No. 2015CV33831 (Colo. 2nd Dist. </a:t>
            </a:r>
            <a:r>
              <a:rPr lang="en-US" sz="1900" dirty="0" smtClean="0"/>
              <a:t>Ct. 2017)</a:t>
            </a:r>
            <a:endParaRPr lang="en-US" sz="1900" dirty="0"/>
          </a:p>
        </p:txBody>
      </p:sp>
      <p:sp>
        <p:nvSpPr>
          <p:cNvPr id="3" name="Title 2"/>
          <p:cNvSpPr>
            <a:spLocks noGrp="1"/>
          </p:cNvSpPr>
          <p:nvPr>
            <p:ph type="title"/>
          </p:nvPr>
        </p:nvSpPr>
        <p:spPr>
          <a:xfrm>
            <a:off x="431799" y="404813"/>
            <a:ext cx="8561125" cy="333741"/>
          </a:xfrm>
        </p:spPr>
        <p:txBody>
          <a:bodyPr/>
          <a:lstStyle/>
          <a:p>
            <a:r>
              <a:rPr lang="en-US" dirty="0" smtClean="0"/>
              <a:t>Colorado – Improper Use of Alternative Apportionment</a:t>
            </a:r>
            <a:endParaRPr lang="en-US" dirty="0"/>
          </a:p>
        </p:txBody>
      </p:sp>
      <p:sp>
        <p:nvSpPr>
          <p:cNvPr id="4" name="Content Placeholder 3"/>
          <p:cNvSpPr>
            <a:spLocks noGrp="1"/>
          </p:cNvSpPr>
          <p:nvPr>
            <p:ph sz="quarter" idx="14"/>
          </p:nvPr>
        </p:nvSpPr>
        <p:spPr/>
        <p:txBody>
          <a:bodyPr/>
          <a:lstStyle/>
          <a:p>
            <a:r>
              <a:rPr lang="en-US" dirty="0" smtClean="0"/>
              <a:t>On </a:t>
            </a:r>
            <a:r>
              <a:rPr lang="en-US" dirty="0"/>
              <a:t>Jan. </a:t>
            </a:r>
            <a:r>
              <a:rPr lang="en-US" dirty="0" smtClean="0"/>
              <a:t>20, 2017, a Colorado </a:t>
            </a:r>
            <a:r>
              <a:rPr lang="en-US" dirty="0"/>
              <a:t>district </a:t>
            </a:r>
            <a:r>
              <a:rPr lang="en-US" dirty="0" smtClean="0"/>
              <a:t>court </a:t>
            </a:r>
            <a:r>
              <a:rPr lang="en-US" dirty="0"/>
              <a:t>found that despite lacking any physical presence in state, subsidiary that managed company’s brands had substantial nexus in Colorado because its IP licenses were used </a:t>
            </a:r>
            <a:r>
              <a:rPr lang="en-US" dirty="0" smtClean="0"/>
              <a:t>there.</a:t>
            </a:r>
            <a:endParaRPr lang="en-US" dirty="0"/>
          </a:p>
          <a:p>
            <a:r>
              <a:rPr lang="en-US" dirty="0"/>
              <a:t>However, Department of Revenue’s use of its alternative apportionment authority to exclude subsidiary’s substantial out-of-state property and payroll from apportionment factors was </a:t>
            </a:r>
            <a:r>
              <a:rPr lang="en-US" dirty="0" smtClean="0"/>
              <a:t>unreasonable.</a:t>
            </a:r>
            <a:endParaRPr lang="en-US" dirty="0"/>
          </a:p>
          <a:p>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27</a:t>
            </a:fld>
            <a:endParaRPr lang="en-GB" dirty="0"/>
          </a:p>
        </p:txBody>
      </p:sp>
    </p:spTree>
    <p:extLst>
      <p:ext uri="{BB962C8B-B14F-4D97-AF65-F5344CB8AC3E}">
        <p14:creationId xmlns:p14="http://schemas.microsoft.com/office/powerpoint/2010/main" val="1051870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681179"/>
          </a:xfrm>
        </p:spPr>
        <p:txBody>
          <a:bodyPr>
            <a:noAutofit/>
          </a:bodyPr>
          <a:lstStyle/>
          <a:p>
            <a:pPr>
              <a:lnSpc>
                <a:spcPct val="110000"/>
              </a:lnSpc>
            </a:pPr>
            <a:r>
              <a:rPr lang="en-US" sz="1900" b="1" i="1" dirty="0">
                <a:solidFill>
                  <a:schemeClr val="accent2"/>
                </a:solidFill>
              </a:rPr>
              <a:t>Associated Bank, </a:t>
            </a:r>
            <a:r>
              <a:rPr lang="en-US" sz="1900" b="1" i="1" dirty="0" err="1">
                <a:solidFill>
                  <a:schemeClr val="accent2"/>
                </a:solidFill>
              </a:rPr>
              <a:t>N.A</a:t>
            </a:r>
            <a:r>
              <a:rPr lang="en-US" sz="1900" b="1" i="1" dirty="0">
                <a:solidFill>
                  <a:schemeClr val="accent2"/>
                </a:solidFill>
              </a:rPr>
              <a:t>. v. </a:t>
            </a:r>
            <a:r>
              <a:rPr lang="en-US" sz="1900" b="1" i="1" dirty="0" err="1">
                <a:solidFill>
                  <a:schemeClr val="accent2"/>
                </a:solidFill>
              </a:rPr>
              <a:t>Comm’r</a:t>
            </a:r>
            <a:r>
              <a:rPr lang="en-US" sz="1900" b="1" i="1" dirty="0">
                <a:solidFill>
                  <a:schemeClr val="accent2"/>
                </a:solidFill>
              </a:rPr>
              <a:t> Revenue</a:t>
            </a:r>
            <a:r>
              <a:rPr lang="en-US" sz="1900" dirty="0"/>
              <a:t>, No. 8851-R , 2017 WL 1430657 (Minn. Tax Reg. Div. </a:t>
            </a:r>
            <a:r>
              <a:rPr lang="en-US" sz="1900" dirty="0" smtClean="0"/>
              <a:t>2017</a:t>
            </a:r>
            <a:r>
              <a:rPr lang="en-US" sz="1900" dirty="0"/>
              <a:t>)</a:t>
            </a:r>
          </a:p>
        </p:txBody>
      </p:sp>
      <p:sp>
        <p:nvSpPr>
          <p:cNvPr id="3" name="Title 2"/>
          <p:cNvSpPr>
            <a:spLocks noGrp="1"/>
          </p:cNvSpPr>
          <p:nvPr>
            <p:ph type="title"/>
          </p:nvPr>
        </p:nvSpPr>
        <p:spPr/>
        <p:txBody>
          <a:bodyPr/>
          <a:lstStyle/>
          <a:p>
            <a:r>
              <a:rPr lang="en-US" dirty="0" smtClean="0"/>
              <a:t>Minnesota – Alternative Apportionment Struck Down</a:t>
            </a:r>
            <a:endParaRPr lang="en-US" dirty="0"/>
          </a:p>
        </p:txBody>
      </p:sp>
      <p:sp>
        <p:nvSpPr>
          <p:cNvPr id="4" name="Content Placeholder 3"/>
          <p:cNvSpPr>
            <a:spLocks noGrp="1"/>
          </p:cNvSpPr>
          <p:nvPr>
            <p:ph sz="quarter" idx="14"/>
          </p:nvPr>
        </p:nvSpPr>
        <p:spPr/>
        <p:txBody>
          <a:bodyPr>
            <a:normAutofit/>
          </a:bodyPr>
          <a:lstStyle/>
          <a:p>
            <a:r>
              <a:rPr lang="en-US" dirty="0"/>
              <a:t>The Minnesota Tax Court found that the Commissioner could not invoke alternative apportionment to include interest income and intangible property in the apportionment factor of LLCs subject to the general apportionment formula, which excludes these items from the factors. </a:t>
            </a:r>
          </a:p>
          <a:p>
            <a:r>
              <a:rPr lang="en-US" dirty="0"/>
              <a:t>The taxpayer’s lawful business structure could not be disregarded.</a:t>
            </a:r>
          </a:p>
        </p:txBody>
      </p:sp>
      <p:sp>
        <p:nvSpPr>
          <p:cNvPr id="5" name="Slide Number Placeholder 4"/>
          <p:cNvSpPr>
            <a:spLocks noGrp="1"/>
          </p:cNvSpPr>
          <p:nvPr>
            <p:ph type="sldNum" sz="quarter" idx="16"/>
          </p:nvPr>
        </p:nvSpPr>
        <p:spPr/>
        <p:txBody>
          <a:bodyPr/>
          <a:lstStyle/>
          <a:p>
            <a:fld id="{03F1EFBE-6FC5-4E3B-A532-A391AE8323A1}" type="slidenum">
              <a:rPr lang="en-GB" smtClean="0"/>
              <a:pPr/>
              <a:t>28</a:t>
            </a:fld>
            <a:endParaRPr lang="en-GB" dirty="0"/>
          </a:p>
        </p:txBody>
      </p:sp>
    </p:spTree>
    <p:extLst>
      <p:ext uri="{BB962C8B-B14F-4D97-AF65-F5344CB8AC3E}">
        <p14:creationId xmlns:p14="http://schemas.microsoft.com/office/powerpoint/2010/main" val="746648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Apportionment - Sourcing Developments</a:t>
            </a:r>
            <a:endParaRPr lang="en-US" dirty="0"/>
          </a:p>
        </p:txBody>
      </p:sp>
    </p:spTree>
    <p:extLst>
      <p:ext uri="{BB962C8B-B14F-4D97-AF65-F5344CB8AC3E}">
        <p14:creationId xmlns:p14="http://schemas.microsoft.com/office/powerpoint/2010/main" val="220082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 Supreme Court</a:t>
            </a:r>
            <a:endParaRPr lang="en-US" dirty="0"/>
          </a:p>
        </p:txBody>
      </p:sp>
    </p:spTree>
    <p:extLst>
      <p:ext uri="{BB962C8B-B14F-4D97-AF65-F5344CB8AC3E}">
        <p14:creationId xmlns:p14="http://schemas.microsoft.com/office/powerpoint/2010/main" val="269599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626588"/>
          </a:xfrm>
        </p:spPr>
        <p:txBody>
          <a:bodyPr>
            <a:normAutofit fontScale="92500" lnSpcReduction="10000"/>
          </a:bodyPr>
          <a:lstStyle/>
          <a:p>
            <a:r>
              <a:rPr lang="en-US" b="1" dirty="0">
                <a:solidFill>
                  <a:schemeClr val="accent2"/>
                </a:solidFill>
              </a:rPr>
              <a:t>Private Letter </a:t>
            </a:r>
            <a:r>
              <a:rPr lang="en-US" b="1" dirty="0" smtClean="0">
                <a:solidFill>
                  <a:schemeClr val="accent2"/>
                </a:solidFill>
              </a:rPr>
              <a:t>Ruling 201703005L</a:t>
            </a:r>
            <a:r>
              <a:rPr lang="en-US" dirty="0" smtClean="0"/>
              <a:t>, </a:t>
            </a:r>
            <a:r>
              <a:rPr lang="en-US" dirty="0"/>
              <a:t>Tex. Comptroller of Public Accounts </a:t>
            </a:r>
            <a:r>
              <a:rPr lang="en-US" dirty="0" smtClean="0"/>
              <a:t>(Mar. 31, 2017)</a:t>
            </a:r>
            <a:endParaRPr lang="en-US" dirty="0"/>
          </a:p>
        </p:txBody>
      </p:sp>
      <p:sp>
        <p:nvSpPr>
          <p:cNvPr id="3" name="Title 2"/>
          <p:cNvSpPr>
            <a:spLocks noGrp="1"/>
          </p:cNvSpPr>
          <p:nvPr>
            <p:ph type="title"/>
          </p:nvPr>
        </p:nvSpPr>
        <p:spPr>
          <a:xfrm>
            <a:off x="431800" y="259307"/>
            <a:ext cx="8280400" cy="479247"/>
          </a:xfrm>
        </p:spPr>
        <p:txBody>
          <a:bodyPr/>
          <a:lstStyle/>
          <a:p>
            <a:r>
              <a:rPr lang="en-US" dirty="0" smtClean="0"/>
              <a:t>Texas - </a:t>
            </a:r>
            <a:r>
              <a:rPr lang="en-US" dirty="0"/>
              <a:t>P</a:t>
            </a:r>
            <a:r>
              <a:rPr lang="en-US" dirty="0" smtClean="0"/>
              <a:t>ayment </a:t>
            </a:r>
            <a:r>
              <a:rPr lang="en-US" dirty="0"/>
              <a:t>R</a:t>
            </a:r>
            <a:r>
              <a:rPr lang="en-US" dirty="0" smtClean="0"/>
              <a:t>isk &amp; Fraud </a:t>
            </a:r>
            <a:r>
              <a:rPr lang="en-US" dirty="0"/>
              <a:t>P</a:t>
            </a:r>
            <a:r>
              <a:rPr lang="en-US" dirty="0" smtClean="0"/>
              <a:t>revention Solutions Apportioned Based on the Customer’s Location </a:t>
            </a:r>
            <a:endParaRPr lang="en-US" dirty="0"/>
          </a:p>
        </p:txBody>
      </p:sp>
      <p:sp>
        <p:nvSpPr>
          <p:cNvPr id="4" name="Content Placeholder 3"/>
          <p:cNvSpPr>
            <a:spLocks noGrp="1"/>
          </p:cNvSpPr>
          <p:nvPr>
            <p:ph sz="quarter" idx="14"/>
          </p:nvPr>
        </p:nvSpPr>
        <p:spPr/>
        <p:txBody>
          <a:bodyPr>
            <a:normAutofit/>
          </a:bodyPr>
          <a:lstStyle/>
          <a:p>
            <a:r>
              <a:rPr lang="en-US" dirty="0" smtClean="0"/>
              <a:t>Texas </a:t>
            </a:r>
            <a:r>
              <a:rPr lang="en-US" dirty="0"/>
              <a:t>company earns revenue from contracts with customers for payment risk and fraud prevention services delivered and accessible via the company's website, which resides on the company's servers. However, customers pay to receive payment risk and fraud prevention information at their own locations, on their own computers, by opening the </a:t>
            </a:r>
            <a:r>
              <a:rPr lang="en-US" dirty="0" smtClean="0"/>
              <a:t>company's website</a:t>
            </a:r>
            <a:r>
              <a:rPr lang="en-US" dirty="0"/>
              <a:t>. </a:t>
            </a:r>
            <a:endParaRPr lang="en-US" dirty="0" smtClean="0"/>
          </a:p>
          <a:p>
            <a:r>
              <a:rPr lang="en-US" dirty="0" smtClean="0"/>
              <a:t>The Comptroller found that for </a:t>
            </a:r>
            <a:r>
              <a:rPr lang="en-US" dirty="0"/>
              <a:t>purposes of the Texas franchise tax, gross receipts from sales of payment risk and fraud prevention solutions are receipts from the sale of services and are apportioned based upon the location of the customers. </a:t>
            </a:r>
          </a:p>
        </p:txBody>
      </p:sp>
      <p:sp>
        <p:nvSpPr>
          <p:cNvPr id="5" name="Slide Number Placeholder 4"/>
          <p:cNvSpPr>
            <a:spLocks noGrp="1"/>
          </p:cNvSpPr>
          <p:nvPr>
            <p:ph type="sldNum" sz="quarter" idx="16"/>
          </p:nvPr>
        </p:nvSpPr>
        <p:spPr/>
        <p:txBody>
          <a:bodyPr/>
          <a:lstStyle/>
          <a:p>
            <a:fld id="{03F1EFBE-6FC5-4E3B-A532-A391AE8323A1}" type="slidenum">
              <a:rPr lang="en-GB" smtClean="0"/>
              <a:pPr/>
              <a:t>30</a:t>
            </a:fld>
            <a:endParaRPr lang="en-GB" dirty="0"/>
          </a:p>
        </p:txBody>
      </p:sp>
    </p:spTree>
    <p:extLst>
      <p:ext uri="{BB962C8B-B14F-4D97-AF65-F5344CB8AC3E}">
        <p14:creationId xmlns:p14="http://schemas.microsoft.com/office/powerpoint/2010/main" val="308676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799" y="738187"/>
            <a:ext cx="8548427" cy="899543"/>
          </a:xfrm>
        </p:spPr>
        <p:txBody>
          <a:bodyPr>
            <a:normAutofit/>
          </a:bodyPr>
          <a:lstStyle/>
          <a:p>
            <a:pPr>
              <a:lnSpc>
                <a:spcPct val="80000"/>
              </a:lnSpc>
            </a:pPr>
            <a:r>
              <a:rPr lang="en-US" sz="1900" b="1" i="1" dirty="0">
                <a:solidFill>
                  <a:schemeClr val="accent2"/>
                </a:solidFill>
              </a:rPr>
              <a:t>In the Matter of the Petitions of </a:t>
            </a:r>
            <a:r>
              <a:rPr lang="en-US" sz="1900" b="1" i="1" dirty="0" err="1">
                <a:solidFill>
                  <a:schemeClr val="accent2"/>
                </a:solidFill>
              </a:rPr>
              <a:t>Checkfree</a:t>
            </a:r>
            <a:r>
              <a:rPr lang="en-US" sz="1900" b="1" i="1" dirty="0">
                <a:solidFill>
                  <a:schemeClr val="accent2"/>
                </a:solidFill>
              </a:rPr>
              <a:t> Services Corp</a:t>
            </a:r>
            <a:r>
              <a:rPr lang="en-US" sz="1900" b="1" dirty="0">
                <a:solidFill>
                  <a:schemeClr val="accent2"/>
                </a:solidFill>
              </a:rPr>
              <a:t>.</a:t>
            </a:r>
            <a:r>
              <a:rPr lang="en-US" sz="1900" dirty="0"/>
              <a:t>, Nos. 825971 &amp; 825972, 2017 WL 163932 (N.Y. Div. Tax. App. 2017)</a:t>
            </a:r>
          </a:p>
        </p:txBody>
      </p:sp>
      <p:sp>
        <p:nvSpPr>
          <p:cNvPr id="3" name="Title 2"/>
          <p:cNvSpPr>
            <a:spLocks noGrp="1"/>
          </p:cNvSpPr>
          <p:nvPr>
            <p:ph type="title"/>
          </p:nvPr>
        </p:nvSpPr>
        <p:spPr/>
        <p:txBody>
          <a:bodyPr/>
          <a:lstStyle/>
          <a:p>
            <a:r>
              <a:rPr lang="en-US" dirty="0" smtClean="0"/>
              <a:t>New York – Online Service Sourcing</a:t>
            </a:r>
            <a:endParaRPr lang="en-US" dirty="0"/>
          </a:p>
        </p:txBody>
      </p:sp>
      <p:sp>
        <p:nvSpPr>
          <p:cNvPr id="4" name="Content Placeholder 3"/>
          <p:cNvSpPr>
            <a:spLocks noGrp="1"/>
          </p:cNvSpPr>
          <p:nvPr>
            <p:ph sz="quarter" idx="14"/>
          </p:nvPr>
        </p:nvSpPr>
        <p:spPr/>
        <p:txBody>
          <a:bodyPr>
            <a:normAutofit/>
          </a:bodyPr>
          <a:lstStyle/>
          <a:p>
            <a:r>
              <a:rPr lang="en-US" dirty="0" smtClean="0"/>
              <a:t>On January 5, 2017, the New </a:t>
            </a:r>
            <a:r>
              <a:rPr lang="en-US" dirty="0"/>
              <a:t>York </a:t>
            </a:r>
            <a:r>
              <a:rPr lang="en-US" dirty="0" smtClean="0"/>
              <a:t>Division </a:t>
            </a:r>
            <a:r>
              <a:rPr lang="en-US" dirty="0"/>
              <a:t>of Tax Appeals </a:t>
            </a:r>
            <a:r>
              <a:rPr lang="en-US" dirty="0" smtClean="0"/>
              <a:t>determined </a:t>
            </a:r>
            <a:r>
              <a:rPr lang="en-US" dirty="0"/>
              <a:t>that a taxpayer’s electronic bill payment and presentation (</a:t>
            </a:r>
            <a:r>
              <a:rPr lang="en-US" dirty="0" err="1"/>
              <a:t>EBPP</a:t>
            </a:r>
            <a:r>
              <a:rPr lang="en-US" dirty="0"/>
              <a:t>) receipts constitute </a:t>
            </a:r>
            <a:r>
              <a:rPr lang="en-US" dirty="0" smtClean="0"/>
              <a:t>service </a:t>
            </a:r>
            <a:r>
              <a:rPr lang="en-US" dirty="0"/>
              <a:t>receipts and not “other business receipts,” and are properly sourced where the service is performed</a:t>
            </a:r>
            <a:r>
              <a:rPr lang="en-US" dirty="0" smtClean="0"/>
              <a:t>.</a:t>
            </a:r>
          </a:p>
          <a:p>
            <a:r>
              <a:rPr lang="en-US" dirty="0"/>
              <a:t>The </a:t>
            </a:r>
            <a:r>
              <a:rPr lang="en-US" dirty="0" err="1"/>
              <a:t>ALJ’s</a:t>
            </a:r>
            <a:r>
              <a:rPr lang="en-US" dirty="0"/>
              <a:t> analysis </a:t>
            </a:r>
            <a:r>
              <a:rPr lang="en-US" dirty="0" smtClean="0"/>
              <a:t>largely </a:t>
            </a:r>
            <a:r>
              <a:rPr lang="en-US" dirty="0"/>
              <a:t>mirrors the </a:t>
            </a:r>
            <a:r>
              <a:rPr lang="en-US" dirty="0" smtClean="0"/>
              <a:t>analysis </a:t>
            </a:r>
            <a:r>
              <a:rPr lang="en-US" dirty="0"/>
              <a:t>in </a:t>
            </a:r>
            <a:r>
              <a:rPr lang="en-US" i="1" dirty="0"/>
              <a:t>In the Matter of the Petition of Expedia</a:t>
            </a:r>
            <a:r>
              <a:rPr lang="en-US" dirty="0"/>
              <a:t>, Inc., </a:t>
            </a:r>
            <a:r>
              <a:rPr lang="en-US" dirty="0" smtClean="0"/>
              <a:t>Nos</a:t>
            </a:r>
            <a:r>
              <a:rPr lang="en-US" dirty="0"/>
              <a:t>. 825025 &amp; 825026 (N.Y. Div. Tax. App. Feb. 5, 2015</a:t>
            </a:r>
            <a:r>
              <a:rPr lang="en-US" dirty="0" smtClean="0"/>
              <a:t>):</a:t>
            </a:r>
          </a:p>
          <a:p>
            <a:pPr lvl="1"/>
            <a:r>
              <a:rPr lang="en-US" dirty="0" smtClean="0"/>
              <a:t>A “service</a:t>
            </a:r>
            <a:r>
              <a:rPr lang="en-US" dirty="0"/>
              <a:t>” does not require human </a:t>
            </a:r>
            <a:r>
              <a:rPr lang="en-US" dirty="0" smtClean="0"/>
              <a:t>involvement;</a:t>
            </a:r>
          </a:p>
          <a:p>
            <a:pPr lvl="1"/>
            <a:r>
              <a:rPr lang="en-US" dirty="0" smtClean="0"/>
              <a:t>The taxpayers </a:t>
            </a:r>
            <a:r>
              <a:rPr lang="en-US" dirty="0"/>
              <a:t>did have some human involvement even though the service had an automated component; </a:t>
            </a:r>
            <a:r>
              <a:rPr lang="en-US" dirty="0" smtClean="0"/>
              <a:t>and</a:t>
            </a:r>
          </a:p>
          <a:p>
            <a:pPr lvl="1"/>
            <a:r>
              <a:rPr lang="en-US" dirty="0" smtClean="0"/>
              <a:t>Service </a:t>
            </a:r>
            <a:r>
              <a:rPr lang="en-US" dirty="0"/>
              <a:t>receipts are properly sourced where performed, which is the taxpayer’s location, not the customer’s location.</a:t>
            </a:r>
          </a:p>
        </p:txBody>
      </p:sp>
      <p:sp>
        <p:nvSpPr>
          <p:cNvPr id="5" name="Slide Number Placeholder 4"/>
          <p:cNvSpPr>
            <a:spLocks noGrp="1"/>
          </p:cNvSpPr>
          <p:nvPr>
            <p:ph type="sldNum" sz="quarter" idx="16"/>
          </p:nvPr>
        </p:nvSpPr>
        <p:spPr/>
        <p:txBody>
          <a:bodyPr/>
          <a:lstStyle/>
          <a:p>
            <a:fld id="{03F1EFBE-6FC5-4E3B-A532-A391AE8323A1}" type="slidenum">
              <a:rPr lang="en-GB" smtClean="0"/>
              <a:pPr/>
              <a:t>31</a:t>
            </a:fld>
            <a:endParaRPr lang="en-GB" dirty="0"/>
          </a:p>
        </p:txBody>
      </p:sp>
    </p:spTree>
    <p:extLst>
      <p:ext uri="{BB962C8B-B14F-4D97-AF65-F5344CB8AC3E}">
        <p14:creationId xmlns:p14="http://schemas.microsoft.com/office/powerpoint/2010/main" val="379398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799" y="738188"/>
            <a:ext cx="8712201" cy="831305"/>
          </a:xfrm>
        </p:spPr>
        <p:txBody>
          <a:bodyPr>
            <a:normAutofit/>
          </a:bodyPr>
          <a:lstStyle/>
          <a:p>
            <a:pPr>
              <a:lnSpc>
                <a:spcPct val="80000"/>
              </a:lnSpc>
            </a:pPr>
            <a:r>
              <a:rPr lang="en-US" sz="1900" b="1" i="1" dirty="0">
                <a:solidFill>
                  <a:schemeClr val="accent2"/>
                </a:solidFill>
              </a:rPr>
              <a:t>In re Gerson </a:t>
            </a:r>
            <a:r>
              <a:rPr lang="en-US" sz="1900" b="1" i="1" dirty="0" err="1">
                <a:solidFill>
                  <a:schemeClr val="accent2"/>
                </a:solidFill>
              </a:rPr>
              <a:t>Lehrman</a:t>
            </a:r>
            <a:r>
              <a:rPr lang="en-US" sz="1900" b="1" i="1" dirty="0">
                <a:solidFill>
                  <a:schemeClr val="accent2"/>
                </a:solidFill>
              </a:rPr>
              <a:t> Group, </a:t>
            </a:r>
            <a:r>
              <a:rPr lang="en-US" sz="1900" b="1" i="1" dirty="0" smtClean="0">
                <a:solidFill>
                  <a:schemeClr val="accent2"/>
                </a:solidFill>
              </a:rPr>
              <a:t>Inc.</a:t>
            </a:r>
            <a:r>
              <a:rPr lang="en-US" sz="1900" dirty="0" smtClean="0"/>
              <a:t>, </a:t>
            </a:r>
            <a:r>
              <a:rPr lang="en-US" sz="1900" dirty="0"/>
              <a:t>TAT(H) 08-79(GC), 12-38(GC) &amp; 12-39(GC), 2016 WL 6434094 (</a:t>
            </a:r>
            <a:r>
              <a:rPr lang="en-US" sz="1900" dirty="0" err="1"/>
              <a:t>N.Y.C</a:t>
            </a:r>
            <a:r>
              <a:rPr lang="en-US" sz="1900" dirty="0"/>
              <a:t>. Div. of Tax App. 2016)</a:t>
            </a:r>
          </a:p>
        </p:txBody>
      </p:sp>
      <p:sp>
        <p:nvSpPr>
          <p:cNvPr id="3" name="Title 2"/>
          <p:cNvSpPr>
            <a:spLocks noGrp="1"/>
          </p:cNvSpPr>
          <p:nvPr>
            <p:ph type="title"/>
          </p:nvPr>
        </p:nvSpPr>
        <p:spPr/>
        <p:txBody>
          <a:bodyPr/>
          <a:lstStyle/>
          <a:p>
            <a:r>
              <a:rPr lang="en-US" dirty="0" smtClean="0"/>
              <a:t>New York City – Allocating Consulting Services</a:t>
            </a:r>
            <a:endParaRPr lang="en-US" dirty="0"/>
          </a:p>
        </p:txBody>
      </p:sp>
      <p:sp>
        <p:nvSpPr>
          <p:cNvPr id="4" name="Content Placeholder 3"/>
          <p:cNvSpPr>
            <a:spLocks noGrp="1"/>
          </p:cNvSpPr>
          <p:nvPr>
            <p:ph sz="quarter" idx="14"/>
          </p:nvPr>
        </p:nvSpPr>
        <p:spPr/>
        <p:txBody>
          <a:bodyPr/>
          <a:lstStyle/>
          <a:p>
            <a:r>
              <a:rPr lang="en-US" dirty="0"/>
              <a:t>Addressed whether the services constituted consulting services the receipts from which would be sourced based on where the services were performed or services rendered by the salespeople who sold the subscription agreements for such services, which would be sourced to the office locations of the salespeople.</a:t>
            </a:r>
          </a:p>
          <a:p>
            <a:r>
              <a:rPr lang="en-US" dirty="0" smtClean="0"/>
              <a:t>The ALJ </a:t>
            </a:r>
            <a:r>
              <a:rPr lang="en-US" dirty="0"/>
              <a:t>concluded that taxpayer was providing expert knowledge, analysis and views; the fact that clients pay for the service via subscription agreements is not relevant in determining what the service is and where the service is performed.</a:t>
            </a:r>
          </a:p>
          <a:p>
            <a:pPr marL="0" indent="0">
              <a:buNone/>
            </a:pPr>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32</a:t>
            </a:fld>
            <a:endParaRPr lang="en-GB" dirty="0"/>
          </a:p>
        </p:txBody>
      </p:sp>
    </p:spTree>
    <p:extLst>
      <p:ext uri="{BB962C8B-B14F-4D97-AF65-F5344CB8AC3E}">
        <p14:creationId xmlns:p14="http://schemas.microsoft.com/office/powerpoint/2010/main" val="2014559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Apportionment – Other Developments</a:t>
            </a:r>
            <a:endParaRPr lang="en-US" dirty="0"/>
          </a:p>
        </p:txBody>
      </p:sp>
    </p:spTree>
    <p:extLst>
      <p:ext uri="{BB962C8B-B14F-4D97-AF65-F5344CB8AC3E}">
        <p14:creationId xmlns:p14="http://schemas.microsoft.com/office/powerpoint/2010/main" val="3975701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612940"/>
          </a:xfrm>
        </p:spPr>
        <p:txBody>
          <a:bodyPr>
            <a:normAutofit fontScale="92500" lnSpcReduction="10000"/>
          </a:bodyPr>
          <a:lstStyle/>
          <a:p>
            <a:r>
              <a:rPr lang="en-US" b="1" i="1" dirty="0" err="1">
                <a:solidFill>
                  <a:schemeClr val="accent2"/>
                </a:solidFill>
              </a:rPr>
              <a:t>ComCon</a:t>
            </a:r>
            <a:r>
              <a:rPr lang="en-US" b="1" i="1" dirty="0">
                <a:solidFill>
                  <a:schemeClr val="accent2"/>
                </a:solidFill>
              </a:rPr>
              <a:t> Prod. Serv. I Inc. v. </a:t>
            </a:r>
            <a:r>
              <a:rPr lang="en-US" b="1" i="1" dirty="0" smtClean="0">
                <a:solidFill>
                  <a:schemeClr val="accent2"/>
                </a:solidFill>
              </a:rPr>
              <a:t>Cal. Franchise </a:t>
            </a:r>
            <a:r>
              <a:rPr lang="en-US" b="1" i="1" dirty="0">
                <a:solidFill>
                  <a:schemeClr val="accent2"/>
                </a:solidFill>
              </a:rPr>
              <a:t>Tax Bd</a:t>
            </a:r>
            <a:r>
              <a:rPr lang="en-US" b="1" i="1" dirty="0" smtClean="0">
                <a:solidFill>
                  <a:schemeClr val="accent2"/>
                </a:solidFill>
              </a:rPr>
              <a:t>.</a:t>
            </a:r>
            <a:r>
              <a:rPr lang="en-US" dirty="0" smtClean="0"/>
              <a:t>, No</a:t>
            </a:r>
            <a:r>
              <a:rPr lang="en-US" dirty="0"/>
              <a:t>. </a:t>
            </a:r>
            <a:r>
              <a:rPr lang="en-US" dirty="0" smtClean="0"/>
              <a:t>B259619, </a:t>
            </a:r>
            <a:r>
              <a:rPr lang="en-US" dirty="0"/>
              <a:t>2016 WL </a:t>
            </a:r>
            <a:r>
              <a:rPr lang="en-US" dirty="0" smtClean="0"/>
              <a:t>7229830 (Cal</a:t>
            </a:r>
            <a:r>
              <a:rPr lang="en-US" dirty="0"/>
              <a:t>. Ct. App. 2016</a:t>
            </a:r>
            <a:r>
              <a:rPr lang="en-US" dirty="0" smtClean="0"/>
              <a:t>)</a:t>
            </a:r>
            <a:endParaRPr lang="en-US" dirty="0"/>
          </a:p>
        </p:txBody>
      </p:sp>
      <p:sp>
        <p:nvSpPr>
          <p:cNvPr id="3" name="Title 2"/>
          <p:cNvSpPr>
            <a:spLocks noGrp="1"/>
          </p:cNvSpPr>
          <p:nvPr>
            <p:ph type="title"/>
          </p:nvPr>
        </p:nvSpPr>
        <p:spPr/>
        <p:txBody>
          <a:bodyPr/>
          <a:lstStyle/>
          <a:p>
            <a:r>
              <a:rPr lang="en-US" dirty="0" smtClean="0">
                <a:solidFill>
                  <a:srgbClr val="0066B2"/>
                </a:solidFill>
              </a:rPr>
              <a:t>California – Unitary Relationship &amp; Business Income</a:t>
            </a:r>
            <a:endParaRPr lang="en-US" dirty="0">
              <a:solidFill>
                <a:srgbClr val="0066B2"/>
              </a:solidFill>
            </a:endParaRPr>
          </a:p>
        </p:txBody>
      </p:sp>
      <p:sp>
        <p:nvSpPr>
          <p:cNvPr id="4" name="Content Placeholder 3"/>
          <p:cNvSpPr>
            <a:spLocks noGrp="1"/>
          </p:cNvSpPr>
          <p:nvPr>
            <p:ph sz="quarter" idx="14"/>
          </p:nvPr>
        </p:nvSpPr>
        <p:spPr/>
        <p:txBody>
          <a:bodyPr>
            <a:normAutofit/>
          </a:bodyPr>
          <a:lstStyle/>
          <a:p>
            <a:r>
              <a:rPr lang="en-US" dirty="0" smtClean="0"/>
              <a:t>The California Court of Appeals affirmed that </a:t>
            </a:r>
            <a:r>
              <a:rPr lang="en-US" dirty="0"/>
              <a:t>Comcast did not establish a unitary relationship with its 57% owned subsidiary, </a:t>
            </a:r>
            <a:r>
              <a:rPr lang="en-US" dirty="0" smtClean="0"/>
              <a:t>QVC, because </a:t>
            </a:r>
            <a:r>
              <a:rPr lang="en-US" i="1" dirty="0" smtClean="0"/>
              <a:t>Mobil </a:t>
            </a:r>
            <a:r>
              <a:rPr lang="en-US" i="1" dirty="0"/>
              <a:t>Oil</a:t>
            </a:r>
            <a:r>
              <a:rPr lang="en-US" dirty="0"/>
              <a:t>’s three hallmarks of a unitary relationship – centralized management, functional integration, and economies of scale – were not </a:t>
            </a:r>
            <a:r>
              <a:rPr lang="en-US" dirty="0" smtClean="0"/>
              <a:t>present.</a:t>
            </a:r>
          </a:p>
          <a:p>
            <a:r>
              <a:rPr lang="en-US" dirty="0" smtClean="0"/>
              <a:t>On </a:t>
            </a:r>
            <a:r>
              <a:rPr lang="en-US" dirty="0"/>
              <a:t>the second issue, </a:t>
            </a:r>
            <a:r>
              <a:rPr lang="en-US" dirty="0" smtClean="0"/>
              <a:t>the </a:t>
            </a:r>
            <a:r>
              <a:rPr lang="en-US" dirty="0"/>
              <a:t>court held that Comcast’s receipt of a $1.5 billion termination fee </a:t>
            </a:r>
            <a:r>
              <a:rPr lang="en-US" dirty="0" smtClean="0"/>
              <a:t>from its failed mergers with MediaOne Group, Inc. constituted </a:t>
            </a:r>
            <a:r>
              <a:rPr lang="en-US" dirty="0" err="1" smtClean="0"/>
              <a:t>apportionable</a:t>
            </a:r>
            <a:r>
              <a:rPr lang="en-US" dirty="0" smtClean="0"/>
              <a:t> business income.</a:t>
            </a:r>
          </a:p>
          <a:p>
            <a:pPr marL="342900" lvl="1" indent="0">
              <a:buNone/>
            </a:pPr>
            <a:endParaRPr lang="en-US" dirty="0"/>
          </a:p>
          <a:p>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34</a:t>
            </a:fld>
            <a:endParaRPr lang="en-GB" dirty="0"/>
          </a:p>
        </p:txBody>
      </p:sp>
    </p:spTree>
    <p:extLst>
      <p:ext uri="{BB962C8B-B14F-4D97-AF65-F5344CB8AC3E}">
        <p14:creationId xmlns:p14="http://schemas.microsoft.com/office/powerpoint/2010/main" val="1469042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790361"/>
          </a:xfrm>
        </p:spPr>
        <p:txBody>
          <a:bodyPr>
            <a:normAutofit fontScale="92500" lnSpcReduction="20000"/>
          </a:bodyPr>
          <a:lstStyle/>
          <a:p>
            <a:r>
              <a:rPr lang="en-US" b="1" i="1" dirty="0">
                <a:solidFill>
                  <a:schemeClr val="accent2"/>
                </a:solidFill>
              </a:rPr>
              <a:t>Xylem Dewatering Solutions, Inc. v. </a:t>
            </a:r>
            <a:r>
              <a:rPr lang="en-US" b="1" i="1" dirty="0" smtClean="0">
                <a:solidFill>
                  <a:schemeClr val="accent2"/>
                </a:solidFill>
              </a:rPr>
              <a:t>Dir., </a:t>
            </a:r>
            <a:r>
              <a:rPr lang="en-US" b="1" i="1" dirty="0">
                <a:solidFill>
                  <a:schemeClr val="accent2"/>
                </a:solidFill>
              </a:rPr>
              <a:t>Division of </a:t>
            </a:r>
            <a:r>
              <a:rPr lang="en-US" b="1" i="1" dirty="0" smtClean="0">
                <a:solidFill>
                  <a:schemeClr val="accent2"/>
                </a:solidFill>
              </a:rPr>
              <a:t>Taxation</a:t>
            </a:r>
            <a:r>
              <a:rPr lang="en-US" dirty="0" smtClean="0"/>
              <a:t>, No. </a:t>
            </a:r>
            <a:r>
              <a:rPr lang="sv-SE" dirty="0" smtClean="0"/>
              <a:t>011704–2015, 000056–2016</a:t>
            </a:r>
            <a:r>
              <a:rPr lang="sv-SE" dirty="0"/>
              <a:t>, </a:t>
            </a:r>
            <a:r>
              <a:rPr lang="sv-SE" dirty="0" smtClean="0"/>
              <a:t>000057–2016</a:t>
            </a:r>
            <a:r>
              <a:rPr lang="en-US" dirty="0" smtClean="0"/>
              <a:t>, </a:t>
            </a:r>
            <a:r>
              <a:rPr lang="en-US" dirty="0"/>
              <a:t>2017 WL </a:t>
            </a:r>
            <a:r>
              <a:rPr lang="en-US" dirty="0" smtClean="0"/>
              <a:t>1326505 (N.J. Tax Ct. 2017) </a:t>
            </a:r>
            <a:endParaRPr lang="en-US" dirty="0"/>
          </a:p>
        </p:txBody>
      </p:sp>
      <p:sp>
        <p:nvSpPr>
          <p:cNvPr id="3" name="Title 2"/>
          <p:cNvSpPr>
            <a:spLocks noGrp="1"/>
          </p:cNvSpPr>
          <p:nvPr>
            <p:ph type="title"/>
          </p:nvPr>
        </p:nvSpPr>
        <p:spPr/>
        <p:txBody>
          <a:bodyPr/>
          <a:lstStyle/>
          <a:p>
            <a:r>
              <a:rPr lang="en-US" dirty="0" smtClean="0"/>
              <a:t>New Jersey </a:t>
            </a:r>
            <a:r>
              <a:rPr lang="en-US" dirty="0"/>
              <a:t>– Gain From </a:t>
            </a:r>
            <a:r>
              <a:rPr lang="en-US" dirty="0" smtClean="0"/>
              <a:t>338(h)(</a:t>
            </a:r>
            <a:r>
              <a:rPr lang="en-US" dirty="0"/>
              <a:t>10) Is Nonbusiness</a:t>
            </a:r>
          </a:p>
        </p:txBody>
      </p:sp>
      <p:sp>
        <p:nvSpPr>
          <p:cNvPr id="4" name="Content Placeholder 3"/>
          <p:cNvSpPr>
            <a:spLocks noGrp="1"/>
          </p:cNvSpPr>
          <p:nvPr>
            <p:ph sz="quarter" idx="14"/>
          </p:nvPr>
        </p:nvSpPr>
        <p:spPr/>
        <p:txBody>
          <a:bodyPr/>
          <a:lstStyle/>
          <a:p>
            <a:r>
              <a:rPr lang="en-US" dirty="0" smtClean="0"/>
              <a:t>Gain from a deemed </a:t>
            </a:r>
            <a:r>
              <a:rPr lang="en-US" dirty="0"/>
              <a:t>asset sale under </a:t>
            </a:r>
            <a:r>
              <a:rPr lang="en-US" dirty="0" err="1"/>
              <a:t>I.R.C</a:t>
            </a:r>
            <a:r>
              <a:rPr lang="en-US" dirty="0"/>
              <a:t>. </a:t>
            </a:r>
            <a:r>
              <a:rPr lang="en-US" dirty="0" smtClean="0"/>
              <a:t>§338(h</a:t>
            </a:r>
            <a:r>
              <a:rPr lang="en-US" dirty="0"/>
              <a:t>)(10) recognized by a New Jersey-based S corporation was nonoperational (nonbusiness) </a:t>
            </a:r>
            <a:r>
              <a:rPr lang="en-US" dirty="0" smtClean="0"/>
              <a:t>income. </a:t>
            </a:r>
          </a:p>
          <a:p>
            <a:r>
              <a:rPr lang="en-US" dirty="0" smtClean="0"/>
              <a:t>Treated as nonbusiness income, the receipts are 100</a:t>
            </a:r>
            <a:r>
              <a:rPr lang="en-US" dirty="0"/>
              <a:t>% allocable to New Jersey, rather than subject to apportionment. </a:t>
            </a:r>
            <a:br>
              <a:rPr lang="en-US" dirty="0"/>
            </a:br>
            <a:r>
              <a:rPr lang="en-US" dirty="0"/>
              <a:t/>
            </a:r>
            <a:br>
              <a:rPr lang="en-US" dirty="0"/>
            </a:br>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35</a:t>
            </a:fld>
            <a:endParaRPr lang="en-GB" dirty="0"/>
          </a:p>
        </p:txBody>
      </p:sp>
    </p:spTree>
    <p:extLst>
      <p:ext uri="{BB962C8B-B14F-4D97-AF65-F5344CB8AC3E}">
        <p14:creationId xmlns:p14="http://schemas.microsoft.com/office/powerpoint/2010/main" val="3421806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776713"/>
          </a:xfrm>
        </p:spPr>
        <p:txBody>
          <a:bodyPr>
            <a:normAutofit/>
          </a:bodyPr>
          <a:lstStyle/>
          <a:p>
            <a:r>
              <a:rPr lang="en-US" sz="1900" b="1" i="1" dirty="0">
                <a:solidFill>
                  <a:schemeClr val="accent2"/>
                </a:solidFill>
              </a:rPr>
              <a:t>Elan Pharmaceuticals, Inc. v. Dir., Div. of Taxation</a:t>
            </a:r>
            <a:r>
              <a:rPr lang="en-US" sz="1900" dirty="0"/>
              <a:t>, No. 010589–2010, 2017 WL 510542 (N.J. Tax Ct. 2017)</a:t>
            </a:r>
          </a:p>
        </p:txBody>
      </p:sp>
      <p:sp>
        <p:nvSpPr>
          <p:cNvPr id="3" name="Title 2"/>
          <p:cNvSpPr>
            <a:spLocks noGrp="1"/>
          </p:cNvSpPr>
          <p:nvPr>
            <p:ph type="title"/>
          </p:nvPr>
        </p:nvSpPr>
        <p:spPr/>
        <p:txBody>
          <a:bodyPr/>
          <a:lstStyle/>
          <a:p>
            <a:r>
              <a:rPr lang="en-US" dirty="0"/>
              <a:t>New Jersey </a:t>
            </a:r>
            <a:r>
              <a:rPr lang="en-US" dirty="0" smtClean="0"/>
              <a:t>– </a:t>
            </a:r>
            <a:r>
              <a:rPr lang="en-US" dirty="0" err="1" smtClean="0"/>
              <a:t>Throwout</a:t>
            </a:r>
            <a:r>
              <a:rPr lang="en-US" dirty="0" smtClean="0"/>
              <a:t> Rule Clarification</a:t>
            </a:r>
            <a:endParaRPr lang="en-US" dirty="0"/>
          </a:p>
        </p:txBody>
      </p:sp>
      <p:sp>
        <p:nvSpPr>
          <p:cNvPr id="4" name="Content Placeholder 3"/>
          <p:cNvSpPr>
            <a:spLocks noGrp="1"/>
          </p:cNvSpPr>
          <p:nvPr>
            <p:ph sz="quarter" idx="14"/>
          </p:nvPr>
        </p:nvSpPr>
        <p:spPr/>
        <p:txBody>
          <a:bodyPr/>
          <a:lstStyle/>
          <a:p>
            <a:r>
              <a:rPr lang="en-US" dirty="0" smtClean="0"/>
              <a:t>The </a:t>
            </a:r>
            <a:r>
              <a:rPr lang="en-US" dirty="0"/>
              <a:t>taxpayer included sales of tangible personal property shipped from locations outside New Jersey to states in which the taxpayer was immune from tax under </a:t>
            </a:r>
            <a:r>
              <a:rPr lang="en-US" dirty="0" err="1"/>
              <a:t>P.L</a:t>
            </a:r>
            <a:r>
              <a:rPr lang="en-US" dirty="0"/>
              <a:t>. </a:t>
            </a:r>
            <a:r>
              <a:rPr lang="en-US" dirty="0" smtClean="0"/>
              <a:t>86-272 in its sales factor denominator.</a:t>
            </a:r>
            <a:endParaRPr lang="en-US" dirty="0"/>
          </a:p>
          <a:p>
            <a:r>
              <a:rPr lang="en-US" dirty="0"/>
              <a:t>On February 6, 2017, </a:t>
            </a:r>
            <a:r>
              <a:rPr lang="en-US" dirty="0" smtClean="0"/>
              <a:t>the </a:t>
            </a:r>
            <a:r>
              <a:rPr lang="en-US" dirty="0"/>
              <a:t>New Jersey Tax Court </a:t>
            </a:r>
            <a:r>
              <a:rPr lang="en-US" dirty="0" smtClean="0"/>
              <a:t>rejected the Division of Taxation’s attempt to apply the </a:t>
            </a:r>
            <a:r>
              <a:rPr lang="en-US" dirty="0" err="1" smtClean="0"/>
              <a:t>throwout</a:t>
            </a:r>
            <a:r>
              <a:rPr lang="en-US" dirty="0" smtClean="0"/>
              <a:t> rule to these receipts.</a:t>
            </a:r>
          </a:p>
          <a:p>
            <a:r>
              <a:rPr lang="en-US" dirty="0" smtClean="0"/>
              <a:t>The court found it irrelevant whether </a:t>
            </a:r>
            <a:r>
              <a:rPr lang="en-US" dirty="0"/>
              <a:t>the receipts were actually included in the numerator of a sales factor of another state. </a:t>
            </a:r>
            <a:endParaRPr lang="en-US" dirty="0" smtClean="0"/>
          </a:p>
        </p:txBody>
      </p:sp>
      <p:sp>
        <p:nvSpPr>
          <p:cNvPr id="5" name="Slide Number Placeholder 4"/>
          <p:cNvSpPr>
            <a:spLocks noGrp="1"/>
          </p:cNvSpPr>
          <p:nvPr>
            <p:ph type="sldNum" sz="quarter" idx="16"/>
          </p:nvPr>
        </p:nvSpPr>
        <p:spPr/>
        <p:txBody>
          <a:bodyPr/>
          <a:lstStyle/>
          <a:p>
            <a:fld id="{03F1EFBE-6FC5-4E3B-A532-A391AE8323A1}" type="slidenum">
              <a:rPr lang="en-GB" smtClean="0"/>
              <a:pPr/>
              <a:t>36</a:t>
            </a:fld>
            <a:endParaRPr lang="en-GB" dirty="0"/>
          </a:p>
        </p:txBody>
      </p:sp>
    </p:spTree>
    <p:extLst>
      <p:ext uri="{BB962C8B-B14F-4D97-AF65-F5344CB8AC3E}">
        <p14:creationId xmlns:p14="http://schemas.microsoft.com/office/powerpoint/2010/main" val="3200062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Deductions</a:t>
            </a:r>
            <a:endParaRPr lang="en-US" dirty="0"/>
          </a:p>
        </p:txBody>
      </p:sp>
    </p:spTree>
    <p:extLst>
      <p:ext uri="{BB962C8B-B14F-4D97-AF65-F5344CB8AC3E}">
        <p14:creationId xmlns:p14="http://schemas.microsoft.com/office/powerpoint/2010/main" val="3389592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1800" y="738188"/>
            <a:ext cx="8280400" cy="653884"/>
          </a:xfrm>
        </p:spPr>
        <p:txBody>
          <a:bodyPr>
            <a:normAutofit fontScale="92500" lnSpcReduction="10000"/>
          </a:bodyPr>
          <a:lstStyle/>
          <a:p>
            <a:r>
              <a:rPr lang="en-US" b="1" i="1" dirty="0">
                <a:solidFill>
                  <a:schemeClr val="accent2"/>
                </a:solidFill>
              </a:rPr>
              <a:t>Kohl’s Dep’t Stores, Inc. v. </a:t>
            </a:r>
            <a:r>
              <a:rPr lang="en-US" b="1" i="1" dirty="0" smtClean="0">
                <a:solidFill>
                  <a:schemeClr val="accent2"/>
                </a:solidFill>
              </a:rPr>
              <a:t>Virginia Dep’t </a:t>
            </a:r>
            <a:r>
              <a:rPr lang="en-US" b="1" i="1" dirty="0">
                <a:solidFill>
                  <a:schemeClr val="accent2"/>
                </a:solidFill>
              </a:rPr>
              <a:t>of </a:t>
            </a:r>
            <a:r>
              <a:rPr lang="en-US" b="1" i="1" dirty="0" smtClean="0">
                <a:solidFill>
                  <a:schemeClr val="accent2"/>
                </a:solidFill>
              </a:rPr>
              <a:t>Taxation</a:t>
            </a:r>
            <a:r>
              <a:rPr lang="en-US" dirty="0"/>
              <a:t>, 91 Va. Cir. </a:t>
            </a:r>
            <a:r>
              <a:rPr lang="en-US" dirty="0" smtClean="0"/>
              <a:t>499 (Va</a:t>
            </a:r>
            <a:r>
              <a:rPr lang="en-US" dirty="0"/>
              <a:t>. 13th Jud. Cir. Ct. </a:t>
            </a:r>
            <a:r>
              <a:rPr lang="en-US" dirty="0" smtClean="0"/>
              <a:t>2016</a:t>
            </a:r>
            <a:r>
              <a:rPr lang="en-US" dirty="0"/>
              <a:t>)</a:t>
            </a:r>
          </a:p>
          <a:p>
            <a:endParaRPr lang="en-US" dirty="0"/>
          </a:p>
        </p:txBody>
      </p:sp>
      <p:sp>
        <p:nvSpPr>
          <p:cNvPr id="4" name="Title 3"/>
          <p:cNvSpPr>
            <a:spLocks noGrp="1"/>
          </p:cNvSpPr>
          <p:nvPr>
            <p:ph type="title"/>
          </p:nvPr>
        </p:nvSpPr>
        <p:spPr/>
        <p:txBody>
          <a:bodyPr/>
          <a:lstStyle/>
          <a:p>
            <a:r>
              <a:rPr lang="en-US" dirty="0" smtClean="0">
                <a:solidFill>
                  <a:srgbClr val="0066B2"/>
                </a:solidFill>
              </a:rPr>
              <a:t>Virginia </a:t>
            </a:r>
            <a:r>
              <a:rPr lang="en-US" dirty="0">
                <a:solidFill>
                  <a:srgbClr val="0066B2"/>
                </a:solidFill>
              </a:rPr>
              <a:t>– </a:t>
            </a:r>
            <a:r>
              <a:rPr lang="en-US" dirty="0" smtClean="0">
                <a:solidFill>
                  <a:srgbClr val="0066B2"/>
                </a:solidFill>
              </a:rPr>
              <a:t>“Subject to Tax” Addback</a:t>
            </a:r>
            <a:endParaRPr lang="en-US" dirty="0">
              <a:solidFill>
                <a:srgbClr val="0066B2"/>
              </a:solidFill>
            </a:endParaRPr>
          </a:p>
        </p:txBody>
      </p:sp>
      <p:sp>
        <p:nvSpPr>
          <p:cNvPr id="6" name="Content Placeholder 5"/>
          <p:cNvSpPr>
            <a:spLocks noGrp="1"/>
          </p:cNvSpPr>
          <p:nvPr>
            <p:ph sz="quarter" idx="14"/>
          </p:nvPr>
        </p:nvSpPr>
        <p:spPr/>
        <p:txBody>
          <a:bodyPr/>
          <a:lstStyle/>
          <a:p>
            <a:r>
              <a:rPr lang="en-US" dirty="0" smtClean="0"/>
              <a:t>On February 3, 2016, a </a:t>
            </a:r>
            <a:r>
              <a:rPr lang="en-US" dirty="0"/>
              <a:t>Virginia trial court held that royalties paid to related members must be added back to a taxpayer’s federal taxable income unless such payments are subject to actual income taxation to the related </a:t>
            </a:r>
            <a:r>
              <a:rPr lang="en-US" dirty="0" smtClean="0"/>
              <a:t>member.</a:t>
            </a:r>
            <a:endParaRPr lang="en-US" dirty="0"/>
          </a:p>
          <a:p>
            <a:r>
              <a:rPr lang="en-US" dirty="0"/>
              <a:t>Even where the royalties are reported by the related members to other states, such royalties do not qualify for the exception to the corporate income tax addback statute if the other states do not impose tax on such </a:t>
            </a:r>
            <a:r>
              <a:rPr lang="en-US" dirty="0" smtClean="0"/>
              <a:t>royalties.</a:t>
            </a:r>
            <a:endParaRPr lang="en-US" dirty="0"/>
          </a:p>
          <a:p>
            <a:r>
              <a:rPr lang="en-US" dirty="0"/>
              <a:t>Virginia Supreme Court granted cert. on October 31, </a:t>
            </a:r>
            <a:r>
              <a:rPr lang="en-US" dirty="0" smtClean="0"/>
              <a:t>2016.</a:t>
            </a:r>
            <a:endParaRPr lang="en-US" dirty="0"/>
          </a:p>
          <a:p>
            <a:pPr marL="0" indent="0">
              <a:buNone/>
            </a:pPr>
            <a:endParaRPr lang="en-US" dirty="0"/>
          </a:p>
        </p:txBody>
      </p:sp>
      <p:sp>
        <p:nvSpPr>
          <p:cNvPr id="7"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38</a:t>
            </a:fld>
            <a:endParaRPr lang="en-GB" dirty="0"/>
          </a:p>
        </p:txBody>
      </p:sp>
    </p:spTree>
    <p:extLst>
      <p:ext uri="{BB962C8B-B14F-4D97-AF65-F5344CB8AC3E}">
        <p14:creationId xmlns:p14="http://schemas.microsoft.com/office/powerpoint/2010/main" val="1551741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599293"/>
          </a:xfrm>
        </p:spPr>
        <p:txBody>
          <a:bodyPr>
            <a:normAutofit fontScale="92500" lnSpcReduction="20000"/>
          </a:bodyPr>
          <a:lstStyle/>
          <a:p>
            <a:r>
              <a:rPr lang="en-US" b="1" i="1" dirty="0">
                <a:solidFill>
                  <a:schemeClr val="accent2"/>
                </a:solidFill>
              </a:rPr>
              <a:t>American Multi-Cinema Inc. v. </a:t>
            </a:r>
            <a:r>
              <a:rPr lang="en-US" b="1" i="1" dirty="0" err="1">
                <a:solidFill>
                  <a:schemeClr val="accent2"/>
                </a:solidFill>
              </a:rPr>
              <a:t>Hegar</a:t>
            </a:r>
            <a:r>
              <a:rPr lang="en-US" dirty="0"/>
              <a:t>, No. </a:t>
            </a:r>
            <a:r>
              <a:rPr lang="en-US" dirty="0" smtClean="0"/>
              <a:t>03-14-00397-CV, </a:t>
            </a:r>
            <a:r>
              <a:rPr lang="en-US" dirty="0"/>
              <a:t>2017 WL </a:t>
            </a:r>
            <a:r>
              <a:rPr lang="en-US" dirty="0" smtClean="0"/>
              <a:t>74416 (Tex. App. 2017)</a:t>
            </a:r>
            <a:endParaRPr lang="en-US" dirty="0"/>
          </a:p>
        </p:txBody>
      </p:sp>
      <p:sp>
        <p:nvSpPr>
          <p:cNvPr id="3" name="Title 2"/>
          <p:cNvSpPr>
            <a:spLocks noGrp="1"/>
          </p:cNvSpPr>
          <p:nvPr>
            <p:ph type="title"/>
          </p:nvPr>
        </p:nvSpPr>
        <p:spPr/>
        <p:txBody>
          <a:bodyPr/>
          <a:lstStyle/>
          <a:p>
            <a:r>
              <a:rPr lang="en-US" dirty="0" smtClean="0">
                <a:solidFill>
                  <a:srgbClr val="0066B2"/>
                </a:solidFill>
              </a:rPr>
              <a:t>Texas – Narrowing the Cost of Goods Sold Deduction</a:t>
            </a:r>
            <a:endParaRPr lang="en-US" dirty="0">
              <a:solidFill>
                <a:srgbClr val="0066B2"/>
              </a:solidFill>
            </a:endParaRPr>
          </a:p>
        </p:txBody>
      </p:sp>
      <p:sp>
        <p:nvSpPr>
          <p:cNvPr id="4" name="Content Placeholder 3"/>
          <p:cNvSpPr>
            <a:spLocks noGrp="1"/>
          </p:cNvSpPr>
          <p:nvPr>
            <p:ph sz="quarter" idx="14"/>
          </p:nvPr>
        </p:nvSpPr>
        <p:spPr/>
        <p:txBody>
          <a:bodyPr>
            <a:normAutofit lnSpcReduction="10000"/>
          </a:bodyPr>
          <a:lstStyle/>
          <a:p>
            <a:r>
              <a:rPr lang="en-US" dirty="0" smtClean="0"/>
              <a:t>In April 2015, the Texas Court of Appeals held that film exhibition costs are includable in the cost of goods sold (COGS) </a:t>
            </a:r>
            <a:r>
              <a:rPr lang="en-US" dirty="0"/>
              <a:t>deduction because the films met the definition of “tangible personal property” in that they were “perceptible to the senses.” </a:t>
            </a:r>
            <a:endParaRPr lang="en-US" dirty="0" smtClean="0"/>
          </a:p>
          <a:p>
            <a:r>
              <a:rPr lang="en-US" dirty="0"/>
              <a:t>In June 2015, the Comptroller filed a motion for rehearing and published an article concluding that </a:t>
            </a:r>
            <a:r>
              <a:rPr lang="en-US" dirty="0" smtClean="0"/>
              <a:t>the expanded </a:t>
            </a:r>
            <a:r>
              <a:rPr lang="en-US" dirty="0"/>
              <a:t>COGS deduction </a:t>
            </a:r>
            <a:r>
              <a:rPr lang="en-US" dirty="0" smtClean="0"/>
              <a:t>had a fiscal impact of $1.5 </a:t>
            </a:r>
            <a:r>
              <a:rPr lang="en-US" dirty="0"/>
              <a:t>billion each </a:t>
            </a:r>
            <a:r>
              <a:rPr lang="en-US" dirty="0" smtClean="0"/>
              <a:t>year.</a:t>
            </a:r>
          </a:p>
          <a:p>
            <a:r>
              <a:rPr lang="en-US" dirty="0" smtClean="0"/>
              <a:t>In January 2017, the Texas Court </a:t>
            </a:r>
            <a:r>
              <a:rPr lang="en-US" dirty="0"/>
              <a:t>of Appeals released a substituted </a:t>
            </a:r>
            <a:r>
              <a:rPr lang="en-US" dirty="0" smtClean="0"/>
              <a:t>opinion resulting in the same outcome, but a different reasoning.  The court held that the film </a:t>
            </a:r>
            <a:r>
              <a:rPr lang="en-US" dirty="0"/>
              <a:t>exhibition costs are </a:t>
            </a:r>
            <a:r>
              <a:rPr lang="en-US" dirty="0" smtClean="0"/>
              <a:t>includable because films </a:t>
            </a:r>
            <a:r>
              <a:rPr lang="en-US" dirty="0"/>
              <a:t>and other media products that are </a:t>
            </a:r>
            <a:r>
              <a:rPr lang="en-US" dirty="0" smtClean="0"/>
              <a:t>“mass-distributed” meet the definition of “tangible </a:t>
            </a:r>
            <a:r>
              <a:rPr lang="en-US" dirty="0"/>
              <a:t>personal property</a:t>
            </a:r>
            <a:r>
              <a:rPr lang="en-US" dirty="0" smtClean="0"/>
              <a:t>.”</a:t>
            </a:r>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39</a:t>
            </a:fld>
            <a:endParaRPr lang="en-GB" dirty="0"/>
          </a:p>
        </p:txBody>
      </p:sp>
    </p:spTree>
    <p:extLst>
      <p:ext uri="{BB962C8B-B14F-4D97-AF65-F5344CB8AC3E}">
        <p14:creationId xmlns:p14="http://schemas.microsoft.com/office/powerpoint/2010/main" val="29654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rgbClr val="0066B2"/>
                </a:solidFill>
              </a:rPr>
              <a:t>U.S. Supreme </a:t>
            </a:r>
            <a:r>
              <a:rPr lang="en-US" dirty="0" smtClean="0">
                <a:solidFill>
                  <a:srgbClr val="0066B2"/>
                </a:solidFill>
              </a:rPr>
              <a:t>Court Docket</a:t>
            </a:r>
            <a:endParaRPr lang="en-US" dirty="0">
              <a:solidFill>
                <a:srgbClr val="0066B2"/>
              </a:solidFill>
            </a:endParaRPr>
          </a:p>
        </p:txBody>
      </p:sp>
      <p:sp>
        <p:nvSpPr>
          <p:cNvPr id="10" name="Content Placeholder 9"/>
          <p:cNvSpPr>
            <a:spLocks noGrp="1"/>
          </p:cNvSpPr>
          <p:nvPr>
            <p:ph sz="quarter" idx="14"/>
          </p:nvPr>
        </p:nvSpPr>
        <p:spPr/>
        <p:txBody>
          <a:bodyPr>
            <a:normAutofit/>
          </a:bodyPr>
          <a:lstStyle/>
          <a:p>
            <a:r>
              <a:rPr lang="en-US" b="1" dirty="0"/>
              <a:t>Retroactivity Tax Laws up for Potential </a:t>
            </a:r>
            <a:r>
              <a:rPr lang="en-US" b="1" dirty="0" smtClean="0"/>
              <a:t>Review</a:t>
            </a:r>
          </a:p>
          <a:p>
            <a:pPr lvl="1"/>
            <a:r>
              <a:rPr lang="en-US" b="1" i="1" dirty="0" smtClean="0">
                <a:solidFill>
                  <a:schemeClr val="accent2"/>
                </a:solidFill>
              </a:rPr>
              <a:t>Dot </a:t>
            </a:r>
            <a:r>
              <a:rPr lang="en-US" b="1" i="1" dirty="0">
                <a:solidFill>
                  <a:schemeClr val="accent2"/>
                </a:solidFill>
              </a:rPr>
              <a:t>Foods Inc. v. Wash. Dep't of </a:t>
            </a:r>
            <a:r>
              <a:rPr lang="en-US" b="1" i="1" dirty="0" smtClean="0">
                <a:solidFill>
                  <a:schemeClr val="accent2"/>
                </a:solidFill>
              </a:rPr>
              <a:t>Revenue</a:t>
            </a:r>
            <a:r>
              <a:rPr lang="en-US" dirty="0" smtClean="0"/>
              <a:t>, </a:t>
            </a:r>
            <a:r>
              <a:rPr lang="en-US" dirty="0"/>
              <a:t>185 Wash.2d 239 (Wash. 2016)</a:t>
            </a:r>
            <a:endParaRPr lang="en-US" i="1" dirty="0" smtClean="0"/>
          </a:p>
          <a:p>
            <a:pPr lvl="1"/>
            <a:r>
              <a:rPr lang="en-US" b="1" i="1" dirty="0" smtClean="0">
                <a:solidFill>
                  <a:schemeClr val="accent2"/>
                </a:solidFill>
              </a:rPr>
              <a:t>Gillette Comm. Ops. N. Am. v. Mich. Dep’t of Revenue</a:t>
            </a:r>
            <a:r>
              <a:rPr lang="en-US" i="1" dirty="0" smtClean="0"/>
              <a:t>, </a:t>
            </a:r>
            <a:r>
              <a:rPr lang="en-US" dirty="0" smtClean="0"/>
              <a:t>312 </a:t>
            </a:r>
            <a:r>
              <a:rPr lang="en-US" dirty="0" err="1" smtClean="0"/>
              <a:t>Mich.App</a:t>
            </a:r>
            <a:r>
              <a:rPr lang="en-US" dirty="0" smtClean="0"/>
              <a:t>. 394 (Mich. Ct. App. 2015), </a:t>
            </a:r>
            <a:r>
              <a:rPr lang="en-US" i="1" dirty="0" smtClean="0"/>
              <a:t>denying appeal</a:t>
            </a:r>
            <a:r>
              <a:rPr lang="en-US" dirty="0"/>
              <a:t>, 499 Mich. </a:t>
            </a:r>
            <a:r>
              <a:rPr lang="en-US" dirty="0" smtClean="0"/>
              <a:t>960 (Mich. 2016)</a:t>
            </a:r>
            <a:endParaRPr lang="en-US" dirty="0"/>
          </a:p>
          <a:p>
            <a:r>
              <a:rPr lang="en-US" b="1" dirty="0" smtClean="0"/>
              <a:t>Recent Denied Petitions</a:t>
            </a:r>
          </a:p>
          <a:p>
            <a:pPr lvl="1"/>
            <a:r>
              <a:rPr lang="en-US" b="1" i="1" dirty="0">
                <a:solidFill>
                  <a:schemeClr val="accent2"/>
                </a:solidFill>
              </a:rPr>
              <a:t>First Marblehead Corp. v. </a:t>
            </a:r>
            <a:r>
              <a:rPr lang="en-US" b="1" i="1" dirty="0" err="1" smtClean="0">
                <a:solidFill>
                  <a:schemeClr val="accent2"/>
                </a:solidFill>
              </a:rPr>
              <a:t>Comm’r</a:t>
            </a:r>
            <a:r>
              <a:rPr lang="en-US" b="1" i="1" dirty="0" smtClean="0">
                <a:solidFill>
                  <a:schemeClr val="accent2"/>
                </a:solidFill>
              </a:rPr>
              <a:t> of </a:t>
            </a:r>
            <a:r>
              <a:rPr lang="en-US" b="1" i="1" dirty="0">
                <a:solidFill>
                  <a:schemeClr val="accent2"/>
                </a:solidFill>
              </a:rPr>
              <a:t>Revenue</a:t>
            </a:r>
            <a:r>
              <a:rPr lang="en-US" dirty="0"/>
              <a:t>, 475 Mass. 159 </a:t>
            </a:r>
            <a:r>
              <a:rPr lang="en-US" dirty="0" smtClean="0"/>
              <a:t>(Mass. 2016)</a:t>
            </a:r>
          </a:p>
          <a:p>
            <a:pPr lvl="1"/>
            <a:r>
              <a:rPr lang="en-US" b="1" i="1" dirty="0">
                <a:solidFill>
                  <a:schemeClr val="accent2"/>
                </a:solidFill>
              </a:rPr>
              <a:t>Fl. Dep’t of Revenue v. American Business USA </a:t>
            </a:r>
            <a:r>
              <a:rPr lang="en-US" b="1" i="1" dirty="0" smtClean="0">
                <a:solidFill>
                  <a:schemeClr val="accent2"/>
                </a:solidFill>
              </a:rPr>
              <a:t>Corp.</a:t>
            </a:r>
            <a:r>
              <a:rPr lang="en-US" dirty="0" smtClean="0"/>
              <a:t>, </a:t>
            </a:r>
            <a:r>
              <a:rPr lang="en-US" dirty="0"/>
              <a:t>191 So.3d 906 (Fl. 2016</a:t>
            </a:r>
            <a:r>
              <a:rPr lang="en-US" dirty="0" smtClean="0"/>
              <a:t>)</a:t>
            </a:r>
          </a:p>
          <a:p>
            <a:pPr lvl="1"/>
            <a:r>
              <a:rPr lang="en-US" b="1" i="1" dirty="0">
                <a:solidFill>
                  <a:schemeClr val="accent2"/>
                </a:solidFill>
              </a:rPr>
              <a:t>Direct Marketing </a:t>
            </a:r>
            <a:r>
              <a:rPr lang="en-US" b="1" i="1" dirty="0" err="1">
                <a:solidFill>
                  <a:schemeClr val="accent2"/>
                </a:solidFill>
              </a:rPr>
              <a:t>Ass'n</a:t>
            </a:r>
            <a:r>
              <a:rPr lang="en-US" b="1" i="1" dirty="0">
                <a:solidFill>
                  <a:schemeClr val="accent2"/>
                </a:solidFill>
              </a:rPr>
              <a:t> v. </a:t>
            </a:r>
            <a:r>
              <a:rPr lang="en-US" b="1" i="1" dirty="0" err="1">
                <a:solidFill>
                  <a:schemeClr val="accent2"/>
                </a:solidFill>
              </a:rPr>
              <a:t>Brohl</a:t>
            </a:r>
            <a:r>
              <a:rPr lang="en-US" dirty="0"/>
              <a:t>, 814 F.3d 1129 (10th Cir. 2016)</a:t>
            </a:r>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4</a:t>
            </a:fld>
            <a:endParaRPr lang="en-GB" dirty="0"/>
          </a:p>
        </p:txBody>
      </p:sp>
    </p:spTree>
    <p:extLst>
      <p:ext uri="{BB962C8B-B14F-4D97-AF65-F5344CB8AC3E}">
        <p14:creationId xmlns:p14="http://schemas.microsoft.com/office/powerpoint/2010/main" val="2451224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Tax Implications of US Federal Tax Reform</a:t>
            </a:r>
            <a:endParaRPr lang="en-US" dirty="0"/>
          </a:p>
        </p:txBody>
      </p:sp>
    </p:spTree>
    <p:extLst>
      <p:ext uri="{BB962C8B-B14F-4D97-AF65-F5344CB8AC3E}">
        <p14:creationId xmlns:p14="http://schemas.microsoft.com/office/powerpoint/2010/main" val="389563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Blueprint</a:t>
            </a:r>
            <a:endParaRPr lang="en-US" dirty="0"/>
          </a:p>
        </p:txBody>
      </p:sp>
      <p:sp>
        <p:nvSpPr>
          <p:cNvPr id="4" name="Content Placeholder 3"/>
          <p:cNvSpPr>
            <a:spLocks noGrp="1"/>
          </p:cNvSpPr>
          <p:nvPr>
            <p:ph sz="quarter" idx="16"/>
          </p:nvPr>
        </p:nvSpPr>
        <p:spPr>
          <a:xfrm>
            <a:off x="431800" y="1120775"/>
            <a:ext cx="3978275" cy="5413375"/>
          </a:xfrm>
        </p:spPr>
        <p:txBody>
          <a:bodyPr>
            <a:normAutofit/>
          </a:bodyPr>
          <a:lstStyle/>
          <a:p>
            <a:r>
              <a:rPr lang="en-US" sz="2100" b="1" dirty="0" smtClean="0"/>
              <a:t>Business Tax</a:t>
            </a:r>
          </a:p>
          <a:p>
            <a:pPr lvl="1"/>
            <a:r>
              <a:rPr lang="en-US" sz="1900" dirty="0" smtClean="0"/>
              <a:t>Corporate </a:t>
            </a:r>
            <a:r>
              <a:rPr lang="en-US" sz="1900" dirty="0"/>
              <a:t>rate reduced from 35% to </a:t>
            </a:r>
            <a:r>
              <a:rPr lang="en-US" sz="1900" dirty="0" smtClean="0"/>
              <a:t>20%</a:t>
            </a:r>
          </a:p>
          <a:p>
            <a:pPr lvl="1"/>
            <a:r>
              <a:rPr lang="en-US" sz="1900" dirty="0"/>
              <a:t>Eliminate AMT</a:t>
            </a:r>
          </a:p>
          <a:p>
            <a:pPr lvl="1"/>
            <a:r>
              <a:rPr lang="en-US" sz="1900" dirty="0"/>
              <a:t>Immediate expensing of business investments</a:t>
            </a:r>
          </a:p>
          <a:p>
            <a:pPr lvl="1"/>
            <a:r>
              <a:rPr lang="en-US" sz="1900" dirty="0" smtClean="0"/>
              <a:t>No </a:t>
            </a:r>
            <a:r>
              <a:rPr lang="en-US" sz="1900" dirty="0"/>
              <a:t>deduction for net interest expenses </a:t>
            </a:r>
          </a:p>
          <a:p>
            <a:pPr lvl="1"/>
            <a:r>
              <a:rPr lang="en-GB" sz="1900" dirty="0"/>
              <a:t>Net operating losses carried forward </a:t>
            </a:r>
            <a:r>
              <a:rPr lang="en-GB" sz="1900" dirty="0" smtClean="0"/>
              <a:t>indefinitely</a:t>
            </a:r>
          </a:p>
          <a:p>
            <a:r>
              <a:rPr lang="en-US" sz="2100" b="1" dirty="0"/>
              <a:t>Pass-Through Businesses</a:t>
            </a:r>
          </a:p>
          <a:p>
            <a:pPr lvl="1"/>
            <a:r>
              <a:rPr lang="en-US" sz="1900" dirty="0"/>
              <a:t>25% capped tax rate</a:t>
            </a:r>
          </a:p>
          <a:p>
            <a:pPr lvl="1"/>
            <a:r>
              <a:rPr lang="en-GB" sz="1900" dirty="0"/>
              <a:t>Permit deduction for compensation to owners of pass-through businesses</a:t>
            </a:r>
          </a:p>
          <a:p>
            <a:pPr lvl="1"/>
            <a:endParaRPr lang="en-GB" sz="1900" dirty="0" smtClean="0"/>
          </a:p>
          <a:p>
            <a:pPr lvl="1"/>
            <a:endParaRPr lang="en-GB" sz="1600" dirty="0"/>
          </a:p>
          <a:p>
            <a:pPr lvl="1"/>
            <a:endParaRPr lang="en-US" sz="1500" dirty="0"/>
          </a:p>
          <a:p>
            <a:pPr lvl="1"/>
            <a:endParaRPr lang="en-GB" sz="1800" dirty="0"/>
          </a:p>
          <a:p>
            <a:pPr lvl="1"/>
            <a:endParaRPr lang="en-US" sz="1600" dirty="0" smtClean="0"/>
          </a:p>
          <a:p>
            <a:pPr lvl="1"/>
            <a:endParaRPr lang="en-US" dirty="0"/>
          </a:p>
        </p:txBody>
      </p:sp>
      <p:sp>
        <p:nvSpPr>
          <p:cNvPr id="5" name="Content Placeholder 4"/>
          <p:cNvSpPr>
            <a:spLocks noGrp="1"/>
          </p:cNvSpPr>
          <p:nvPr>
            <p:ph sz="quarter" idx="17"/>
          </p:nvPr>
        </p:nvSpPr>
        <p:spPr>
          <a:xfrm>
            <a:off x="4733925" y="1120775"/>
            <a:ext cx="3978275" cy="4784725"/>
          </a:xfrm>
        </p:spPr>
        <p:txBody>
          <a:bodyPr>
            <a:normAutofit/>
          </a:bodyPr>
          <a:lstStyle/>
          <a:p>
            <a:r>
              <a:rPr lang="en-US" sz="2100" b="1" dirty="0" smtClean="0"/>
              <a:t>Destination-Based </a:t>
            </a:r>
            <a:r>
              <a:rPr lang="en-US" sz="2100" b="1" dirty="0"/>
              <a:t>Cash Flow Tax </a:t>
            </a:r>
          </a:p>
          <a:p>
            <a:pPr lvl="1"/>
            <a:r>
              <a:rPr lang="en-US" sz="1900" dirty="0"/>
              <a:t>Border </a:t>
            </a:r>
            <a:r>
              <a:rPr lang="en-US" sz="1900" dirty="0" smtClean="0"/>
              <a:t>adjustments</a:t>
            </a:r>
          </a:p>
          <a:p>
            <a:r>
              <a:rPr lang="en-US" sz="2100" b="1" dirty="0" smtClean="0"/>
              <a:t>International </a:t>
            </a:r>
            <a:r>
              <a:rPr lang="en-US" sz="2100" b="1" dirty="0"/>
              <a:t>Tax </a:t>
            </a:r>
          </a:p>
          <a:p>
            <a:pPr lvl="1"/>
            <a:r>
              <a:rPr lang="en-US" sz="1900" dirty="0"/>
              <a:t>Move </a:t>
            </a:r>
            <a:r>
              <a:rPr lang="en-US" sz="1900" dirty="0" smtClean="0"/>
              <a:t>from worldwide to </a:t>
            </a:r>
            <a:r>
              <a:rPr lang="en-US" sz="1900" dirty="0"/>
              <a:t>territorial </a:t>
            </a:r>
            <a:r>
              <a:rPr lang="en-US" sz="1900" dirty="0" smtClean="0"/>
              <a:t>tax system</a:t>
            </a:r>
          </a:p>
          <a:p>
            <a:pPr lvl="1"/>
            <a:r>
              <a:rPr lang="en-US" sz="1900" dirty="0" smtClean="0"/>
              <a:t>100</a:t>
            </a:r>
            <a:r>
              <a:rPr lang="en-US" sz="1900" dirty="0"/>
              <a:t>% exemption for dividends from foreign </a:t>
            </a:r>
            <a:r>
              <a:rPr lang="en-US" sz="1900" dirty="0" smtClean="0"/>
              <a:t>subsidiaries </a:t>
            </a:r>
            <a:endParaRPr lang="en-US" sz="1900" dirty="0"/>
          </a:p>
          <a:p>
            <a:pPr lvl="1"/>
            <a:r>
              <a:rPr lang="en-US" sz="1900" dirty="0" err="1"/>
              <a:t>Unrepatriated</a:t>
            </a:r>
            <a:r>
              <a:rPr lang="en-US" sz="1900" dirty="0"/>
              <a:t> foreign earnings would be subject to a 8.75% tax, if held in cash, or otherwise subject to a 3% </a:t>
            </a:r>
            <a:r>
              <a:rPr lang="en-US" sz="1900" dirty="0" smtClean="0"/>
              <a:t>tax</a:t>
            </a:r>
            <a:endParaRPr lang="en-US" sz="1900" dirty="0"/>
          </a:p>
          <a:p>
            <a:pPr lvl="1"/>
            <a:endParaRPr lang="en-US" sz="1900" dirty="0" smtClean="0"/>
          </a:p>
          <a:p>
            <a:endParaRPr lang="en-US" sz="1800" b="1" dirty="0" smtClean="0"/>
          </a:p>
          <a:p>
            <a:pPr marL="0" indent="0">
              <a:buNone/>
            </a:pPr>
            <a:endParaRPr lang="en-US" sz="1800" dirty="0"/>
          </a:p>
        </p:txBody>
      </p:sp>
      <p:sp>
        <p:nvSpPr>
          <p:cNvPr id="6" name="Slide Number Placeholder 5"/>
          <p:cNvSpPr>
            <a:spLocks noGrp="1"/>
          </p:cNvSpPr>
          <p:nvPr>
            <p:ph type="sldNum" sz="quarter" idx="15"/>
          </p:nvPr>
        </p:nvSpPr>
        <p:spPr>
          <a:xfrm>
            <a:off x="8044950" y="6327600"/>
            <a:ext cx="795192" cy="273050"/>
          </a:xfrm>
        </p:spPr>
        <p:txBody>
          <a:bodyPr/>
          <a:lstStyle/>
          <a:p>
            <a:fld id="{03F1EFBE-6FC5-4E3B-A532-A391AE8323A1}" type="slidenum">
              <a:rPr lang="en-GB" smtClean="0"/>
              <a:pPr/>
              <a:t>41</a:t>
            </a:fld>
            <a:endParaRPr lang="en-GB" dirty="0"/>
          </a:p>
        </p:txBody>
      </p:sp>
    </p:spTree>
    <p:extLst>
      <p:ext uri="{BB962C8B-B14F-4D97-AF65-F5344CB8AC3E}">
        <p14:creationId xmlns:p14="http://schemas.microsoft.com/office/powerpoint/2010/main" val="3039806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Trump’s Tax Plan</a:t>
            </a:r>
            <a:endParaRPr lang="en-US" dirty="0"/>
          </a:p>
        </p:txBody>
      </p:sp>
      <p:sp>
        <p:nvSpPr>
          <p:cNvPr id="4" name="Content Placeholder 3"/>
          <p:cNvSpPr>
            <a:spLocks noGrp="1"/>
          </p:cNvSpPr>
          <p:nvPr>
            <p:ph sz="quarter" idx="16"/>
          </p:nvPr>
        </p:nvSpPr>
        <p:spPr>
          <a:xfrm>
            <a:off x="431800" y="1120775"/>
            <a:ext cx="3978275" cy="5413375"/>
          </a:xfrm>
        </p:spPr>
        <p:txBody>
          <a:bodyPr>
            <a:normAutofit/>
          </a:bodyPr>
          <a:lstStyle/>
          <a:p>
            <a:r>
              <a:rPr lang="en-US" sz="2100" b="1" dirty="0" smtClean="0"/>
              <a:t>Business Tax</a:t>
            </a:r>
          </a:p>
          <a:p>
            <a:pPr lvl="1"/>
            <a:r>
              <a:rPr lang="en-US" sz="2000" dirty="0"/>
              <a:t>Corporate rate reduced from 35% to 15%</a:t>
            </a:r>
          </a:p>
          <a:p>
            <a:pPr lvl="1"/>
            <a:r>
              <a:rPr lang="en-US" sz="2000" dirty="0" smtClean="0"/>
              <a:t>Eliminates </a:t>
            </a:r>
            <a:r>
              <a:rPr lang="en-US" sz="2000" dirty="0"/>
              <a:t>“tax breaks for special interests”</a:t>
            </a:r>
          </a:p>
          <a:p>
            <a:r>
              <a:rPr lang="en-US" sz="2100" b="1" dirty="0" smtClean="0"/>
              <a:t>Pass-Through Businesses</a:t>
            </a:r>
          </a:p>
          <a:p>
            <a:pPr lvl="1"/>
            <a:r>
              <a:rPr lang="en-US" sz="1900" dirty="0"/>
              <a:t>1</a:t>
            </a:r>
            <a:r>
              <a:rPr lang="en-US" sz="1900" dirty="0" smtClean="0"/>
              <a:t>5</a:t>
            </a:r>
            <a:r>
              <a:rPr lang="en-US" sz="1900" dirty="0"/>
              <a:t>% capped tax rate</a:t>
            </a:r>
          </a:p>
          <a:p>
            <a:pPr marL="342900" lvl="1" indent="0">
              <a:buNone/>
            </a:pPr>
            <a:endParaRPr lang="en-GB" sz="1900" dirty="0" smtClean="0"/>
          </a:p>
          <a:p>
            <a:pPr lvl="1"/>
            <a:endParaRPr lang="en-GB" sz="1600" dirty="0"/>
          </a:p>
          <a:p>
            <a:pPr lvl="1"/>
            <a:endParaRPr lang="en-US" sz="1500" dirty="0"/>
          </a:p>
          <a:p>
            <a:pPr lvl="1"/>
            <a:endParaRPr lang="en-GB" sz="1800" dirty="0"/>
          </a:p>
          <a:p>
            <a:pPr lvl="1"/>
            <a:endParaRPr lang="en-US" sz="1600" dirty="0" smtClean="0"/>
          </a:p>
          <a:p>
            <a:pPr lvl="1"/>
            <a:endParaRPr lang="en-US" dirty="0"/>
          </a:p>
        </p:txBody>
      </p:sp>
      <p:sp>
        <p:nvSpPr>
          <p:cNvPr id="5" name="Content Placeholder 4"/>
          <p:cNvSpPr>
            <a:spLocks noGrp="1"/>
          </p:cNvSpPr>
          <p:nvPr>
            <p:ph sz="quarter" idx="17"/>
          </p:nvPr>
        </p:nvSpPr>
        <p:spPr>
          <a:xfrm>
            <a:off x="4733925" y="1120775"/>
            <a:ext cx="3978275" cy="4784725"/>
          </a:xfrm>
        </p:spPr>
        <p:txBody>
          <a:bodyPr>
            <a:normAutofit/>
          </a:bodyPr>
          <a:lstStyle/>
          <a:p>
            <a:r>
              <a:rPr lang="en-US" sz="2100" b="1" dirty="0" smtClean="0"/>
              <a:t>Destination-Based </a:t>
            </a:r>
            <a:r>
              <a:rPr lang="en-US" sz="2100" b="1" dirty="0"/>
              <a:t>Cash Flow Tax </a:t>
            </a:r>
          </a:p>
          <a:p>
            <a:pPr lvl="1"/>
            <a:r>
              <a:rPr lang="en-US" sz="2000" dirty="0"/>
              <a:t>Ignores </a:t>
            </a:r>
            <a:r>
              <a:rPr lang="en-US" sz="2000" dirty="0" smtClean="0"/>
              <a:t>b</a:t>
            </a:r>
            <a:r>
              <a:rPr lang="en-US" sz="1900" dirty="0" smtClean="0"/>
              <a:t>order adjustments</a:t>
            </a:r>
          </a:p>
          <a:p>
            <a:r>
              <a:rPr lang="en-US" sz="2100" b="1" dirty="0" smtClean="0"/>
              <a:t>International </a:t>
            </a:r>
            <a:r>
              <a:rPr lang="en-US" sz="2100" b="1" dirty="0"/>
              <a:t>Tax </a:t>
            </a:r>
          </a:p>
          <a:p>
            <a:pPr lvl="1"/>
            <a:r>
              <a:rPr lang="en-US" sz="2000" dirty="0" smtClean="0"/>
              <a:t>Implements territorial tax system</a:t>
            </a:r>
            <a:endParaRPr lang="en-US" sz="2000" dirty="0"/>
          </a:p>
          <a:p>
            <a:pPr lvl="1"/>
            <a:r>
              <a:rPr lang="en-US" sz="2000" dirty="0"/>
              <a:t>One-time repatriation of offshore earnings (possibly subject to 10% tax)</a:t>
            </a:r>
          </a:p>
          <a:p>
            <a:pPr marL="342900" lvl="1" indent="0">
              <a:buNone/>
            </a:pPr>
            <a:endParaRPr lang="en-US" sz="1900" dirty="0" smtClean="0"/>
          </a:p>
          <a:p>
            <a:endParaRPr lang="en-US" sz="1800" b="1" dirty="0" smtClean="0"/>
          </a:p>
          <a:p>
            <a:pPr marL="0" indent="0">
              <a:buNone/>
            </a:pPr>
            <a:endParaRPr lang="en-US" sz="1800" dirty="0"/>
          </a:p>
        </p:txBody>
      </p:sp>
      <p:sp>
        <p:nvSpPr>
          <p:cNvPr id="6" name="Slide Number Placeholder 5"/>
          <p:cNvSpPr>
            <a:spLocks noGrp="1"/>
          </p:cNvSpPr>
          <p:nvPr>
            <p:ph type="sldNum" sz="quarter" idx="15"/>
          </p:nvPr>
        </p:nvSpPr>
        <p:spPr>
          <a:xfrm>
            <a:off x="8044950" y="6327600"/>
            <a:ext cx="795192" cy="273050"/>
          </a:xfrm>
        </p:spPr>
        <p:txBody>
          <a:bodyPr/>
          <a:lstStyle/>
          <a:p>
            <a:fld id="{03F1EFBE-6FC5-4E3B-A532-A391AE8323A1}" type="slidenum">
              <a:rPr lang="en-GB" smtClean="0"/>
              <a:pPr/>
              <a:t>42</a:t>
            </a:fld>
            <a:endParaRPr lang="en-GB" dirty="0"/>
          </a:p>
        </p:txBody>
      </p:sp>
      <p:sp>
        <p:nvSpPr>
          <p:cNvPr id="7" name="Oval 6"/>
          <p:cNvSpPr/>
          <p:nvPr/>
        </p:nvSpPr>
        <p:spPr>
          <a:xfrm>
            <a:off x="4425851" y="1828800"/>
            <a:ext cx="3548418" cy="6286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680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Impact Based </a:t>
            </a:r>
            <a:r>
              <a:rPr lang="en-US" dirty="0"/>
              <a:t>on </a:t>
            </a:r>
            <a:r>
              <a:rPr lang="en-US" dirty="0" smtClean="0"/>
              <a:t>Conformity </a:t>
            </a:r>
            <a:r>
              <a:rPr lang="en-US" dirty="0"/>
              <a:t>to Federal Tax Law</a:t>
            </a:r>
          </a:p>
        </p:txBody>
      </p:sp>
      <p:graphicFrame>
        <p:nvGraphicFramePr>
          <p:cNvPr id="8" name="Content Placeholder 7"/>
          <p:cNvGraphicFramePr>
            <a:graphicFrameLocks noGrp="1"/>
          </p:cNvGraphicFramePr>
          <p:nvPr>
            <p:ph sz="quarter" idx="14"/>
            <p:extLst>
              <p:ext uri="{D42A27DB-BD31-4B8C-83A1-F6EECF244321}">
                <p14:modId xmlns:p14="http://schemas.microsoft.com/office/powerpoint/2010/main" val="1103901362"/>
              </p:ext>
            </p:extLst>
          </p:nvPr>
        </p:nvGraphicFramePr>
        <p:xfrm>
          <a:off x="430213" y="1573213"/>
          <a:ext cx="8280400" cy="4056104"/>
        </p:xfrm>
        <a:graphic>
          <a:graphicData uri="http://schemas.openxmlformats.org/drawingml/2006/table">
            <a:tbl>
              <a:tblPr firstRow="1" bandRow="1">
                <a:tableStyleId>{21E4AEA4-8DFA-4A89-87EB-49C32662AFE0}</a:tableStyleId>
              </a:tblPr>
              <a:tblGrid>
                <a:gridCol w="4140200"/>
                <a:gridCol w="4140200"/>
              </a:tblGrid>
              <a:tr h="370840">
                <a:tc>
                  <a:txBody>
                    <a:bodyPr/>
                    <a:lstStyle/>
                    <a:p>
                      <a:pPr algn="ctr"/>
                      <a:r>
                        <a:rPr lang="en-US" sz="2100" dirty="0" smtClean="0"/>
                        <a:t>Federal</a:t>
                      </a:r>
                      <a:endParaRPr lang="en-US" sz="2100" dirty="0"/>
                    </a:p>
                  </a:txBody>
                  <a:tcPr/>
                </a:tc>
                <a:tc>
                  <a:txBody>
                    <a:bodyPr/>
                    <a:lstStyle/>
                    <a:p>
                      <a:pPr algn="ctr"/>
                      <a:r>
                        <a:rPr lang="en-US" sz="2100" dirty="0" smtClean="0"/>
                        <a:t>States</a:t>
                      </a:r>
                      <a:endParaRPr lang="en-US" sz="2100" dirty="0"/>
                    </a:p>
                  </a:txBody>
                  <a:tcPr/>
                </a:tc>
              </a:tr>
              <a:tr h="37084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Tax rate reductions</a:t>
                      </a:r>
                    </a:p>
                  </a:txBody>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dirty="0" smtClean="0"/>
                        <a:t>States have own rates</a:t>
                      </a:r>
                    </a:p>
                  </a:txBody>
                  <a:tcPr/>
                </a:tc>
              </a:tr>
              <a:tr h="37084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Broadened tax base</a:t>
                      </a:r>
                    </a:p>
                  </a:txBody>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dirty="0" smtClean="0"/>
                        <a:t>State conformity </a:t>
                      </a:r>
                    </a:p>
                  </a:txBody>
                  <a:tcPr/>
                </a:tc>
              </a:tr>
              <a:tr h="37084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Eliminated deductions </a:t>
                      </a:r>
                    </a:p>
                  </a:txBody>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dirty="0" smtClean="0"/>
                        <a:t>State conformity </a:t>
                      </a:r>
                    </a:p>
                  </a:txBody>
                  <a:tcPr/>
                </a:tc>
              </a:tr>
              <a:tr h="382663">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Fully expensed investments</a:t>
                      </a:r>
                    </a:p>
                  </a:txBody>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dirty="0" smtClean="0"/>
                        <a:t>State conformity </a:t>
                      </a:r>
                    </a:p>
                  </a:txBody>
                  <a:tcPr/>
                </a:tc>
              </a:tr>
              <a:tr h="37084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mn-lt"/>
                          <a:ea typeface="+mn-ea"/>
                          <a:cs typeface="+mn-cs"/>
                        </a:rPr>
                        <a:t>Indefinite NOL carryforward</a:t>
                      </a:r>
                      <a:endParaRPr lang="en-US" sz="1800" kern="1200" dirty="0" smtClean="0">
                        <a:solidFill>
                          <a:schemeClr val="dk1"/>
                        </a:solidFill>
                        <a:latin typeface="+mn-lt"/>
                        <a:ea typeface="+mn-ea"/>
                        <a:cs typeface="+mn-cs"/>
                      </a:endParaRPr>
                    </a:p>
                  </a:txBody>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dirty="0" smtClean="0"/>
                        <a:t>Limited application due to decoupling</a:t>
                      </a:r>
                    </a:p>
                  </a:txBody>
                  <a:tcPr/>
                </a:tc>
              </a:tr>
              <a:tr h="37084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Reduced repatriation rate </a:t>
                      </a:r>
                    </a:p>
                  </a:txBody>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dirty="0" smtClean="0"/>
                        <a:t>Modest impact</a:t>
                      </a:r>
                    </a:p>
                  </a:txBody>
                  <a:tcPr/>
                </a:tc>
              </a:tr>
              <a:tr h="498441">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Territorial tax regime</a:t>
                      </a:r>
                    </a:p>
                  </a:txBody>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dirty="0" smtClean="0"/>
                        <a:t>Minimal conformity</a:t>
                      </a:r>
                    </a:p>
                  </a:txBody>
                  <a:tcPr/>
                </a:tc>
              </a:tr>
              <a:tr h="37084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Border adjustments (Blueprint)</a:t>
                      </a:r>
                    </a:p>
                  </a:txBody>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800" dirty="0" smtClean="0"/>
                        <a:t>Depends on</a:t>
                      </a:r>
                      <a:r>
                        <a:rPr lang="en-US" sz="1800" baseline="0" dirty="0" smtClean="0"/>
                        <a:t> implementation</a:t>
                      </a:r>
                      <a:r>
                        <a:rPr lang="en-US" sz="1800" baseline="0" dirty="0" smtClean="0">
                          <a:sym typeface="Wingdings" panose="05000000000000000000" pitchFamily="2" charset="2"/>
                        </a:rPr>
                        <a:t> method</a:t>
                      </a:r>
                      <a:endParaRPr lang="en-US" sz="1800" baseline="0" dirty="0" smtClean="0"/>
                    </a:p>
                  </a:txBody>
                  <a:tcPr/>
                </a:tc>
              </a:tr>
            </a:tbl>
          </a:graphicData>
        </a:graphic>
      </p:graphicFrame>
      <p:sp>
        <p:nvSpPr>
          <p:cNvPr id="6" name="Slide Number Placeholder 5"/>
          <p:cNvSpPr>
            <a:spLocks noGrp="1"/>
          </p:cNvSpPr>
          <p:nvPr>
            <p:ph type="sldNum" sz="quarter" idx="16"/>
          </p:nvPr>
        </p:nvSpPr>
        <p:spPr/>
        <p:txBody>
          <a:bodyPr/>
          <a:lstStyle/>
          <a:p>
            <a:fld id="{03F1EFBE-6FC5-4E3B-A532-A391AE8323A1}" type="slidenum">
              <a:rPr lang="en-GB" smtClean="0"/>
              <a:pPr/>
              <a:t>43</a:t>
            </a:fld>
            <a:endParaRPr lang="en-GB" dirty="0"/>
          </a:p>
        </p:txBody>
      </p:sp>
      <p:sp>
        <p:nvSpPr>
          <p:cNvPr id="9" name="Content Placeholder 3"/>
          <p:cNvSpPr txBox="1">
            <a:spLocks/>
          </p:cNvSpPr>
          <p:nvPr/>
        </p:nvSpPr>
        <p:spPr>
          <a:xfrm>
            <a:off x="429768" y="4954136"/>
            <a:ext cx="8280400" cy="1437519"/>
          </a:xfrm>
          <a:prstGeom prst="rect">
            <a:avLst/>
          </a:prstGeom>
        </p:spPr>
        <p:txBody>
          <a:bodyPr vert="horz" lIns="91440" tIns="45720" rIns="91440" bIns="45720" rtlCol="0">
            <a:normAutofit/>
          </a:bodyPr>
          <a:lstStyle>
            <a:lvl1pPr marL="360000" indent="-360000" algn="l" defTabSz="685800" rtl="0" eaLnBrk="1" latinLnBrk="0" hangingPunct="1">
              <a:lnSpc>
                <a:spcPct val="100000"/>
              </a:lnSpc>
              <a:spcBef>
                <a:spcPts val="1200"/>
              </a:spcBef>
              <a:spcAft>
                <a:spcPts val="0"/>
              </a:spcAft>
              <a:buClr>
                <a:schemeClr val="accent2"/>
              </a:buClr>
              <a:buFont typeface="Verdana" panose="020B0604030504040204" pitchFamily="34" charset="0"/>
              <a:buChar char="─"/>
              <a:tabLst/>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680078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Questions?</a:t>
            </a:r>
            <a:endParaRPr lang="en-GB" dirty="0"/>
          </a:p>
        </p:txBody>
      </p:sp>
      <p:sp>
        <p:nvSpPr>
          <p:cNvPr id="5" name="Slide Number Placeholder 4"/>
          <p:cNvSpPr>
            <a:spLocks noGrp="1"/>
          </p:cNvSpPr>
          <p:nvPr>
            <p:ph type="sldNum" sz="quarter" idx="15"/>
          </p:nvPr>
        </p:nvSpPr>
        <p:spPr/>
        <p:txBody>
          <a:bodyPr/>
          <a:lstStyle/>
          <a:p>
            <a:fld id="{03F1EFBE-6FC5-4E3B-A532-A391AE8323A1}" type="slidenum">
              <a:rPr lang="en-GB" smtClean="0"/>
              <a:pPr/>
              <a:t>44</a:t>
            </a:fld>
            <a:endParaRPr lang="en-GB" dirty="0"/>
          </a:p>
        </p:txBody>
      </p:sp>
    </p:spTree>
    <p:extLst>
      <p:ext uri="{BB962C8B-B14F-4D97-AF65-F5344CB8AC3E}">
        <p14:creationId xmlns:p14="http://schemas.microsoft.com/office/powerpoint/2010/main" val="5922134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p:txBody>
          <a:bodyPr>
            <a:noAutofit/>
          </a:bodyPr>
          <a:lstStyle/>
          <a:p>
            <a:r>
              <a:rPr lang="en-GB" sz="1600" b="1" dirty="0" smtClean="0"/>
              <a:t>Be sure to also submit your pet </a:t>
            </a:r>
          </a:p>
          <a:p>
            <a:r>
              <a:rPr lang="en-GB" sz="1600" b="1" dirty="0" smtClean="0"/>
              <a:t>through our app to be featured  as </a:t>
            </a:r>
          </a:p>
          <a:p>
            <a:r>
              <a:rPr lang="en-GB" sz="1600" b="1" dirty="0" smtClean="0"/>
              <a:t>Pet of the Month!</a:t>
            </a:r>
            <a:endParaRPr lang="en-GB" sz="1600" b="1" dirty="0"/>
          </a:p>
        </p:txBody>
      </p:sp>
      <p:sp>
        <p:nvSpPr>
          <p:cNvPr id="12" name="Text Placeholder 11"/>
          <p:cNvSpPr>
            <a:spLocks noGrp="1"/>
          </p:cNvSpPr>
          <p:nvPr>
            <p:ph type="body" sz="quarter" idx="10"/>
          </p:nvPr>
        </p:nvSpPr>
        <p:spPr/>
        <p:txBody>
          <a:bodyPr>
            <a:normAutofit fontScale="92500" lnSpcReduction="10000"/>
          </a:bodyPr>
          <a:lstStyle/>
          <a:p>
            <a:r>
              <a:rPr lang="en-GB" dirty="0" smtClean="0"/>
              <a:t>Download the Eversheds Sutherland SALT Shaker app today</a:t>
            </a:r>
            <a:endParaRPr lang="en-GB" dirty="0"/>
          </a:p>
        </p:txBody>
      </p:sp>
      <p:sp>
        <p:nvSpPr>
          <p:cNvPr id="11" name="Title 10"/>
          <p:cNvSpPr>
            <a:spLocks noGrp="1"/>
          </p:cNvSpPr>
          <p:nvPr>
            <p:ph type="title"/>
          </p:nvPr>
        </p:nvSpPr>
        <p:spPr/>
        <p:txBody>
          <a:bodyPr/>
          <a:lstStyle/>
          <a:p>
            <a:r>
              <a:rPr lang="en-GB" dirty="0" smtClean="0"/>
              <a:t>Connect with us!</a:t>
            </a:r>
            <a:endParaRPr lang="en-GB" dirty="0"/>
          </a:p>
        </p:txBody>
      </p:sp>
      <p:sp>
        <p:nvSpPr>
          <p:cNvPr id="14" name="Content Placeholder 13"/>
          <p:cNvSpPr>
            <a:spLocks noGrp="1"/>
          </p:cNvSpPr>
          <p:nvPr>
            <p:ph sz="quarter" idx="14"/>
          </p:nvPr>
        </p:nvSpPr>
        <p:spPr>
          <a:xfrm>
            <a:off x="429768" y="3467101"/>
            <a:ext cx="8280400" cy="2336800"/>
          </a:xfrm>
        </p:spPr>
        <p:txBody>
          <a:bodyPr/>
          <a:lstStyle/>
          <a:p>
            <a:r>
              <a:rPr lang="en-US" dirty="0"/>
              <a:t>Apple App Store</a:t>
            </a:r>
          </a:p>
          <a:p>
            <a:r>
              <a:rPr lang="en-US" dirty="0"/>
              <a:t>Google Play</a:t>
            </a:r>
          </a:p>
          <a:p>
            <a:r>
              <a:rPr lang="en-US" dirty="0" smtClean="0"/>
              <a:t>Amazon </a:t>
            </a:r>
            <a:r>
              <a:rPr lang="en-US" dirty="0" err="1"/>
              <a:t>Appstore</a:t>
            </a:r>
            <a:endParaRPr lang="en-US" dirty="0"/>
          </a:p>
          <a:p>
            <a:endParaRPr lang="en-GB" dirty="0"/>
          </a:p>
        </p:txBody>
      </p:sp>
      <p:sp>
        <p:nvSpPr>
          <p:cNvPr id="4" name="Slide Number Placeholder 3"/>
          <p:cNvSpPr>
            <a:spLocks noGrp="1"/>
          </p:cNvSpPr>
          <p:nvPr>
            <p:ph type="sldNum" sz="quarter" idx="16"/>
          </p:nvPr>
        </p:nvSpPr>
        <p:spPr/>
        <p:txBody>
          <a:bodyPr/>
          <a:lstStyle/>
          <a:p>
            <a:fld id="{03F1EFBE-6FC5-4E3B-A532-A391AE8323A1}" type="slidenum">
              <a:rPr lang="en-GB" smtClean="0"/>
              <a:pPr/>
              <a:t>45</a:t>
            </a:fld>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00" y="1431260"/>
            <a:ext cx="3039364" cy="4920264"/>
          </a:xfrm>
          <a:prstGeom prst="rect">
            <a:avLst/>
          </a:prstGeom>
        </p:spPr>
      </p:pic>
      <p:sp>
        <p:nvSpPr>
          <p:cNvPr id="9" name="Rectangle 8"/>
          <p:cNvSpPr/>
          <p:nvPr/>
        </p:nvSpPr>
        <p:spPr>
          <a:xfrm>
            <a:off x="823258" y="5554769"/>
            <a:ext cx="1522020" cy="369332"/>
          </a:xfrm>
          <a:prstGeom prst="rect">
            <a:avLst/>
          </a:prstGeom>
        </p:spPr>
        <p:txBody>
          <a:bodyPr wrap="none">
            <a:spAutoFit/>
          </a:bodyPr>
          <a:lstStyle/>
          <a:p>
            <a:r>
              <a:rPr lang="en-US" dirty="0" smtClean="0"/>
              <a:t>@</a:t>
            </a:r>
            <a:r>
              <a:rPr lang="en-US" dirty="0" err="1" smtClean="0"/>
              <a:t>ESsaltlaw</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5554769"/>
            <a:ext cx="495785" cy="43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9780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us</a:t>
            </a:r>
            <a:endParaRPr lang="en-GB" dirty="0"/>
          </a:p>
        </p:txBody>
      </p:sp>
      <p:sp>
        <p:nvSpPr>
          <p:cNvPr id="6" name="TextBox 5"/>
          <p:cNvSpPr txBox="1"/>
          <p:nvPr/>
        </p:nvSpPr>
        <p:spPr>
          <a:xfrm>
            <a:off x="7620000" y="6477000"/>
            <a:ext cx="1905000" cy="169277"/>
          </a:xfrm>
          <a:prstGeom prst="rect">
            <a:avLst/>
          </a:prstGeom>
          <a:noFill/>
        </p:spPr>
        <p:txBody>
          <a:bodyPr vert="horz" rtlCol="0">
            <a:spAutoFit/>
          </a:bodyPr>
          <a:lstStyle/>
          <a:p>
            <a:endParaRPr lang="en-GB" sz="500" dirty="0">
              <a:solidFill>
                <a:srgbClr val="FFFFFF"/>
              </a:solidFill>
            </a:endParaRPr>
          </a:p>
        </p:txBody>
      </p:sp>
      <p:sp>
        <p:nvSpPr>
          <p:cNvPr id="7" name="Text Placeholder 2"/>
          <p:cNvSpPr txBox="1">
            <a:spLocks/>
          </p:cNvSpPr>
          <p:nvPr/>
        </p:nvSpPr>
        <p:spPr>
          <a:xfrm>
            <a:off x="5527364" y="841156"/>
            <a:ext cx="3957842" cy="237758"/>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1" kern="120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Jeff Friedman</a:t>
            </a:r>
            <a:endParaRPr lang="en-GB" dirty="0"/>
          </a:p>
          <a:p>
            <a:endParaRPr lang="en-GB" dirty="0"/>
          </a:p>
        </p:txBody>
      </p:sp>
      <p:sp>
        <p:nvSpPr>
          <p:cNvPr id="8" name="Text Placeholder 3"/>
          <p:cNvSpPr txBox="1">
            <a:spLocks/>
          </p:cNvSpPr>
          <p:nvPr/>
        </p:nvSpPr>
        <p:spPr>
          <a:xfrm>
            <a:off x="5527364" y="1085692"/>
            <a:ext cx="3521102" cy="568263"/>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0"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Partner </a:t>
            </a:r>
          </a:p>
          <a:p>
            <a:r>
              <a:rPr lang="en-GB" dirty="0" smtClean="0"/>
              <a:t>Eversheds Sutherland (US) LLP</a:t>
            </a:r>
          </a:p>
          <a:p>
            <a:r>
              <a:rPr lang="en-US" dirty="0"/>
              <a:t>202.383.0718 </a:t>
            </a:r>
            <a:endParaRPr lang="en-US" dirty="0" smtClean="0"/>
          </a:p>
          <a:p>
            <a:r>
              <a:rPr lang="en-US" dirty="0" err="1" smtClean="0"/>
              <a:t>JeffFriedman</a:t>
            </a:r>
            <a:r>
              <a:rPr lang="en-GB" dirty="0" smtClean="0"/>
              <a:t>@eversheds-sutherland.com</a:t>
            </a:r>
            <a:endParaRPr lang="en-GB" dirty="0"/>
          </a:p>
          <a:p>
            <a:endParaRPr lang="en-GB" dirty="0" smtClean="0"/>
          </a:p>
          <a:p>
            <a:endParaRPr lang="en-GB" dirty="0"/>
          </a:p>
        </p:txBody>
      </p:sp>
      <p:sp>
        <p:nvSpPr>
          <p:cNvPr id="9" name="Text Placeholder 2"/>
          <p:cNvSpPr txBox="1">
            <a:spLocks/>
          </p:cNvSpPr>
          <p:nvPr/>
        </p:nvSpPr>
        <p:spPr>
          <a:xfrm>
            <a:off x="5529636" y="2399300"/>
            <a:ext cx="3957842" cy="237758"/>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1" kern="120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Michele Borens</a:t>
            </a:r>
            <a:endParaRPr lang="en-GB" dirty="0"/>
          </a:p>
        </p:txBody>
      </p:sp>
      <p:sp>
        <p:nvSpPr>
          <p:cNvPr id="10" name="Text Placeholder 3"/>
          <p:cNvSpPr txBox="1">
            <a:spLocks/>
          </p:cNvSpPr>
          <p:nvPr/>
        </p:nvSpPr>
        <p:spPr>
          <a:xfrm>
            <a:off x="5529636" y="2643836"/>
            <a:ext cx="3521102" cy="568263"/>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0"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Partner </a:t>
            </a:r>
          </a:p>
          <a:p>
            <a:r>
              <a:rPr lang="en-GB" dirty="0" smtClean="0"/>
              <a:t>Eversheds Sutherland (US) LLP</a:t>
            </a:r>
          </a:p>
          <a:p>
            <a:r>
              <a:rPr lang="en-GB" dirty="0"/>
              <a:t>202.383.0936</a:t>
            </a:r>
          </a:p>
          <a:p>
            <a:r>
              <a:rPr lang="en-GB" dirty="0"/>
              <a:t>MicheleBorens@eversheds-sutherland.com</a:t>
            </a:r>
          </a:p>
          <a:p>
            <a:endParaRPr lang="en-GB" dirty="0"/>
          </a:p>
        </p:txBody>
      </p:sp>
      <p:sp>
        <p:nvSpPr>
          <p:cNvPr id="11" name="TextBox 10"/>
          <p:cNvSpPr txBox="1"/>
          <p:nvPr/>
        </p:nvSpPr>
        <p:spPr>
          <a:xfrm>
            <a:off x="5536166" y="3835031"/>
            <a:ext cx="3109406" cy="369332"/>
          </a:xfrm>
          <a:prstGeom prst="rect">
            <a:avLst/>
          </a:prstGeom>
          <a:noFill/>
        </p:spPr>
        <p:txBody>
          <a:bodyPr wrap="square" rtlCol="0">
            <a:spAutoFit/>
          </a:bodyPr>
          <a:lstStyle/>
          <a:p>
            <a:r>
              <a:rPr lang="en-US" b="1" dirty="0" smtClean="0">
                <a:solidFill>
                  <a:schemeClr val="bg1"/>
                </a:solidFill>
              </a:rPr>
              <a:t>stateandlocaltax.com</a:t>
            </a:r>
            <a:endParaRPr lang="en-US" b="1" dirty="0">
              <a:solidFill>
                <a:schemeClr val="bg1"/>
              </a:solidFill>
            </a:endParaRPr>
          </a:p>
        </p:txBody>
      </p:sp>
    </p:spTree>
    <p:extLst>
      <p:ext uri="{BB962C8B-B14F-4D97-AF65-F5344CB8AC3E}">
        <p14:creationId xmlns:p14="http://schemas.microsoft.com/office/powerpoint/2010/main" val="28092437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dirty="0" err="1"/>
              <a:t>TEI</a:t>
            </a:r>
            <a:r>
              <a:rPr lang="en-US" dirty="0"/>
              <a:t> Denver </a:t>
            </a:r>
            <a:r>
              <a:rPr lang="en-US" dirty="0" smtClean="0"/>
              <a:t>Chapter</a:t>
            </a:r>
            <a:endParaRPr lang="en-GB" dirty="0"/>
          </a:p>
        </p:txBody>
      </p:sp>
      <p:sp>
        <p:nvSpPr>
          <p:cNvPr id="8" name="Title 7"/>
          <p:cNvSpPr>
            <a:spLocks noGrp="1"/>
          </p:cNvSpPr>
          <p:nvPr>
            <p:ph type="title"/>
          </p:nvPr>
        </p:nvSpPr>
        <p:spPr/>
        <p:txBody>
          <a:bodyPr/>
          <a:lstStyle/>
          <a:p>
            <a:r>
              <a:rPr lang="en-US" dirty="0"/>
              <a:t>Pass the SAAS – Sales Tax Considerations of Cloud Computing</a:t>
            </a:r>
            <a:endParaRPr lang="en-GB" dirty="0"/>
          </a:p>
        </p:txBody>
      </p:sp>
      <p:sp>
        <p:nvSpPr>
          <p:cNvPr id="12" name="Text Placeholder 11"/>
          <p:cNvSpPr>
            <a:spLocks noGrp="1"/>
          </p:cNvSpPr>
          <p:nvPr>
            <p:ph type="body" sz="quarter" idx="10"/>
          </p:nvPr>
        </p:nvSpPr>
        <p:spPr/>
        <p:txBody>
          <a:bodyPr/>
          <a:lstStyle/>
          <a:p>
            <a:r>
              <a:rPr lang="en-GB" dirty="0" smtClean="0"/>
              <a:t>May 24, 2017</a:t>
            </a:r>
            <a:endParaRPr lang="en-GB" dirty="0"/>
          </a:p>
        </p:txBody>
      </p:sp>
      <p:sp>
        <p:nvSpPr>
          <p:cNvPr id="13" name="Text Placeholder 12"/>
          <p:cNvSpPr>
            <a:spLocks noGrp="1"/>
          </p:cNvSpPr>
          <p:nvPr>
            <p:ph type="body" sz="quarter" idx="11"/>
          </p:nvPr>
        </p:nvSpPr>
        <p:spPr/>
        <p:txBody>
          <a:bodyPr/>
          <a:lstStyle/>
          <a:p>
            <a:r>
              <a:rPr lang="en-GB" dirty="0" smtClean="0"/>
              <a:t>Michele Borens</a:t>
            </a:r>
            <a:endParaRPr lang="en-GB" dirty="0"/>
          </a:p>
        </p:txBody>
      </p:sp>
      <p:sp>
        <p:nvSpPr>
          <p:cNvPr id="14" name="Text Placeholder 13"/>
          <p:cNvSpPr>
            <a:spLocks noGrp="1"/>
          </p:cNvSpPr>
          <p:nvPr>
            <p:ph type="body" sz="quarter" idx="12"/>
          </p:nvPr>
        </p:nvSpPr>
        <p:spPr/>
        <p:txBody>
          <a:bodyPr/>
          <a:lstStyle/>
          <a:p>
            <a:r>
              <a:rPr lang="en-GB" dirty="0" smtClean="0"/>
              <a:t>Partner</a:t>
            </a:r>
            <a:endParaRPr lang="en-GB" dirty="0"/>
          </a:p>
        </p:txBody>
      </p:sp>
      <p:sp>
        <p:nvSpPr>
          <p:cNvPr id="7" name="Text Placeholder 12"/>
          <p:cNvSpPr txBox="1">
            <a:spLocks/>
          </p:cNvSpPr>
          <p:nvPr/>
        </p:nvSpPr>
        <p:spPr>
          <a:xfrm>
            <a:off x="1405622" y="3348165"/>
            <a:ext cx="5922609" cy="290145"/>
          </a:xfrm>
          <a:prstGeom prst="rect">
            <a:avLst/>
          </a:prstGeom>
        </p:spPr>
        <p:txBody>
          <a:bodyPr vert="horz" lIns="91440" tIns="45720" rIns="91440" bIns="45720" rtlCol="0" anchor="ctr">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2000" b="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Marc Simonetti</a:t>
            </a:r>
            <a:endParaRPr lang="en-GB" dirty="0"/>
          </a:p>
        </p:txBody>
      </p:sp>
      <p:sp>
        <p:nvSpPr>
          <p:cNvPr id="9" name="Text Placeholder 13"/>
          <p:cNvSpPr txBox="1">
            <a:spLocks/>
          </p:cNvSpPr>
          <p:nvPr/>
        </p:nvSpPr>
        <p:spPr>
          <a:xfrm>
            <a:off x="1405622" y="3690261"/>
            <a:ext cx="5922609" cy="278560"/>
          </a:xfrm>
          <a:prstGeom prst="rect">
            <a:avLst/>
          </a:prstGeom>
        </p:spPr>
        <p:txBody>
          <a:bodyPr vert="horz" lIns="91440" tIns="45720" rIns="91440" bIns="45720" rtlCol="0" anchor="ctr">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2000" b="0" i="1"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mtClean="0"/>
              <a:t>Partner</a:t>
            </a:r>
            <a:endParaRPr lang="en-GB" dirty="0"/>
          </a:p>
        </p:txBody>
      </p:sp>
    </p:spTree>
    <p:custDataLst>
      <p:tags r:id="rId1"/>
    </p:custDataLst>
    <p:extLst>
      <p:ext uri="{BB962C8B-B14F-4D97-AF65-F5344CB8AC3E}">
        <p14:creationId xmlns:p14="http://schemas.microsoft.com/office/powerpoint/2010/main" val="562299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Background</a:t>
            </a:r>
            <a:endParaRPr lang="en-GB" dirty="0"/>
          </a:p>
        </p:txBody>
      </p:sp>
    </p:spTree>
    <p:extLst>
      <p:ext uri="{BB962C8B-B14F-4D97-AF65-F5344CB8AC3E}">
        <p14:creationId xmlns:p14="http://schemas.microsoft.com/office/powerpoint/2010/main" val="618774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5" name="Content Placeholder 2"/>
          <p:cNvSpPr>
            <a:spLocks noGrp="1"/>
          </p:cNvSpPr>
          <p:nvPr>
            <p:ph sz="quarter" idx="14"/>
          </p:nvPr>
        </p:nvSpPr>
        <p:spPr/>
        <p:txBody>
          <a:bodyPr>
            <a:normAutofit fontScale="92500" lnSpcReduction="10000"/>
          </a:bodyPr>
          <a:lstStyle/>
          <a:p>
            <a:pPr>
              <a:spcBef>
                <a:spcPts val="1800"/>
              </a:spcBef>
            </a:pPr>
            <a:r>
              <a:rPr lang="en-US" dirty="0"/>
              <a:t>States continue to enact legislation that expands taxation of cloud-based goods and services and digital goods and </a:t>
            </a:r>
            <a:r>
              <a:rPr lang="en-US" dirty="0" smtClean="0"/>
              <a:t>services.</a:t>
            </a:r>
            <a:endParaRPr lang="en-US" dirty="0"/>
          </a:p>
          <a:p>
            <a:pPr>
              <a:spcBef>
                <a:spcPts val="1800"/>
              </a:spcBef>
            </a:pPr>
            <a:r>
              <a:rPr lang="en-US" dirty="0"/>
              <a:t>However, there continues to be significant differences in those states that tax those goods and </a:t>
            </a:r>
            <a:r>
              <a:rPr lang="en-US" dirty="0" smtClean="0"/>
              <a:t>services.</a:t>
            </a:r>
            <a:endParaRPr lang="en-US" dirty="0"/>
          </a:p>
          <a:p>
            <a:pPr>
              <a:spcBef>
                <a:spcPts val="1800"/>
              </a:spcBef>
            </a:pPr>
            <a:r>
              <a:rPr lang="en-US" dirty="0"/>
              <a:t>In addition, some states have alternative tax regimes where </a:t>
            </a:r>
            <a:r>
              <a:rPr lang="en-US" dirty="0" smtClean="0"/>
              <a:t>application it </a:t>
            </a:r>
            <a:r>
              <a:rPr lang="en-US" dirty="0"/>
              <a:t>is often </a:t>
            </a:r>
            <a:r>
              <a:rPr lang="en-US" dirty="0" smtClean="0"/>
              <a:t>unclear.</a:t>
            </a:r>
          </a:p>
          <a:p>
            <a:pPr>
              <a:spcBef>
                <a:spcPts val="1800"/>
              </a:spcBef>
            </a:pPr>
            <a:r>
              <a:rPr lang="en-US" dirty="0"/>
              <a:t>States are also continuing to evaluate taxation of e-commerce services (e.g., cloud computing services, etc.).</a:t>
            </a:r>
          </a:p>
          <a:p>
            <a:pPr>
              <a:spcBef>
                <a:spcPts val="1800"/>
              </a:spcBef>
            </a:pPr>
            <a:r>
              <a:rPr lang="en-US" dirty="0"/>
              <a:t>States are attempting to tax such services through legislative changes or through existing laws regarding the taxation of software.</a:t>
            </a:r>
          </a:p>
          <a:p>
            <a:pPr>
              <a:spcBef>
                <a:spcPts val="1800"/>
              </a:spcBef>
            </a:pPr>
            <a:r>
              <a:rPr lang="en-US" dirty="0"/>
              <a:t>Some states have specifically exempted cloud computing services from taxation</a:t>
            </a:r>
            <a:r>
              <a:rPr lang="en-US" dirty="0" smtClean="0"/>
              <a:t>.</a:t>
            </a:r>
            <a:endParaRPr lang="en-US" dirty="0"/>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49</a:t>
            </a:fld>
            <a:endParaRPr lang="en-GB" dirty="0"/>
          </a:p>
        </p:txBody>
      </p:sp>
    </p:spTree>
    <p:extLst>
      <p:ext uri="{BB962C8B-B14F-4D97-AF65-F5344CB8AC3E}">
        <p14:creationId xmlns:p14="http://schemas.microsoft.com/office/powerpoint/2010/main" val="3511318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800" y="252249"/>
            <a:ext cx="8280400" cy="486306"/>
          </a:xfrm>
        </p:spPr>
        <p:txBody>
          <a:bodyPr/>
          <a:lstStyle/>
          <a:p>
            <a:r>
              <a:rPr lang="en-US" i="1" dirty="0" smtClean="0"/>
              <a:t>CSX </a:t>
            </a:r>
            <a:r>
              <a:rPr lang="en-US" dirty="0" smtClean="0"/>
              <a:t>Aftermath – Disparity Permissible in Alabama &amp; Tennessee</a:t>
            </a:r>
            <a:endParaRPr lang="en-US" i="1" dirty="0"/>
          </a:p>
        </p:txBody>
      </p:sp>
      <p:sp>
        <p:nvSpPr>
          <p:cNvPr id="4" name="Content Placeholder 3"/>
          <p:cNvSpPr>
            <a:spLocks noGrp="1"/>
          </p:cNvSpPr>
          <p:nvPr>
            <p:ph sz="quarter" idx="14"/>
          </p:nvPr>
        </p:nvSpPr>
        <p:spPr>
          <a:xfrm>
            <a:off x="429768" y="1166649"/>
            <a:ext cx="8280400" cy="5225008"/>
          </a:xfrm>
        </p:spPr>
        <p:txBody>
          <a:bodyPr>
            <a:normAutofit fontScale="92500" lnSpcReduction="10000"/>
          </a:bodyPr>
          <a:lstStyle/>
          <a:p>
            <a:r>
              <a:rPr lang="en-US" dirty="0"/>
              <a:t>In March 2015, the U.S. Supreme Court held that a tax disparity is permissible under the 4-R Act if the competitors are subject to another “roughly comparable” tax from which the rail carrier is exempt or if the state offers another sufficient </a:t>
            </a:r>
            <a:r>
              <a:rPr lang="en-US" dirty="0" smtClean="0"/>
              <a:t>justification.</a:t>
            </a:r>
            <a:endParaRPr lang="en-US" dirty="0"/>
          </a:p>
          <a:p>
            <a:r>
              <a:rPr lang="en-US" b="1" dirty="0" smtClean="0"/>
              <a:t>Alabama</a:t>
            </a:r>
            <a:r>
              <a:rPr lang="en-US" dirty="0" smtClean="0"/>
              <a:t>: On </a:t>
            </a:r>
            <a:r>
              <a:rPr lang="en-US" dirty="0"/>
              <a:t>remand, the district court </a:t>
            </a:r>
            <a:r>
              <a:rPr lang="en-US" dirty="0" smtClean="0"/>
              <a:t>found that Alabama </a:t>
            </a:r>
            <a:r>
              <a:rPr lang="en-US" dirty="0"/>
              <a:t>did not force rail carriers to use dyed diesel and sales tax and fuel-excise tax paid by motor carriers were roughly equivalent to tax paid by rail carriers, and thus Alabama's tax scheme did not violate 4–R </a:t>
            </a:r>
            <a:r>
              <a:rPr lang="en-US" dirty="0" smtClean="0"/>
              <a:t>Act.  On April 14, 2017, taxpayer appealed.</a:t>
            </a:r>
            <a:r>
              <a:rPr lang="en-US" b="1" i="1" dirty="0">
                <a:solidFill>
                  <a:schemeClr val="accent2"/>
                </a:solidFill>
              </a:rPr>
              <a:t> CSX Transp., Inc. v. Ala. Dep’t of Revenue</a:t>
            </a:r>
            <a:r>
              <a:rPr lang="en-US" dirty="0"/>
              <a:t>, No. 2:08-cv-00655-AKK, 2017 WL 1164766 (N.D. Ala. 2017), </a:t>
            </a:r>
            <a:r>
              <a:rPr lang="en-US" i="1" dirty="0"/>
              <a:t>appeal filed, No. 17-11705 (11</a:t>
            </a:r>
            <a:r>
              <a:rPr lang="en-US" i="1" baseline="30000" dirty="0"/>
              <a:t>th</a:t>
            </a:r>
            <a:r>
              <a:rPr lang="en-US" i="1" dirty="0"/>
              <a:t> Cir. Apr. 14, 2017</a:t>
            </a:r>
            <a:r>
              <a:rPr lang="en-US" i="1" dirty="0" smtClean="0"/>
              <a:t>).</a:t>
            </a:r>
            <a:endParaRPr lang="en-US" dirty="0" smtClean="0"/>
          </a:p>
          <a:p>
            <a:r>
              <a:rPr lang="en-US" b="1" dirty="0" smtClean="0"/>
              <a:t>Tennessee</a:t>
            </a:r>
            <a:r>
              <a:rPr lang="en-US" dirty="0" smtClean="0"/>
              <a:t>: State’s </a:t>
            </a:r>
            <a:r>
              <a:rPr lang="en-US" dirty="0"/>
              <a:t>imposition of a </a:t>
            </a:r>
            <a:r>
              <a:rPr lang="en-US" dirty="0" smtClean="0"/>
              <a:t>7% sales </a:t>
            </a:r>
            <a:r>
              <a:rPr lang="en-US" dirty="0"/>
              <a:t>tax on railroad fuel purchases, while motor carriers pay an </a:t>
            </a:r>
            <a:r>
              <a:rPr lang="en-US" dirty="0" smtClean="0"/>
              <a:t>18.4% excise </a:t>
            </a:r>
            <a:r>
              <a:rPr lang="en-US" dirty="0"/>
              <a:t>tax, is </a:t>
            </a:r>
            <a:r>
              <a:rPr lang="en-US" dirty="0" smtClean="0"/>
              <a:t>found not </a:t>
            </a:r>
            <a:r>
              <a:rPr lang="en-US" dirty="0"/>
              <a:t>discriminatory</a:t>
            </a:r>
            <a:r>
              <a:rPr lang="en-US" dirty="0" smtClean="0"/>
              <a:t>. </a:t>
            </a:r>
            <a:r>
              <a:rPr lang="en-US" b="1" i="1" dirty="0">
                <a:solidFill>
                  <a:schemeClr val="accent2"/>
                </a:solidFill>
              </a:rPr>
              <a:t>Ill. Cent. R.R. Co. v. Tenn. Dep't of Revenue</a:t>
            </a:r>
            <a:r>
              <a:rPr lang="en-US" dirty="0"/>
              <a:t>; No. 3:10-cv-00197, 2017 WL 1347269 (M.D. </a:t>
            </a:r>
            <a:r>
              <a:rPr lang="en-US" dirty="0" err="1"/>
              <a:t>Tenn</a:t>
            </a:r>
            <a:r>
              <a:rPr lang="en-US" dirty="0"/>
              <a:t> 2017)</a:t>
            </a:r>
          </a:p>
          <a:p>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5</a:t>
            </a:fld>
            <a:endParaRPr lang="en-GB" dirty="0"/>
          </a:p>
        </p:txBody>
      </p:sp>
    </p:spTree>
    <p:extLst>
      <p:ext uri="{BB962C8B-B14F-4D97-AF65-F5344CB8AC3E}">
        <p14:creationId xmlns:p14="http://schemas.microsoft.com/office/powerpoint/2010/main" val="3046976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 Nexus!</a:t>
            </a:r>
          </a:p>
        </p:txBody>
      </p:sp>
      <p:sp>
        <p:nvSpPr>
          <p:cNvPr id="5" name="Content Placeholder 2"/>
          <p:cNvSpPr>
            <a:spLocks noGrp="1"/>
          </p:cNvSpPr>
          <p:nvPr>
            <p:ph sz="quarter" idx="14"/>
          </p:nvPr>
        </p:nvSpPr>
        <p:spPr/>
        <p:txBody>
          <a:bodyPr>
            <a:normAutofit lnSpcReduction="10000"/>
          </a:bodyPr>
          <a:lstStyle/>
          <a:p>
            <a:r>
              <a:rPr lang="en-US" sz="2000" dirty="0"/>
              <a:t>If the vendor lacks nexus with the taxing state, it cannot be subject to sales tax in that </a:t>
            </a:r>
            <a:r>
              <a:rPr lang="en-US" sz="2000" dirty="0" smtClean="0"/>
              <a:t>state.</a:t>
            </a:r>
            <a:endParaRPr lang="en-US" sz="2000" dirty="0"/>
          </a:p>
          <a:p>
            <a:r>
              <a:rPr lang="en-US" sz="2000" dirty="0"/>
              <a:t>If the transaction occurs in the “cloud,” does the transaction have sufficient contacts with any state to establish nexus?</a:t>
            </a:r>
          </a:p>
          <a:p>
            <a:pPr lvl="1"/>
            <a:r>
              <a:rPr lang="en-US" sz="1800" i="1" dirty="0"/>
              <a:t>See Quill Corp. v. North Dakota </a:t>
            </a:r>
            <a:r>
              <a:rPr lang="en-US" sz="1800" dirty="0"/>
              <a:t>(1992) wherein Court reaffirmed physical presence nexus </a:t>
            </a:r>
            <a:r>
              <a:rPr lang="en-US" sz="1800" dirty="0" smtClean="0"/>
              <a:t>standard.</a:t>
            </a:r>
            <a:endParaRPr lang="en-US" sz="1800" dirty="0"/>
          </a:p>
          <a:p>
            <a:pPr lvl="1"/>
            <a:r>
              <a:rPr lang="en-US" sz="1800" dirty="0"/>
              <a:t>But </a:t>
            </a:r>
            <a:r>
              <a:rPr lang="en-US" sz="1800" dirty="0" smtClean="0"/>
              <a:t>watch out for states attempting to overturn </a:t>
            </a:r>
            <a:r>
              <a:rPr lang="en-US" i="1" dirty="0" smtClean="0"/>
              <a:t>Quill</a:t>
            </a:r>
            <a:r>
              <a:rPr lang="en-US" sz="1800" dirty="0" smtClean="0"/>
              <a:t>.</a:t>
            </a:r>
            <a:endParaRPr lang="en-US" sz="1800" dirty="0"/>
          </a:p>
          <a:p>
            <a:r>
              <a:rPr lang="en-US" sz="2000" dirty="0"/>
              <a:t>Relevant inquiries?</a:t>
            </a:r>
          </a:p>
          <a:p>
            <a:pPr lvl="1"/>
            <a:r>
              <a:rPr lang="en-US" sz="1800" dirty="0"/>
              <a:t>Whether vendor owns or uses servers in state</a:t>
            </a:r>
          </a:p>
          <a:p>
            <a:pPr lvl="1"/>
            <a:r>
              <a:rPr lang="en-US" sz="1800" dirty="0"/>
              <a:t>Whether vendor is licensing software to customers in the state or from servers in the state </a:t>
            </a:r>
          </a:p>
          <a:p>
            <a:pPr lvl="1"/>
            <a:r>
              <a:rPr lang="en-US" sz="1800" dirty="0"/>
              <a:t>Whether any of the software resides on customers’ computers located in the state</a:t>
            </a:r>
          </a:p>
          <a:p>
            <a:pPr lvl="1"/>
            <a:r>
              <a:rPr lang="en-US" sz="1800" dirty="0"/>
              <a:t>Whether the software is actually downloaded or just accessed by the customers</a:t>
            </a:r>
          </a:p>
          <a:p>
            <a:pPr lvl="1"/>
            <a:r>
              <a:rPr lang="en-US" sz="1800" dirty="0"/>
              <a:t>Where the vendor’s solicitations are being made</a:t>
            </a:r>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50</a:t>
            </a:fld>
            <a:endParaRPr lang="en-GB" dirty="0"/>
          </a:p>
        </p:txBody>
      </p:sp>
    </p:spTree>
    <p:extLst>
      <p:ext uri="{BB962C8B-B14F-4D97-AF65-F5344CB8AC3E}">
        <p14:creationId xmlns:p14="http://schemas.microsoft.com/office/powerpoint/2010/main" val="1001226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Tree>
    <p:extLst>
      <p:ext uri="{BB962C8B-B14F-4D97-AF65-F5344CB8AC3E}">
        <p14:creationId xmlns:p14="http://schemas.microsoft.com/office/powerpoint/2010/main" val="320560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5" name="Content Placeholder 2"/>
          <p:cNvSpPr>
            <a:spLocks noGrp="1"/>
          </p:cNvSpPr>
          <p:nvPr>
            <p:ph sz="quarter" idx="14"/>
          </p:nvPr>
        </p:nvSpPr>
        <p:spPr/>
        <p:txBody>
          <a:bodyPr/>
          <a:lstStyle/>
          <a:p>
            <a:pPr>
              <a:spcBef>
                <a:spcPts val="1800"/>
              </a:spcBef>
            </a:pPr>
            <a:r>
              <a:rPr lang="en-US" dirty="0"/>
              <a:t>What is </a:t>
            </a:r>
            <a:r>
              <a:rPr lang="en-US" dirty="0" smtClean="0"/>
              <a:t>Cloud Computing</a:t>
            </a:r>
            <a:r>
              <a:rPr lang="en-US" dirty="0"/>
              <a:t>? Various </a:t>
            </a:r>
            <a:r>
              <a:rPr lang="en-US" dirty="0" smtClean="0"/>
              <a:t>definitions:</a:t>
            </a:r>
            <a:endParaRPr lang="en-US" dirty="0"/>
          </a:p>
          <a:p>
            <a:pPr lvl="1">
              <a:spcBef>
                <a:spcPts val="1800"/>
              </a:spcBef>
            </a:pPr>
            <a:r>
              <a:rPr lang="en-US" dirty="0"/>
              <a:t>A pointless catchphrase (marketing strategy) for technology that has existed for </a:t>
            </a:r>
            <a:r>
              <a:rPr lang="en-US" dirty="0" smtClean="0"/>
              <a:t>years.</a:t>
            </a:r>
            <a:endParaRPr lang="en-US" dirty="0"/>
          </a:p>
          <a:p>
            <a:pPr lvl="1">
              <a:spcBef>
                <a:spcPts val="1800"/>
              </a:spcBef>
            </a:pPr>
            <a:r>
              <a:rPr lang="en-US" dirty="0"/>
              <a:t>Cloud </a:t>
            </a:r>
            <a:r>
              <a:rPr lang="en-US" dirty="0" smtClean="0"/>
              <a:t>Computing </a:t>
            </a:r>
            <a:r>
              <a:rPr lang="en-US" dirty="0"/>
              <a:t>is a style of computing in which dynamically scalable and often virtualized resources are provided as a service over the </a:t>
            </a:r>
            <a:r>
              <a:rPr lang="en-US" dirty="0" smtClean="0"/>
              <a:t>Internet.</a:t>
            </a:r>
            <a:endParaRPr lang="en-US" dirty="0"/>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52</a:t>
            </a:fld>
            <a:endParaRPr lang="en-GB" dirty="0"/>
          </a:p>
        </p:txBody>
      </p:sp>
    </p:spTree>
    <p:extLst>
      <p:ext uri="{BB962C8B-B14F-4D97-AF65-F5344CB8AC3E}">
        <p14:creationId xmlns:p14="http://schemas.microsoft.com/office/powerpoint/2010/main" val="139212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5" name="Content Placeholder 2"/>
          <p:cNvSpPr>
            <a:spLocks noGrp="1"/>
          </p:cNvSpPr>
          <p:nvPr>
            <p:ph sz="quarter" idx="14"/>
          </p:nvPr>
        </p:nvSpPr>
        <p:spPr/>
        <p:txBody>
          <a:bodyPr>
            <a:normAutofit/>
          </a:bodyPr>
          <a:lstStyle/>
          <a:p>
            <a:pPr>
              <a:spcBef>
                <a:spcPts val="1200"/>
              </a:spcBef>
            </a:pPr>
            <a:r>
              <a:rPr lang="en-US" dirty="0"/>
              <a:t>Depending on the service provider, Cloud Computing can be used to describe different types of computing </a:t>
            </a:r>
            <a:r>
              <a:rPr lang="en-US" dirty="0" smtClean="0"/>
              <a:t>resources:</a:t>
            </a:r>
            <a:endParaRPr lang="en-US" dirty="0"/>
          </a:p>
          <a:p>
            <a:pPr lvl="1">
              <a:spcBef>
                <a:spcPts val="1800"/>
              </a:spcBef>
            </a:pPr>
            <a:r>
              <a:rPr lang="en-US" dirty="0"/>
              <a:t>Access to software </a:t>
            </a:r>
          </a:p>
          <a:p>
            <a:pPr lvl="1">
              <a:spcBef>
                <a:spcPts val="1800"/>
              </a:spcBef>
            </a:pPr>
            <a:r>
              <a:rPr lang="en-US" dirty="0"/>
              <a:t>Access to infrastructure </a:t>
            </a:r>
          </a:p>
          <a:p>
            <a:pPr lvl="2">
              <a:spcBef>
                <a:spcPts val="1800"/>
              </a:spcBef>
            </a:pPr>
            <a:r>
              <a:rPr lang="en-US" dirty="0"/>
              <a:t>Hardware</a:t>
            </a:r>
          </a:p>
          <a:p>
            <a:pPr lvl="1">
              <a:spcBef>
                <a:spcPts val="1800"/>
              </a:spcBef>
            </a:pPr>
            <a:r>
              <a:rPr lang="en-US" dirty="0"/>
              <a:t>Access to platform</a:t>
            </a:r>
          </a:p>
          <a:p>
            <a:pPr>
              <a:spcBef>
                <a:spcPts val="1200"/>
              </a:spcBef>
            </a:pPr>
            <a:r>
              <a:rPr lang="en-US" dirty="0" smtClean="0"/>
              <a:t>Because </a:t>
            </a:r>
            <a:r>
              <a:rPr lang="en-US" dirty="0"/>
              <a:t>there may be distinctions in how service providers offer Cloud Computing, this can make application of state guidance </a:t>
            </a:r>
            <a:r>
              <a:rPr lang="en-US" dirty="0" smtClean="0"/>
              <a:t>challenging.</a:t>
            </a:r>
            <a:endParaRPr lang="en-US" dirty="0"/>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53</a:t>
            </a:fld>
            <a:endParaRPr lang="en-GB" dirty="0"/>
          </a:p>
        </p:txBody>
      </p:sp>
    </p:spTree>
    <p:extLst>
      <p:ext uri="{BB962C8B-B14F-4D97-AF65-F5344CB8AC3E}">
        <p14:creationId xmlns:p14="http://schemas.microsoft.com/office/powerpoint/2010/main" val="133816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5" name="Content Placeholder 2"/>
          <p:cNvSpPr>
            <a:spLocks noGrp="1"/>
          </p:cNvSpPr>
          <p:nvPr>
            <p:ph sz="quarter" idx="14"/>
          </p:nvPr>
        </p:nvSpPr>
        <p:spPr/>
        <p:txBody>
          <a:bodyPr>
            <a:normAutofit/>
          </a:bodyPr>
          <a:lstStyle/>
          <a:p>
            <a:pPr>
              <a:lnSpc>
                <a:spcPct val="110000"/>
              </a:lnSpc>
              <a:spcBef>
                <a:spcPts val="600"/>
              </a:spcBef>
            </a:pPr>
            <a:r>
              <a:rPr lang="en-US" sz="1900" dirty="0"/>
              <a:t>At the most basic level, one type of Cloud Computing is Software as a Service or “SaaS,” which refers to the cloud provider’s ability to continually update and upgrade cloud software applications.</a:t>
            </a:r>
          </a:p>
          <a:p>
            <a:pPr lvl="1">
              <a:spcBef>
                <a:spcPts val="600"/>
              </a:spcBef>
            </a:pPr>
            <a:r>
              <a:rPr lang="en-US" sz="1600" dirty="0"/>
              <a:t>Eliminates the need for version upgrades or license management on individual computing </a:t>
            </a:r>
            <a:r>
              <a:rPr lang="en-US" sz="1600" dirty="0" smtClean="0"/>
              <a:t>devices.</a:t>
            </a:r>
          </a:p>
          <a:p>
            <a:pPr>
              <a:lnSpc>
                <a:spcPct val="110000"/>
              </a:lnSpc>
              <a:spcBef>
                <a:spcPts val="600"/>
              </a:spcBef>
            </a:pPr>
            <a:r>
              <a:rPr lang="en-US" sz="1900" dirty="0"/>
              <a:t>A cloud provider that provides “SaaS” services is often referred to as an Application Service Provider or “ASP.”</a:t>
            </a:r>
          </a:p>
          <a:p>
            <a:pPr lvl="1">
              <a:spcBef>
                <a:spcPts val="600"/>
              </a:spcBef>
            </a:pPr>
            <a:r>
              <a:rPr lang="en-US" sz="1600" dirty="0"/>
              <a:t>The ASP may or may not own or license the software but will generally own and maintain the hardware and networking equipment required for the user to access the </a:t>
            </a:r>
            <a:r>
              <a:rPr lang="en-US" sz="1600" dirty="0" smtClean="0"/>
              <a:t>software.</a:t>
            </a:r>
            <a:endParaRPr lang="en-US" sz="1600" dirty="0"/>
          </a:p>
          <a:p>
            <a:pPr lvl="1">
              <a:spcBef>
                <a:spcPts val="600"/>
              </a:spcBef>
            </a:pPr>
            <a:r>
              <a:rPr lang="en-US" sz="1600" dirty="0"/>
              <a:t>The ASP may charge the user a license fee for the software (if the ASP owns the software) and/or a subscription fee for maintaining the software/hardware used by its </a:t>
            </a:r>
            <a:r>
              <a:rPr lang="en-US" sz="1600" dirty="0" smtClean="0"/>
              <a:t>customers.</a:t>
            </a:r>
          </a:p>
          <a:p>
            <a:pPr>
              <a:lnSpc>
                <a:spcPct val="110000"/>
              </a:lnSpc>
              <a:spcBef>
                <a:spcPts val="600"/>
              </a:spcBef>
            </a:pPr>
            <a:r>
              <a:rPr lang="en-US" sz="1900" dirty="0"/>
              <a:t>Main advantage is that the SaaS provider makes the technology investment.</a:t>
            </a:r>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54</a:t>
            </a:fld>
            <a:endParaRPr lang="en-GB" dirty="0"/>
          </a:p>
        </p:txBody>
      </p:sp>
    </p:spTree>
    <p:extLst>
      <p:ext uri="{BB962C8B-B14F-4D97-AF65-F5344CB8AC3E}">
        <p14:creationId xmlns:p14="http://schemas.microsoft.com/office/powerpoint/2010/main" val="489136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as a Service </a:t>
            </a:r>
            <a:r>
              <a:rPr lang="en-US" dirty="0" smtClean="0"/>
              <a:t>(SaaS)</a:t>
            </a:r>
            <a:endParaRPr lang="en-US" dirty="0"/>
          </a:p>
        </p:txBody>
      </p:sp>
      <p:sp>
        <p:nvSpPr>
          <p:cNvPr id="5" name="Content Placeholder 2"/>
          <p:cNvSpPr>
            <a:spLocks noGrp="1"/>
          </p:cNvSpPr>
          <p:nvPr>
            <p:ph sz="quarter" idx="14"/>
          </p:nvPr>
        </p:nvSpPr>
        <p:spPr/>
        <p:txBody>
          <a:bodyPr>
            <a:normAutofit fontScale="92500" lnSpcReduction="10000"/>
          </a:bodyPr>
          <a:lstStyle/>
          <a:p>
            <a:pPr>
              <a:lnSpc>
                <a:spcPct val="120000"/>
              </a:lnSpc>
              <a:spcBef>
                <a:spcPts val="600"/>
              </a:spcBef>
            </a:pPr>
            <a:r>
              <a:rPr lang="en-US" dirty="0"/>
              <a:t>The SaaS model allows the consumer to use the provider’s software applications running on a cloud </a:t>
            </a:r>
            <a:r>
              <a:rPr lang="en-US" dirty="0" smtClean="0"/>
              <a:t>infrastructure.</a:t>
            </a:r>
          </a:p>
          <a:p>
            <a:pPr>
              <a:lnSpc>
                <a:spcPct val="120000"/>
              </a:lnSpc>
              <a:spcBef>
                <a:spcPts val="600"/>
              </a:spcBef>
            </a:pPr>
            <a:r>
              <a:rPr lang="en-US" dirty="0" smtClean="0"/>
              <a:t>The </a:t>
            </a:r>
            <a:r>
              <a:rPr lang="en-US" dirty="0"/>
              <a:t>applications are accessible from various client devices through a client interface such as a web browser (e.g., web-based email</a:t>
            </a:r>
            <a:r>
              <a:rPr lang="en-US" dirty="0" smtClean="0"/>
              <a:t>).</a:t>
            </a:r>
          </a:p>
          <a:p>
            <a:pPr>
              <a:lnSpc>
                <a:spcPct val="120000"/>
              </a:lnSpc>
              <a:spcBef>
                <a:spcPts val="600"/>
              </a:spcBef>
            </a:pPr>
            <a:r>
              <a:rPr lang="en-US" dirty="0" smtClean="0"/>
              <a:t>The </a:t>
            </a:r>
            <a:r>
              <a:rPr lang="en-US" dirty="0"/>
              <a:t>consumer does not manage or control the underlying cloud infrastructure including networks, servers, operating systems, storage, or application </a:t>
            </a:r>
            <a:r>
              <a:rPr lang="en-US" dirty="0" smtClean="0"/>
              <a:t>capabilities.</a:t>
            </a:r>
          </a:p>
          <a:p>
            <a:pPr>
              <a:lnSpc>
                <a:spcPct val="120000"/>
              </a:lnSpc>
              <a:spcBef>
                <a:spcPts val="600"/>
              </a:spcBef>
            </a:pPr>
            <a:r>
              <a:rPr lang="en-US" dirty="0" smtClean="0"/>
              <a:t>A </a:t>
            </a:r>
            <a:r>
              <a:rPr lang="en-US" dirty="0"/>
              <a:t>service agreement is often executed (</a:t>
            </a:r>
            <a:r>
              <a:rPr lang="en-US" dirty="0" smtClean="0"/>
              <a:t>verses </a:t>
            </a:r>
            <a:r>
              <a:rPr lang="en-US" dirty="0"/>
              <a:t>a software license agreement or services agreement for an ASP</a:t>
            </a:r>
            <a:r>
              <a:rPr lang="en-US" dirty="0" smtClean="0"/>
              <a:t>).</a:t>
            </a:r>
          </a:p>
          <a:p>
            <a:pPr>
              <a:lnSpc>
                <a:spcPct val="120000"/>
              </a:lnSpc>
              <a:spcBef>
                <a:spcPts val="600"/>
              </a:spcBef>
            </a:pPr>
            <a:r>
              <a:rPr lang="en-US" dirty="0" smtClean="0"/>
              <a:t>SaaS </a:t>
            </a:r>
            <a:r>
              <a:rPr lang="en-US" dirty="0"/>
              <a:t>model is familiar to most Internet users and includes </a:t>
            </a:r>
            <a:r>
              <a:rPr lang="en-US" dirty="0" smtClean="0"/>
              <a:t>offerings </a:t>
            </a:r>
            <a:r>
              <a:rPr lang="en-US" dirty="0"/>
              <a:t>such as web-based email, calendars, word processing, and digital photo </a:t>
            </a:r>
            <a:r>
              <a:rPr lang="en-US" dirty="0" smtClean="0"/>
              <a:t>applications.</a:t>
            </a:r>
            <a:endParaRPr lang="en-US" dirty="0"/>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55</a:t>
            </a:fld>
            <a:endParaRPr lang="en-GB" dirty="0"/>
          </a:p>
        </p:txBody>
      </p:sp>
    </p:spTree>
    <p:extLst>
      <p:ext uri="{BB962C8B-B14F-4D97-AF65-F5344CB8AC3E}">
        <p14:creationId xmlns:p14="http://schemas.microsoft.com/office/powerpoint/2010/main" val="2511876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as a Service </a:t>
            </a:r>
            <a:r>
              <a:rPr lang="en-US" dirty="0" smtClean="0"/>
              <a:t>(PaaS)</a:t>
            </a:r>
            <a:endParaRPr lang="en-US" dirty="0"/>
          </a:p>
        </p:txBody>
      </p:sp>
      <p:sp>
        <p:nvSpPr>
          <p:cNvPr id="5" name="Content Placeholder 2"/>
          <p:cNvSpPr>
            <a:spLocks noGrp="1"/>
          </p:cNvSpPr>
          <p:nvPr>
            <p:ph sz="quarter" idx="14"/>
          </p:nvPr>
        </p:nvSpPr>
        <p:spPr/>
        <p:txBody>
          <a:bodyPr>
            <a:normAutofit/>
          </a:bodyPr>
          <a:lstStyle/>
          <a:p>
            <a:pPr>
              <a:spcBef>
                <a:spcPts val="1200"/>
              </a:spcBef>
            </a:pPr>
            <a:r>
              <a:rPr lang="en-US" dirty="0"/>
              <a:t>The PaaS model allows the consumer to run consumer-created or acquired applications on the cloud provider’s </a:t>
            </a:r>
            <a:r>
              <a:rPr lang="en-US" dirty="0" smtClean="0"/>
              <a:t>platform.</a:t>
            </a:r>
          </a:p>
          <a:p>
            <a:pPr>
              <a:spcBef>
                <a:spcPts val="1200"/>
              </a:spcBef>
            </a:pPr>
            <a:r>
              <a:rPr lang="en-US" dirty="0" smtClean="0"/>
              <a:t>The </a:t>
            </a:r>
            <a:r>
              <a:rPr lang="en-US" dirty="0"/>
              <a:t>consumer does not manage or control the underlying cloud infrastructure including </a:t>
            </a:r>
            <a:r>
              <a:rPr lang="en-US" dirty="0" smtClean="0"/>
              <a:t>networks, </a:t>
            </a:r>
            <a:r>
              <a:rPr lang="en-US" dirty="0"/>
              <a:t>servers, operating systems, or storage, but has control over the deployed applications and possibly the application hosting environment </a:t>
            </a:r>
            <a:r>
              <a:rPr lang="en-US" dirty="0" smtClean="0"/>
              <a:t>configurations.</a:t>
            </a:r>
          </a:p>
          <a:p>
            <a:pPr>
              <a:spcBef>
                <a:spcPts val="1200"/>
              </a:spcBef>
            </a:pPr>
            <a:r>
              <a:rPr lang="en-US" dirty="0" smtClean="0"/>
              <a:t>An </a:t>
            </a:r>
            <a:r>
              <a:rPr lang="en-US" dirty="0"/>
              <a:t>example of a PaaS model includes web hosting and managed </a:t>
            </a:r>
            <a:r>
              <a:rPr lang="en-US" dirty="0" smtClean="0"/>
              <a:t>services.</a:t>
            </a:r>
          </a:p>
          <a:p>
            <a:pPr>
              <a:spcBef>
                <a:spcPts val="1200"/>
              </a:spcBef>
            </a:pPr>
            <a:r>
              <a:rPr lang="en-US" dirty="0" smtClean="0"/>
              <a:t>PaaS is </a:t>
            </a:r>
            <a:r>
              <a:rPr lang="en-US" dirty="0"/>
              <a:t>often used by developers to create and distribute an </a:t>
            </a:r>
            <a:r>
              <a:rPr lang="en-US" dirty="0" smtClean="0"/>
              <a:t>application.</a:t>
            </a:r>
            <a:endParaRPr lang="en-US" dirty="0"/>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56</a:t>
            </a:fld>
            <a:endParaRPr lang="en-GB" dirty="0"/>
          </a:p>
        </p:txBody>
      </p:sp>
    </p:spTree>
    <p:extLst>
      <p:ext uri="{BB962C8B-B14F-4D97-AF65-F5344CB8AC3E}">
        <p14:creationId xmlns:p14="http://schemas.microsoft.com/office/powerpoint/2010/main" val="761013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as a Service </a:t>
            </a:r>
            <a:r>
              <a:rPr lang="en-US" dirty="0" smtClean="0"/>
              <a:t>(IaaS)</a:t>
            </a:r>
            <a:endParaRPr lang="en-US" dirty="0"/>
          </a:p>
        </p:txBody>
      </p:sp>
      <p:sp>
        <p:nvSpPr>
          <p:cNvPr id="5" name="Content Placeholder 2"/>
          <p:cNvSpPr>
            <a:spLocks noGrp="1"/>
          </p:cNvSpPr>
          <p:nvPr>
            <p:ph sz="quarter" idx="14"/>
          </p:nvPr>
        </p:nvSpPr>
        <p:spPr/>
        <p:txBody>
          <a:bodyPr/>
          <a:lstStyle/>
          <a:p>
            <a:pPr>
              <a:spcBef>
                <a:spcPts val="1200"/>
              </a:spcBef>
              <a:defRPr/>
            </a:pPr>
            <a:r>
              <a:rPr lang="en-US" dirty="0"/>
              <a:t>The IaaS model provides the consumer with processing, storage, network capabilities, and other fundamental computing resources where the consumer is able to deploy and run software, which can include operating systems and </a:t>
            </a:r>
            <a:r>
              <a:rPr lang="en-US" dirty="0" smtClean="0"/>
              <a:t>applications.</a:t>
            </a:r>
          </a:p>
          <a:p>
            <a:pPr>
              <a:spcBef>
                <a:spcPts val="1200"/>
              </a:spcBef>
              <a:defRPr/>
            </a:pPr>
            <a:r>
              <a:rPr lang="en-US" dirty="0" smtClean="0"/>
              <a:t>The </a:t>
            </a:r>
            <a:r>
              <a:rPr lang="en-US" dirty="0"/>
              <a:t>consumer does not manage or control the underlying cloud infrastructure but has control over operating systems, storage, deployed applications, and possibly limited control of select networking components (e.g., host firewall</a:t>
            </a:r>
            <a:r>
              <a:rPr lang="en-US" dirty="0" smtClean="0"/>
              <a:t>).</a:t>
            </a:r>
            <a:endParaRPr lang="en-US" dirty="0"/>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57</a:t>
            </a:fld>
            <a:endParaRPr lang="en-GB" dirty="0"/>
          </a:p>
        </p:txBody>
      </p:sp>
    </p:spTree>
    <p:extLst>
      <p:ext uri="{BB962C8B-B14F-4D97-AF65-F5344CB8AC3E}">
        <p14:creationId xmlns:p14="http://schemas.microsoft.com/office/powerpoint/2010/main" val="3800505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Service – Division of Ownership</a:t>
            </a:r>
          </a:p>
        </p:txBody>
      </p:sp>
      <p:graphicFrame>
        <p:nvGraphicFramePr>
          <p:cNvPr id="6" name="Group 3"/>
          <p:cNvGraphicFramePr>
            <a:graphicFrameLocks noGrp="1"/>
          </p:cNvGraphicFramePr>
          <p:nvPr>
            <p:extLst/>
          </p:nvPr>
        </p:nvGraphicFramePr>
        <p:xfrm>
          <a:off x="1600200" y="974804"/>
          <a:ext cx="6019800" cy="4171952"/>
        </p:xfrm>
        <a:graphic>
          <a:graphicData uri="http://schemas.openxmlformats.org/drawingml/2006/table">
            <a:tbl>
              <a:tblPr/>
              <a:tblGrid>
                <a:gridCol w="1905000"/>
                <a:gridCol w="2057400"/>
                <a:gridCol w="2057400"/>
              </a:tblGrid>
              <a:tr h="6746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sng" strike="noStrike" cap="none" normalizeH="0" baseline="0" dirty="0" smtClean="0">
                          <a:ln>
                            <a:noFill/>
                          </a:ln>
                          <a:solidFill>
                            <a:srgbClr val="595959"/>
                          </a:solidFill>
                          <a:effectLst/>
                          <a:latin typeface="Arial" pitchFamily="34" charset="0"/>
                        </a:rPr>
                        <a:t>IaaS/PaaS</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1" i="0" u="sng" strike="noStrike" cap="none" normalizeH="0" baseline="0" dirty="0" smtClean="0">
                        <a:ln>
                          <a:noFill/>
                        </a:ln>
                        <a:solidFill>
                          <a:srgbClr val="595959"/>
                        </a:solidFill>
                        <a:effectLst/>
                        <a:latin typeface="Arial" pitchFamily="34"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sng" strike="noStrike" cap="none" normalizeH="0" baseline="0" dirty="0" smtClean="0">
                          <a:ln>
                            <a:noFill/>
                          </a:ln>
                          <a:solidFill>
                            <a:srgbClr val="595959"/>
                          </a:solidFill>
                          <a:effectLst/>
                          <a:latin typeface="Arial" pitchFamily="34" charset="0"/>
                        </a:rPr>
                        <a:t>SaaS</a:t>
                      </a:r>
                    </a:p>
                  </a:txBody>
                  <a:tcPr marT="45715" marB="45715" anchor="b" horzOverflow="overflow">
                    <a:lnL>
                      <a:noFill/>
                    </a:lnL>
                    <a:lnR>
                      <a:noFill/>
                    </a:lnR>
                    <a:lnT>
                      <a:noFill/>
                    </a:lnT>
                    <a:lnB>
                      <a:noFill/>
                    </a:lnB>
                    <a:lnTlToBr>
                      <a:noFill/>
                    </a:lnTlToBr>
                    <a:lnBlToTr>
                      <a:noFill/>
                    </a:lnBlToTr>
                    <a:noFill/>
                  </a:tcPr>
                </a:tc>
              </a:tr>
              <a:tr h="4397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Users</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smtClean="0">
                        <a:ln>
                          <a:noFill/>
                        </a:ln>
                        <a:solidFill>
                          <a:srgbClr val="595959"/>
                        </a:solidFill>
                        <a:effectLst/>
                        <a:latin typeface="Arial" pitchFamily="34"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Users</a:t>
                      </a:r>
                    </a:p>
                  </a:txBody>
                  <a:tcPr marT="45715" marB="45715" anchor="b" horzOverflow="overflow">
                    <a:lnL>
                      <a:noFill/>
                    </a:lnL>
                    <a:lnR>
                      <a:noFill/>
                    </a:lnR>
                    <a:lnT>
                      <a:noFill/>
                    </a:lnT>
                    <a:lnB>
                      <a:noFill/>
                    </a:lnB>
                    <a:lnTlToBr>
                      <a:noFill/>
                    </a:lnTlToBr>
                    <a:lnBlToTr>
                      <a:noFill/>
                    </a:lnBlToTr>
                    <a:noFill/>
                  </a:tcPr>
                </a:tc>
              </a:tr>
              <a:tr h="4206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Applications</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smtClean="0">
                        <a:ln>
                          <a:noFill/>
                        </a:ln>
                        <a:solidFill>
                          <a:srgbClr val="595959"/>
                        </a:solidFill>
                        <a:effectLst/>
                        <a:latin typeface="Arial" pitchFamily="34"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Applications</a:t>
                      </a:r>
                    </a:p>
                  </a:txBody>
                  <a:tcPr marT="45715" marB="45715" anchor="b" horzOverflow="overflow">
                    <a:lnL>
                      <a:noFill/>
                    </a:lnL>
                    <a:lnR>
                      <a:noFill/>
                    </a:lnR>
                    <a:lnT>
                      <a:noFill/>
                    </a:lnT>
                    <a:lnB>
                      <a:noFill/>
                    </a:lnB>
                    <a:lnTlToBr>
                      <a:noFill/>
                    </a:lnTlToBr>
                    <a:lnBlToTr>
                      <a:noFill/>
                    </a:lnBlToTr>
                    <a:noFill/>
                  </a:tcPr>
                </a:tc>
              </a:tr>
              <a:tr h="4381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Tools</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smtClean="0">
                        <a:ln>
                          <a:noFill/>
                        </a:ln>
                        <a:solidFill>
                          <a:srgbClr val="595959"/>
                        </a:solidFill>
                        <a:effectLst/>
                        <a:latin typeface="Arial" pitchFamily="34" charset="0"/>
                      </a:endParaRPr>
                    </a:p>
                  </a:txBody>
                  <a:tcPr marT="45715" marB="45715" anchor="b" horzOverflow="overflow">
                    <a:lnL>
                      <a:noFill/>
                    </a:lnL>
                    <a:lnR>
                      <a:noFill/>
                    </a:lnR>
                    <a:lnT>
                      <a:noFill/>
                    </a:lnT>
                    <a:lnB w="19050" cap="flat" cmpd="sng" algn="ctr">
                      <a:noFill/>
                      <a:prstDash val="lg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Tools</a:t>
                      </a:r>
                    </a:p>
                  </a:txBody>
                  <a:tcPr marT="45715" marB="45715" anchor="b" horzOverflow="overflow">
                    <a:lnL>
                      <a:noFill/>
                    </a:lnL>
                    <a:lnR>
                      <a:noFill/>
                    </a:lnR>
                    <a:lnT>
                      <a:noFill/>
                    </a:lnT>
                    <a:lnB>
                      <a:noFill/>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OS</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smtClean="0">
                        <a:ln>
                          <a:noFill/>
                        </a:ln>
                        <a:solidFill>
                          <a:srgbClr val="595959"/>
                        </a:solidFill>
                        <a:effectLst/>
                        <a:latin typeface="Arial" pitchFamily="34" charset="0"/>
                      </a:endParaRPr>
                    </a:p>
                  </a:txBody>
                  <a:tcPr marT="45715" marB="45715" anchor="b" horzOverflow="overflow">
                    <a:lnL>
                      <a:noFill/>
                    </a:lnL>
                    <a:lnR>
                      <a:noFill/>
                    </a:lnR>
                    <a:lnT w="19050" cap="flat" cmpd="sng" algn="ctr">
                      <a:noFill/>
                      <a:prstDash val="lgDash"/>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OS</a:t>
                      </a:r>
                    </a:p>
                  </a:txBody>
                  <a:tcPr marT="45715" marB="45715" anchor="b" horzOverflow="overflow">
                    <a:lnL>
                      <a:noFill/>
                    </a:lnL>
                    <a:lnR>
                      <a:noFill/>
                    </a:lnR>
                    <a:lnT>
                      <a:noFill/>
                    </a:lnT>
                    <a:lnB>
                      <a:noFill/>
                    </a:lnB>
                    <a:lnTlToBr>
                      <a:noFill/>
                    </a:lnTlToBr>
                    <a:lnBlToTr>
                      <a:noFill/>
                    </a:lnBlToTr>
                    <a:noFill/>
                  </a:tcPr>
                </a:tc>
              </a:tr>
              <a:tr h="4397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Hardware</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smtClean="0">
                        <a:ln>
                          <a:noFill/>
                        </a:ln>
                        <a:solidFill>
                          <a:srgbClr val="595959"/>
                        </a:solidFill>
                        <a:effectLst/>
                        <a:latin typeface="Arial" pitchFamily="34"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Hardware</a:t>
                      </a:r>
                    </a:p>
                  </a:txBody>
                  <a:tcPr marT="45715" marB="45715" anchor="b" horzOverflow="overflow">
                    <a:lnL>
                      <a:noFill/>
                    </a:lnL>
                    <a:lnR>
                      <a:noFill/>
                    </a:lnR>
                    <a:lnT>
                      <a:noFill/>
                    </a:lnT>
                    <a:lnB>
                      <a:noFill/>
                    </a:lnB>
                    <a:lnTlToBr>
                      <a:noFill/>
                    </a:lnTlToBr>
                    <a:lnBlToTr>
                      <a:noFill/>
                    </a:lnBlToTr>
                    <a:noFill/>
                  </a:tcPr>
                </a:tc>
              </a:tr>
              <a:tr h="4381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Network</a:t>
                      </a:r>
                    </a:p>
                  </a:txBody>
                  <a:tcPr marT="45715" marB="45715" anchor="b" horzOverflow="overflow">
                    <a:lnL>
                      <a:noFill/>
                    </a:lnL>
                    <a:lnR>
                      <a:noFill/>
                    </a:lnR>
                    <a:lnT>
                      <a:noFill/>
                    </a:lnT>
                    <a:lnB w="19050" cap="flat" cmpd="sng" algn="ctr">
                      <a:noFill/>
                      <a:prstDash val="lg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smtClean="0">
                        <a:ln>
                          <a:noFill/>
                        </a:ln>
                        <a:solidFill>
                          <a:srgbClr val="595959"/>
                        </a:solidFill>
                        <a:effectLst/>
                        <a:latin typeface="Arial" pitchFamily="34"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Network</a:t>
                      </a:r>
                    </a:p>
                  </a:txBody>
                  <a:tcPr marT="45715" marB="45715" anchor="b" horzOverflow="overflow">
                    <a:lnL>
                      <a:noFill/>
                    </a:lnL>
                    <a:lnR>
                      <a:noFill/>
                    </a:lnR>
                    <a:lnT>
                      <a:noFill/>
                    </a:lnT>
                    <a:lnB>
                      <a:noFill/>
                    </a:lnB>
                    <a:lnTlToBr>
                      <a:noFill/>
                    </a:lnTlToBr>
                    <a:lnBlToTr>
                      <a:noFill/>
                    </a:lnBlToTr>
                    <a:noFill/>
                  </a:tcPr>
                </a:tc>
              </a:tr>
              <a:tr h="4413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Physical</a:t>
                      </a:r>
                    </a:p>
                  </a:txBody>
                  <a:tcPr marT="45715" marB="45715" anchor="b" horzOverflow="overflow">
                    <a:lnL>
                      <a:noFill/>
                    </a:lnL>
                    <a:lnR>
                      <a:noFill/>
                    </a:lnR>
                    <a:lnT w="19050" cap="flat" cmpd="sng" algn="ctr">
                      <a:noFill/>
                      <a:prstDash val="lgDash"/>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smtClean="0">
                        <a:ln>
                          <a:noFill/>
                        </a:ln>
                        <a:solidFill>
                          <a:srgbClr val="595959"/>
                        </a:solidFill>
                        <a:effectLst/>
                        <a:latin typeface="Arial" pitchFamily="34"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smtClean="0">
                          <a:ln>
                            <a:noFill/>
                          </a:ln>
                          <a:solidFill>
                            <a:srgbClr val="595959"/>
                          </a:solidFill>
                          <a:effectLst/>
                          <a:latin typeface="Arial" pitchFamily="34" charset="0"/>
                        </a:rPr>
                        <a:t>Physical</a:t>
                      </a:r>
                    </a:p>
                  </a:txBody>
                  <a:tcPr marT="45715" marB="45715" anchor="b" horzOverflow="overflow">
                    <a:lnL>
                      <a:noFill/>
                    </a:lnL>
                    <a:lnR>
                      <a:noFill/>
                    </a:lnR>
                    <a:lnT>
                      <a:noFill/>
                    </a:lnT>
                    <a:lnB>
                      <a:noFill/>
                    </a:lnB>
                    <a:lnTlToBr>
                      <a:noFill/>
                    </a:lnTlToBr>
                    <a:lnBlToTr>
                      <a:noFill/>
                    </a:lnBlToTr>
                    <a:noFill/>
                  </a:tcPr>
                </a:tc>
              </a:tr>
              <a:tr h="4381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smtClean="0">
                        <a:ln>
                          <a:noFill/>
                        </a:ln>
                        <a:solidFill>
                          <a:srgbClr val="595959"/>
                        </a:solidFill>
                        <a:effectLst/>
                        <a:latin typeface="Arial" pitchFamily="34"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smtClean="0">
                        <a:ln>
                          <a:noFill/>
                        </a:ln>
                        <a:solidFill>
                          <a:srgbClr val="595959"/>
                        </a:solidFill>
                        <a:effectLst/>
                        <a:latin typeface="Arial" pitchFamily="34"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smtClean="0">
                        <a:ln>
                          <a:noFill/>
                        </a:ln>
                        <a:solidFill>
                          <a:srgbClr val="595959"/>
                        </a:solidFill>
                        <a:effectLst/>
                        <a:latin typeface="Arial" pitchFamily="34" charset="0"/>
                      </a:endParaRPr>
                    </a:p>
                  </a:txBody>
                  <a:tcPr marT="45715" marB="45715" anchor="b" horzOverflow="overflow">
                    <a:lnL>
                      <a:noFill/>
                    </a:lnL>
                    <a:lnR>
                      <a:noFill/>
                    </a:lnR>
                    <a:lnT>
                      <a:noFill/>
                    </a:lnT>
                    <a:lnB>
                      <a:noFill/>
                    </a:lnB>
                    <a:lnTlToBr>
                      <a:noFill/>
                    </a:lnTlToBr>
                    <a:lnBlToTr>
                      <a:noFill/>
                    </a:lnBlToTr>
                    <a:noFill/>
                  </a:tcPr>
                </a:tc>
              </a:tr>
            </a:tbl>
          </a:graphicData>
        </a:graphic>
      </p:graphicFrame>
      <p:sp>
        <p:nvSpPr>
          <p:cNvPr id="7" name="AutoShape 72"/>
          <p:cNvSpPr>
            <a:spLocks noChangeArrowheads="1"/>
          </p:cNvSpPr>
          <p:nvPr/>
        </p:nvSpPr>
        <p:spPr bwMode="auto">
          <a:xfrm rot="16200000">
            <a:off x="92164" y="2155904"/>
            <a:ext cx="1676400" cy="381000"/>
          </a:xfrm>
          <a:prstGeom prst="homePlate">
            <a:avLst>
              <a:gd name="adj" fmla="val 110000"/>
            </a:avLst>
          </a:prstGeom>
          <a:solidFill>
            <a:srgbClr val="C0C0C0"/>
          </a:solidFill>
          <a:ln w="9525">
            <a:solidFill>
              <a:schemeClr val="tx1"/>
            </a:solidFill>
            <a:miter lim="800000"/>
            <a:headEnd/>
            <a:tailEnd/>
          </a:ln>
        </p:spPr>
        <p:txBody>
          <a:bodyPr rot="10800000" wrap="none" anchor="ctr"/>
          <a:lstStyle/>
          <a:p>
            <a:pPr eaLnBrk="0" hangingPunct="0"/>
            <a:endParaRPr lang="en-US" dirty="0"/>
          </a:p>
        </p:txBody>
      </p:sp>
      <p:sp>
        <p:nvSpPr>
          <p:cNvPr id="8" name="Text Box 73"/>
          <p:cNvSpPr txBox="1">
            <a:spLocks noChangeArrowheads="1"/>
          </p:cNvSpPr>
          <p:nvPr/>
        </p:nvSpPr>
        <p:spPr bwMode="auto">
          <a:xfrm rot="10800000">
            <a:off x="754152" y="2125742"/>
            <a:ext cx="5492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dirty="0"/>
              <a:t>Customer</a:t>
            </a:r>
          </a:p>
          <a:p>
            <a:endParaRPr lang="en-US" sz="1200" b="1" dirty="0"/>
          </a:p>
        </p:txBody>
      </p:sp>
      <p:sp>
        <p:nvSpPr>
          <p:cNvPr id="9" name="AutoShape 74"/>
          <p:cNvSpPr>
            <a:spLocks noChangeArrowheads="1"/>
          </p:cNvSpPr>
          <p:nvPr/>
        </p:nvSpPr>
        <p:spPr bwMode="auto">
          <a:xfrm rot="5400000">
            <a:off x="92164" y="3984704"/>
            <a:ext cx="1676400" cy="381000"/>
          </a:xfrm>
          <a:prstGeom prst="homePlate">
            <a:avLst>
              <a:gd name="adj" fmla="val 110000"/>
            </a:avLst>
          </a:prstGeom>
          <a:solidFill>
            <a:srgbClr val="C0C0C0"/>
          </a:solidFill>
          <a:ln w="9525">
            <a:solidFill>
              <a:schemeClr val="tx1"/>
            </a:solidFill>
            <a:miter lim="800000"/>
            <a:headEnd/>
            <a:tailEnd/>
          </a:ln>
        </p:spPr>
        <p:txBody>
          <a:bodyPr rot="10800000" vert="eaVert" wrap="none" anchor="ctr"/>
          <a:lstStyle/>
          <a:p>
            <a:pPr eaLnBrk="0" hangingPunct="0"/>
            <a:endParaRPr lang="en-US" dirty="0"/>
          </a:p>
        </p:txBody>
      </p:sp>
      <p:sp>
        <p:nvSpPr>
          <p:cNvPr id="10" name="Text Box 75"/>
          <p:cNvSpPr txBox="1">
            <a:spLocks noChangeArrowheads="1"/>
          </p:cNvSpPr>
          <p:nvPr/>
        </p:nvSpPr>
        <p:spPr bwMode="auto">
          <a:xfrm rot="10800000">
            <a:off x="750977" y="3413204"/>
            <a:ext cx="3667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dirty="0"/>
              <a:t>Service Provider</a:t>
            </a:r>
          </a:p>
        </p:txBody>
      </p:sp>
      <p:sp>
        <p:nvSpPr>
          <p:cNvPr id="11" name="Text Box 76"/>
          <p:cNvSpPr txBox="1">
            <a:spLocks noChangeArrowheads="1"/>
          </p:cNvSpPr>
          <p:nvPr/>
        </p:nvSpPr>
        <p:spPr bwMode="auto">
          <a:xfrm>
            <a:off x="3102064" y="5242004"/>
            <a:ext cx="556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Indicates separation between Provider and Customer</a:t>
            </a:r>
          </a:p>
        </p:txBody>
      </p:sp>
      <p:sp>
        <p:nvSpPr>
          <p:cNvPr id="12" name="Line 77"/>
          <p:cNvSpPr>
            <a:spLocks noChangeShapeType="1"/>
          </p:cNvSpPr>
          <p:nvPr/>
        </p:nvSpPr>
        <p:spPr bwMode="auto">
          <a:xfrm>
            <a:off x="1197064" y="5437267"/>
            <a:ext cx="1828800"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Line 78"/>
          <p:cNvSpPr>
            <a:spLocks noChangeShapeType="1"/>
          </p:cNvSpPr>
          <p:nvPr/>
        </p:nvSpPr>
        <p:spPr bwMode="auto">
          <a:xfrm>
            <a:off x="5638800" y="2117804"/>
            <a:ext cx="1828800"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Line 78"/>
          <p:cNvSpPr>
            <a:spLocks noChangeShapeType="1"/>
          </p:cNvSpPr>
          <p:nvPr/>
        </p:nvSpPr>
        <p:spPr bwMode="auto">
          <a:xfrm>
            <a:off x="1676400" y="3032204"/>
            <a:ext cx="1828800"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58</a:t>
            </a:fld>
            <a:endParaRPr lang="en-GB" dirty="0"/>
          </a:p>
        </p:txBody>
      </p:sp>
    </p:spTree>
    <p:extLst>
      <p:ext uri="{BB962C8B-B14F-4D97-AF65-F5344CB8AC3E}">
        <p14:creationId xmlns:p14="http://schemas.microsoft.com/office/powerpoint/2010/main" val="823251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Characterization</a:t>
            </a:r>
          </a:p>
        </p:txBody>
      </p:sp>
      <p:sp>
        <p:nvSpPr>
          <p:cNvPr id="6" name="Rectangle 4"/>
          <p:cNvSpPr>
            <a:spLocks noChangeArrowheads="1"/>
          </p:cNvSpPr>
          <p:nvPr/>
        </p:nvSpPr>
        <p:spPr bwMode="auto">
          <a:xfrm>
            <a:off x="1274302" y="2575596"/>
            <a:ext cx="6905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eaLnBrk="0" hangingPunct="0">
              <a:spcBef>
                <a:spcPts val="500"/>
              </a:spcBef>
              <a:buFont typeface="Arial" charset="0"/>
              <a:buChar char="•"/>
            </a:pPr>
            <a:endParaRPr lang="en-US" sz="1100" dirty="0">
              <a:cs typeface="Arial" charset="0"/>
            </a:endParaRPr>
          </a:p>
          <a:p>
            <a:pPr lvl="1" eaLnBrk="0" hangingPunct="0">
              <a:spcBef>
                <a:spcPts val="500"/>
              </a:spcBef>
              <a:buFont typeface="Arial" charset="0"/>
              <a:buChar char="•"/>
            </a:pPr>
            <a:endParaRPr lang="en-US" sz="1100" b="1" dirty="0">
              <a:cs typeface="Arial" charset="0"/>
            </a:endParaRPr>
          </a:p>
        </p:txBody>
      </p:sp>
      <p:sp>
        <p:nvSpPr>
          <p:cNvPr id="9" name="Text Box 13"/>
          <p:cNvSpPr txBox="1">
            <a:spLocks noChangeArrowheads="1"/>
          </p:cNvSpPr>
          <p:nvPr/>
        </p:nvSpPr>
        <p:spPr bwMode="auto">
          <a:xfrm>
            <a:off x="5456302" y="4302182"/>
            <a:ext cx="320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000000"/>
                </a:solidFill>
                <a:cs typeface="Arial" charset="0"/>
              </a:rPr>
              <a:t>Telecommunication Service</a:t>
            </a:r>
          </a:p>
        </p:txBody>
      </p:sp>
      <p:sp>
        <p:nvSpPr>
          <p:cNvPr id="11" name="Text Box 16"/>
          <p:cNvSpPr txBox="1">
            <a:spLocks noChangeArrowheads="1"/>
          </p:cNvSpPr>
          <p:nvPr/>
        </p:nvSpPr>
        <p:spPr bwMode="auto">
          <a:xfrm>
            <a:off x="3469156" y="4824724"/>
            <a:ext cx="269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000000"/>
                </a:solidFill>
                <a:cs typeface="Arial" charset="0"/>
              </a:rPr>
              <a:t>Hardware Lease/Rental</a:t>
            </a:r>
          </a:p>
        </p:txBody>
      </p:sp>
      <p:sp>
        <p:nvSpPr>
          <p:cNvPr id="12" name="Text Box 18"/>
          <p:cNvSpPr txBox="1">
            <a:spLocks noChangeArrowheads="1"/>
          </p:cNvSpPr>
          <p:nvPr/>
        </p:nvSpPr>
        <p:spPr bwMode="auto">
          <a:xfrm>
            <a:off x="476421" y="5278363"/>
            <a:ext cx="8162925" cy="7848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t>Most Cloud Computing offerings do not fit neatly into </a:t>
            </a:r>
            <a:r>
              <a:rPr lang="en-US" dirty="0" smtClean="0"/>
              <a:t>traditional</a:t>
            </a:r>
          </a:p>
          <a:p>
            <a:pPr algn="ctr" eaLnBrk="1" hangingPunct="1">
              <a:spcBef>
                <a:spcPct val="50000"/>
              </a:spcBef>
            </a:pPr>
            <a:r>
              <a:rPr lang="en-US" dirty="0" smtClean="0"/>
              <a:t>state </a:t>
            </a:r>
            <a:r>
              <a:rPr lang="en-US" dirty="0"/>
              <a:t>tax categories</a:t>
            </a:r>
          </a:p>
        </p:txBody>
      </p:sp>
      <p:sp>
        <p:nvSpPr>
          <p:cNvPr id="13" name="Cloud"/>
          <p:cNvSpPr>
            <a:spLocks noChangeAspect="1" noEditPoints="1" noChangeArrowheads="1"/>
          </p:cNvSpPr>
          <p:nvPr/>
        </p:nvSpPr>
        <p:spPr bwMode="auto">
          <a:xfrm>
            <a:off x="3204702" y="1273846"/>
            <a:ext cx="2743200" cy="1838325"/>
          </a:xfrm>
          <a:custGeom>
            <a:avLst/>
            <a:gdLst>
              <a:gd name="T0" fmla="*/ 10241915 w 21600"/>
              <a:gd name="T1" fmla="*/ 356928586 h 21600"/>
              <a:gd name="T2" fmla="*/ 1769802912 w 21600"/>
              <a:gd name="T3" fmla="*/ 713248738 h 21600"/>
              <a:gd name="T4" fmla="*/ 2147483647 w 21600"/>
              <a:gd name="T5" fmla="*/ 356928586 h 21600"/>
              <a:gd name="T6" fmla="*/ 1769802912 w 21600"/>
              <a:gd name="T7" fmla="*/ 40685707 h 21600"/>
              <a:gd name="T8" fmla="*/ 0 60000 65536"/>
              <a:gd name="T9" fmla="*/ 0 60000 65536"/>
              <a:gd name="T10" fmla="*/ 0 60000 65536"/>
              <a:gd name="T11" fmla="*/ 0 60000 65536"/>
              <a:gd name="T12" fmla="*/ 2975 w 21600"/>
              <a:gd name="T13" fmla="*/ 3264 h 21600"/>
              <a:gd name="T14" fmla="*/ 17088 w 21600"/>
              <a:gd name="T15" fmla="*/ 1732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3366FF"/>
            </a:solidFill>
            <a:miter lim="800000"/>
            <a:headEnd/>
            <a:tailEnd/>
          </a:ln>
          <a:effectLst>
            <a:outerShdw dist="107763" dir="2700000" algn="ctr" rotWithShape="0">
              <a:srgbClr val="808080"/>
            </a:outerShdw>
          </a:effectLst>
        </p:spPr>
        <p:txBody>
          <a:bodyPr/>
          <a:lstStyle/>
          <a:p>
            <a:endParaRPr lang="en-US" dirty="0"/>
          </a:p>
        </p:txBody>
      </p:sp>
      <p:sp>
        <p:nvSpPr>
          <p:cNvPr id="14" name="Text Box 17"/>
          <p:cNvSpPr txBox="1">
            <a:spLocks noChangeArrowheads="1"/>
          </p:cNvSpPr>
          <p:nvPr/>
        </p:nvSpPr>
        <p:spPr bwMode="auto">
          <a:xfrm>
            <a:off x="3860340" y="1943771"/>
            <a:ext cx="1398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schemeClr val="bg1"/>
                </a:solidFill>
                <a:ea typeface="ＭＳ Ｐゴシック" pitchFamily="34" charset="-128"/>
                <a:cs typeface="Arial" charset="0"/>
              </a:rPr>
              <a:t>Al Gore’s </a:t>
            </a:r>
          </a:p>
          <a:p>
            <a:pPr algn="ctr" eaLnBrk="1" hangingPunct="1"/>
            <a:r>
              <a:rPr lang="en-US" sz="2000" b="1" dirty="0">
                <a:solidFill>
                  <a:schemeClr val="bg1"/>
                </a:solidFill>
                <a:ea typeface="ＭＳ Ｐゴシック" pitchFamily="34" charset="-128"/>
                <a:cs typeface="Arial" charset="0"/>
              </a:rPr>
              <a:t>Cloud</a:t>
            </a:r>
          </a:p>
        </p:txBody>
      </p:sp>
      <p:pic>
        <p:nvPicPr>
          <p:cNvPr id="15" name="Picture 21" descr="lightening_bolt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47521">
            <a:off x="1968040" y="1807246"/>
            <a:ext cx="911225" cy="1636713"/>
          </a:xfrm>
          <a:prstGeom prst="rect">
            <a:avLst/>
          </a:prstGeom>
          <a:solidFill>
            <a:schemeClr val="tx2">
              <a:lumMod val="20000"/>
              <a:lumOff val="80000"/>
            </a:schemeClr>
          </a:solidFill>
          <a:ln>
            <a:noFill/>
          </a:ln>
          <a:extLst/>
        </p:spPr>
      </p:pic>
      <p:pic>
        <p:nvPicPr>
          <p:cNvPr id="16" name="Picture 22" descr="lightening_bolt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7942">
            <a:off x="2601452" y="2945484"/>
            <a:ext cx="804863" cy="1447800"/>
          </a:xfrm>
          <a:prstGeom prst="rect">
            <a:avLst/>
          </a:prstGeom>
          <a:solidFill>
            <a:schemeClr val="tx2">
              <a:lumMod val="20000"/>
              <a:lumOff val="80000"/>
            </a:schemeClr>
          </a:solidFill>
          <a:ln>
            <a:noFill/>
          </a:ln>
          <a:extLst/>
        </p:spPr>
      </p:pic>
      <p:pic>
        <p:nvPicPr>
          <p:cNvPr id="17" name="Picture 24" descr="lightening_bolt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334112">
            <a:off x="5653421" y="2812927"/>
            <a:ext cx="711200" cy="1277938"/>
          </a:xfrm>
          <a:prstGeom prst="rect">
            <a:avLst/>
          </a:prstGeom>
          <a:solidFill>
            <a:schemeClr val="tx2">
              <a:lumMod val="20000"/>
              <a:lumOff val="80000"/>
            </a:schemeClr>
          </a:solidFill>
          <a:ln>
            <a:noFill/>
          </a:ln>
          <a:extLst/>
        </p:spPr>
      </p:pic>
      <p:pic>
        <p:nvPicPr>
          <p:cNvPr id="18" name="Picture 25" descr="lightening_bolt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286343">
            <a:off x="6310646" y="1427040"/>
            <a:ext cx="911225" cy="1636713"/>
          </a:xfrm>
          <a:prstGeom prst="rect">
            <a:avLst/>
          </a:prstGeom>
          <a:solidFill>
            <a:schemeClr val="tx2">
              <a:lumMod val="20000"/>
              <a:lumOff val="80000"/>
            </a:schemeClr>
          </a:solidFill>
          <a:ln>
            <a:noFill/>
          </a:ln>
          <a:extLst/>
        </p:spPr>
      </p:pic>
      <p:pic>
        <p:nvPicPr>
          <p:cNvPr id="19" name="Picture 25" descr="lightening_bolt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81432">
            <a:off x="4215234" y="3196309"/>
            <a:ext cx="911225" cy="1636712"/>
          </a:xfrm>
          <a:prstGeom prst="rect">
            <a:avLst/>
          </a:prstGeom>
          <a:solidFill>
            <a:schemeClr val="tx2">
              <a:lumMod val="20000"/>
              <a:lumOff val="80000"/>
            </a:schemeClr>
          </a:solidFill>
          <a:ln>
            <a:noFill/>
          </a:ln>
          <a:extLst/>
        </p:spPr>
      </p:pic>
      <p:sp>
        <p:nvSpPr>
          <p:cNvPr id="8" name="Text Box 12"/>
          <p:cNvSpPr txBox="1">
            <a:spLocks noChangeArrowheads="1"/>
          </p:cNvSpPr>
          <p:nvPr/>
        </p:nvSpPr>
        <p:spPr bwMode="auto">
          <a:xfrm>
            <a:off x="1253673" y="4302182"/>
            <a:ext cx="238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000000"/>
                </a:solidFill>
                <a:cs typeface="Arial" charset="0"/>
              </a:rPr>
              <a:t>Information Service </a:t>
            </a:r>
          </a:p>
        </p:txBody>
      </p:sp>
      <p:sp>
        <p:nvSpPr>
          <p:cNvPr id="7" name="Text Box 11"/>
          <p:cNvSpPr txBox="1">
            <a:spLocks noChangeArrowheads="1"/>
          </p:cNvSpPr>
          <p:nvPr/>
        </p:nvSpPr>
        <p:spPr bwMode="auto">
          <a:xfrm>
            <a:off x="353552" y="3182890"/>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000000"/>
                </a:solidFill>
                <a:cs typeface="Arial" charset="0"/>
              </a:rPr>
              <a:t>Data Processing</a:t>
            </a:r>
          </a:p>
        </p:txBody>
      </p:sp>
      <p:sp>
        <p:nvSpPr>
          <p:cNvPr id="10" name="Text Box 14"/>
          <p:cNvSpPr txBox="1">
            <a:spLocks noChangeArrowheads="1"/>
          </p:cNvSpPr>
          <p:nvPr/>
        </p:nvSpPr>
        <p:spPr bwMode="auto">
          <a:xfrm>
            <a:off x="7308390" y="3182890"/>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000000"/>
                </a:solidFill>
                <a:cs typeface="Arial" charset="0"/>
              </a:rPr>
              <a:t>Software </a:t>
            </a:r>
          </a:p>
        </p:txBody>
      </p:sp>
      <p:sp>
        <p:nvSpPr>
          <p:cNvPr id="20"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59</a:t>
            </a:fld>
            <a:endParaRPr lang="en-GB" dirty="0"/>
          </a:p>
        </p:txBody>
      </p:sp>
    </p:spTree>
    <p:extLst>
      <p:ext uri="{BB962C8B-B14F-4D97-AF65-F5344CB8AC3E}">
        <p14:creationId xmlns:p14="http://schemas.microsoft.com/office/powerpoint/2010/main" val="210222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872248"/>
          </a:xfrm>
        </p:spPr>
        <p:txBody>
          <a:bodyPr>
            <a:normAutofit/>
          </a:bodyPr>
          <a:lstStyle/>
          <a:p>
            <a:r>
              <a:rPr lang="en-US" sz="1900" b="1" i="1" dirty="0">
                <a:solidFill>
                  <a:schemeClr val="accent2"/>
                </a:solidFill>
              </a:rPr>
              <a:t>Expressions Hair Design v. </a:t>
            </a:r>
            <a:r>
              <a:rPr lang="en-US" sz="1900" b="1" i="1" dirty="0" err="1" smtClean="0">
                <a:solidFill>
                  <a:schemeClr val="accent2"/>
                </a:solidFill>
              </a:rPr>
              <a:t>Schneiderman</a:t>
            </a:r>
            <a:r>
              <a:rPr lang="en-US" sz="1900" dirty="0" smtClean="0"/>
              <a:t>, 137 </a:t>
            </a:r>
            <a:r>
              <a:rPr lang="en-US" sz="1900" dirty="0" err="1"/>
              <a:t>S.Ct</a:t>
            </a:r>
            <a:r>
              <a:rPr lang="en-US" sz="1900" dirty="0"/>
              <a:t>. </a:t>
            </a:r>
            <a:r>
              <a:rPr lang="en-US" sz="1900" dirty="0" smtClean="0"/>
              <a:t>1144 (Mar. 29, </a:t>
            </a:r>
            <a:r>
              <a:rPr lang="en-US" sz="1900" dirty="0"/>
              <a:t>2017</a:t>
            </a:r>
            <a:r>
              <a:rPr lang="en-US" sz="1900" dirty="0" smtClean="0"/>
              <a:t>) </a:t>
            </a:r>
            <a:endParaRPr lang="en-US" sz="1900" dirty="0"/>
          </a:p>
        </p:txBody>
      </p:sp>
      <p:sp>
        <p:nvSpPr>
          <p:cNvPr id="3" name="Title 2"/>
          <p:cNvSpPr>
            <a:spLocks noGrp="1"/>
          </p:cNvSpPr>
          <p:nvPr>
            <p:ph type="title"/>
          </p:nvPr>
        </p:nvSpPr>
        <p:spPr>
          <a:xfrm>
            <a:off x="431800" y="404814"/>
            <a:ext cx="8712200" cy="318518"/>
          </a:xfrm>
        </p:spPr>
        <p:txBody>
          <a:bodyPr/>
          <a:lstStyle/>
          <a:p>
            <a:r>
              <a:rPr lang="en-US" dirty="0" smtClean="0"/>
              <a:t>Taxpayers</a:t>
            </a:r>
            <a:r>
              <a:rPr lang="en-US" dirty="0"/>
              <a:t>’ </a:t>
            </a:r>
            <a:r>
              <a:rPr lang="en-US" dirty="0" smtClean="0"/>
              <a:t>1st </a:t>
            </a:r>
            <a:r>
              <a:rPr lang="en-US" dirty="0"/>
              <a:t>Amendment Right to Pass Through </a:t>
            </a:r>
            <a:r>
              <a:rPr lang="en-US" dirty="0" smtClean="0"/>
              <a:t>Fees</a:t>
            </a:r>
            <a:endParaRPr lang="en-US" dirty="0">
              <a:solidFill>
                <a:srgbClr val="0066B2"/>
              </a:solidFill>
            </a:endParaRPr>
          </a:p>
        </p:txBody>
      </p:sp>
      <p:sp>
        <p:nvSpPr>
          <p:cNvPr id="4" name="Content Placeholder 3"/>
          <p:cNvSpPr>
            <a:spLocks noGrp="1"/>
          </p:cNvSpPr>
          <p:nvPr>
            <p:ph sz="quarter" idx="14"/>
          </p:nvPr>
        </p:nvSpPr>
        <p:spPr>
          <a:xfrm>
            <a:off x="429767" y="1572768"/>
            <a:ext cx="8413981" cy="4818888"/>
          </a:xfrm>
        </p:spPr>
        <p:txBody>
          <a:bodyPr>
            <a:normAutofit/>
          </a:bodyPr>
          <a:lstStyle/>
          <a:p>
            <a:r>
              <a:rPr lang="en-US" dirty="0" smtClean="0"/>
              <a:t>On </a:t>
            </a:r>
            <a:r>
              <a:rPr lang="en-US" dirty="0"/>
              <a:t>March 29, 2017, in a unanimous ruling, the U.S. Supreme Court ruled that a New York statute, which prohibits identifying a surcharge to customers for credit card payments, regulates speech and is therefore subject to heightened scrutiny. </a:t>
            </a:r>
            <a:endParaRPr lang="en-US" dirty="0" smtClean="0"/>
          </a:p>
          <a:p>
            <a:r>
              <a:rPr lang="en-US" dirty="0" smtClean="0"/>
              <a:t>Case remanded to the </a:t>
            </a:r>
            <a:r>
              <a:rPr lang="en-US" dirty="0"/>
              <a:t>U.S. Court of Appeals for the Second Circuit to determine whether New York’s statute violates the First Amendment. </a:t>
            </a:r>
            <a:endParaRPr lang="en-US" dirty="0" smtClean="0"/>
          </a:p>
          <a:p>
            <a:r>
              <a:rPr lang="en-US" dirty="0"/>
              <a:t>D</a:t>
            </a:r>
            <a:r>
              <a:rPr lang="en-US" dirty="0" smtClean="0"/>
              <a:t>ecision </a:t>
            </a:r>
            <a:r>
              <a:rPr lang="en-US" dirty="0"/>
              <a:t>likely implicates state and local tax laws that either prohibit, or require, taxpayers to identify taxes and fees in customer invoices. </a:t>
            </a:r>
          </a:p>
        </p:txBody>
      </p:sp>
      <p:sp>
        <p:nvSpPr>
          <p:cNvPr id="5" name="Slide Number Placeholder 4"/>
          <p:cNvSpPr>
            <a:spLocks noGrp="1"/>
          </p:cNvSpPr>
          <p:nvPr>
            <p:ph type="sldNum" sz="quarter" idx="16"/>
          </p:nvPr>
        </p:nvSpPr>
        <p:spPr/>
        <p:txBody>
          <a:bodyPr/>
          <a:lstStyle/>
          <a:p>
            <a:fld id="{03F1EFBE-6FC5-4E3B-A532-A391AE8323A1}" type="slidenum">
              <a:rPr lang="en-GB" smtClean="0"/>
              <a:pPr/>
              <a:t>6</a:t>
            </a:fld>
            <a:endParaRPr lang="en-GB" dirty="0"/>
          </a:p>
        </p:txBody>
      </p:sp>
    </p:spTree>
    <p:extLst>
      <p:ext uri="{BB962C8B-B14F-4D97-AF65-F5344CB8AC3E}">
        <p14:creationId xmlns:p14="http://schemas.microsoft.com/office/powerpoint/2010/main" val="4162149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Technology Taxation</a:t>
            </a:r>
          </a:p>
        </p:txBody>
      </p:sp>
      <p:sp>
        <p:nvSpPr>
          <p:cNvPr id="16" name="Rectangle 6"/>
          <p:cNvSpPr>
            <a:spLocks noChangeArrowheads="1"/>
          </p:cNvSpPr>
          <p:nvPr/>
        </p:nvSpPr>
        <p:spPr bwMode="auto">
          <a:xfrm>
            <a:off x="3302000" y="1524000"/>
            <a:ext cx="2439988" cy="993775"/>
          </a:xfrm>
          <a:prstGeom prst="rect">
            <a:avLst/>
          </a:prstGeom>
          <a:solidFill>
            <a:srgbClr val="B9AB96"/>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charset="0"/>
            </a:endParaRPr>
          </a:p>
        </p:txBody>
      </p:sp>
      <p:sp>
        <p:nvSpPr>
          <p:cNvPr id="17" name="Rectangle 7"/>
          <p:cNvSpPr>
            <a:spLocks noChangeArrowheads="1"/>
          </p:cNvSpPr>
          <p:nvPr/>
        </p:nvSpPr>
        <p:spPr bwMode="auto">
          <a:xfrm>
            <a:off x="2771775" y="2514600"/>
            <a:ext cx="3457575" cy="914400"/>
          </a:xfrm>
          <a:prstGeom prst="rect">
            <a:avLst/>
          </a:prstGeom>
          <a:solidFill>
            <a:srgbClr val="0067AC"/>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charset="0"/>
            </a:endParaRPr>
          </a:p>
        </p:txBody>
      </p:sp>
      <p:sp>
        <p:nvSpPr>
          <p:cNvPr id="18" name="Rectangle 8"/>
          <p:cNvSpPr>
            <a:spLocks noChangeArrowheads="1"/>
          </p:cNvSpPr>
          <p:nvPr/>
        </p:nvSpPr>
        <p:spPr bwMode="auto">
          <a:xfrm>
            <a:off x="2055813" y="3429000"/>
            <a:ext cx="4849812" cy="914400"/>
          </a:xfrm>
          <a:prstGeom prst="rect">
            <a:avLst/>
          </a:prstGeom>
          <a:solidFill>
            <a:srgbClr val="B9AB96"/>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charset="0"/>
            </a:endParaRPr>
          </a:p>
        </p:txBody>
      </p:sp>
      <p:sp>
        <p:nvSpPr>
          <p:cNvPr id="19" name="Rectangle 9"/>
          <p:cNvSpPr>
            <a:spLocks noChangeArrowheads="1"/>
          </p:cNvSpPr>
          <p:nvPr/>
        </p:nvSpPr>
        <p:spPr bwMode="auto">
          <a:xfrm>
            <a:off x="1168400" y="4343400"/>
            <a:ext cx="6680200" cy="914400"/>
          </a:xfrm>
          <a:prstGeom prst="rect">
            <a:avLst/>
          </a:prstGeom>
          <a:solidFill>
            <a:srgbClr val="0067AC"/>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charset="0"/>
            </a:endParaRPr>
          </a:p>
        </p:txBody>
      </p:sp>
      <p:sp>
        <p:nvSpPr>
          <p:cNvPr id="20" name="Text Box 10"/>
          <p:cNvSpPr txBox="1">
            <a:spLocks noChangeArrowheads="1"/>
          </p:cNvSpPr>
          <p:nvPr/>
        </p:nvSpPr>
        <p:spPr bwMode="auto">
          <a:xfrm>
            <a:off x="3541713" y="1765300"/>
            <a:ext cx="1889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sz="1600" b="1" dirty="0">
                <a:solidFill>
                  <a:srgbClr val="000000"/>
                </a:solidFill>
                <a:cs typeface="Arial" charset="0"/>
              </a:rPr>
              <a:t>In the Cloud</a:t>
            </a:r>
          </a:p>
          <a:p>
            <a:pPr algn="ctr" defTabSz="914400" eaLnBrk="1" fontAlgn="base" hangingPunct="1">
              <a:spcBef>
                <a:spcPct val="0"/>
              </a:spcBef>
              <a:spcAft>
                <a:spcPct val="0"/>
              </a:spcAft>
            </a:pPr>
            <a:r>
              <a:rPr lang="en-US" sz="1600" b="1" dirty="0">
                <a:solidFill>
                  <a:srgbClr val="000000"/>
                </a:solidFill>
                <a:cs typeface="Arial" charset="0"/>
              </a:rPr>
              <a:t>(No Delivery)</a:t>
            </a:r>
          </a:p>
        </p:txBody>
      </p:sp>
      <p:sp>
        <p:nvSpPr>
          <p:cNvPr id="21" name="Text Box 11"/>
          <p:cNvSpPr txBox="1">
            <a:spLocks noChangeArrowheads="1"/>
          </p:cNvSpPr>
          <p:nvPr/>
        </p:nvSpPr>
        <p:spPr bwMode="auto">
          <a:xfrm>
            <a:off x="2865438" y="2590800"/>
            <a:ext cx="32448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sz="1600" b="1" dirty="0">
                <a:solidFill>
                  <a:schemeClr val="bg1"/>
                </a:solidFill>
                <a:cs typeface="Arial" charset="0"/>
              </a:rPr>
              <a:t>Single Point of Storage/Access </a:t>
            </a:r>
          </a:p>
          <a:p>
            <a:pPr algn="ctr" defTabSz="914400" eaLnBrk="1" fontAlgn="base" hangingPunct="1">
              <a:spcBef>
                <a:spcPct val="0"/>
              </a:spcBef>
              <a:spcAft>
                <a:spcPct val="0"/>
              </a:spcAft>
            </a:pPr>
            <a:r>
              <a:rPr lang="en-US" sz="1600" b="1" dirty="0">
                <a:solidFill>
                  <a:schemeClr val="bg1"/>
                </a:solidFill>
                <a:cs typeface="Arial" charset="0"/>
              </a:rPr>
              <a:t>vs. Distributed Storage</a:t>
            </a:r>
          </a:p>
          <a:p>
            <a:pPr algn="ctr" defTabSz="914400" eaLnBrk="1" fontAlgn="base" hangingPunct="1">
              <a:spcBef>
                <a:spcPct val="0"/>
              </a:spcBef>
              <a:spcAft>
                <a:spcPct val="0"/>
              </a:spcAft>
            </a:pPr>
            <a:r>
              <a:rPr lang="en-US" sz="1600" b="1" dirty="0">
                <a:solidFill>
                  <a:schemeClr val="bg1"/>
                </a:solidFill>
                <a:cs typeface="Arial" charset="0"/>
              </a:rPr>
              <a:t>(ASP Model)</a:t>
            </a:r>
          </a:p>
        </p:txBody>
      </p:sp>
      <p:sp>
        <p:nvSpPr>
          <p:cNvPr id="22" name="Text Box 12"/>
          <p:cNvSpPr txBox="1">
            <a:spLocks noChangeArrowheads="1"/>
          </p:cNvSpPr>
          <p:nvPr/>
        </p:nvSpPr>
        <p:spPr bwMode="auto">
          <a:xfrm>
            <a:off x="2668588" y="3767138"/>
            <a:ext cx="3736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sz="1600" b="1" dirty="0">
                <a:solidFill>
                  <a:srgbClr val="000000"/>
                </a:solidFill>
                <a:cs typeface="Arial" charset="0"/>
              </a:rPr>
              <a:t>Tangible vs. Electronic Delivery</a:t>
            </a:r>
          </a:p>
        </p:txBody>
      </p:sp>
      <p:sp>
        <p:nvSpPr>
          <p:cNvPr id="23" name="Text Box 13"/>
          <p:cNvSpPr txBox="1">
            <a:spLocks noChangeArrowheads="1"/>
          </p:cNvSpPr>
          <p:nvPr/>
        </p:nvSpPr>
        <p:spPr bwMode="auto">
          <a:xfrm>
            <a:off x="1671638" y="4648200"/>
            <a:ext cx="5622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sz="1600" b="1" dirty="0">
                <a:solidFill>
                  <a:schemeClr val="bg1"/>
                </a:solidFill>
                <a:cs typeface="Arial" charset="0"/>
              </a:rPr>
              <a:t>Off-the-Shelf Canned Software vs. Custom</a:t>
            </a:r>
          </a:p>
        </p:txBody>
      </p:sp>
      <p:sp>
        <p:nvSpPr>
          <p:cNvPr id="13"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60</a:t>
            </a:fld>
            <a:endParaRPr lang="en-GB" dirty="0"/>
          </a:p>
        </p:txBody>
      </p:sp>
    </p:spTree>
    <p:extLst>
      <p:ext uri="{BB962C8B-B14F-4D97-AF65-F5344CB8AC3E}">
        <p14:creationId xmlns:p14="http://schemas.microsoft.com/office/powerpoint/2010/main" val="3272752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Characterization – Important Considerations</a:t>
            </a:r>
          </a:p>
        </p:txBody>
      </p:sp>
      <p:sp>
        <p:nvSpPr>
          <p:cNvPr id="5" name="Content Placeholder 2"/>
          <p:cNvSpPr>
            <a:spLocks noGrp="1"/>
          </p:cNvSpPr>
          <p:nvPr>
            <p:ph sz="quarter" idx="14"/>
          </p:nvPr>
        </p:nvSpPr>
        <p:spPr/>
        <p:txBody>
          <a:bodyPr/>
          <a:lstStyle/>
          <a:p>
            <a:pPr>
              <a:spcBef>
                <a:spcPts val="600"/>
              </a:spcBef>
            </a:pPr>
            <a:r>
              <a:rPr lang="en-US" dirty="0"/>
              <a:t>Right to use technology?</a:t>
            </a:r>
          </a:p>
          <a:p>
            <a:pPr>
              <a:spcBef>
                <a:spcPts val="600"/>
              </a:spcBef>
            </a:pPr>
            <a:r>
              <a:rPr lang="en-US" dirty="0"/>
              <a:t>Right to access technology?</a:t>
            </a:r>
          </a:p>
          <a:p>
            <a:pPr>
              <a:spcBef>
                <a:spcPts val="600"/>
              </a:spcBef>
            </a:pPr>
            <a:r>
              <a:rPr lang="en-US" dirty="0"/>
              <a:t>Right to use tangible personal property (software or hardware)?  Exclusive use?</a:t>
            </a:r>
          </a:p>
          <a:p>
            <a:pPr>
              <a:spcBef>
                <a:spcPts val="600"/>
              </a:spcBef>
            </a:pPr>
            <a:r>
              <a:rPr lang="en-US" dirty="0"/>
              <a:t>Right to own or possess?</a:t>
            </a:r>
          </a:p>
          <a:p>
            <a:pPr>
              <a:spcBef>
                <a:spcPts val="600"/>
              </a:spcBef>
            </a:pPr>
            <a:r>
              <a:rPr lang="en-US" dirty="0"/>
              <a:t>Nature of right – limited or unlimited?</a:t>
            </a:r>
          </a:p>
          <a:p>
            <a:pPr>
              <a:spcBef>
                <a:spcPts val="600"/>
              </a:spcBef>
            </a:pPr>
            <a:r>
              <a:rPr lang="en-US" dirty="0"/>
              <a:t>Receipts from a service (e.g., telecommunications)?</a:t>
            </a:r>
          </a:p>
          <a:p>
            <a:pPr>
              <a:spcBef>
                <a:spcPts val="600"/>
              </a:spcBef>
            </a:pPr>
            <a:r>
              <a:rPr lang="en-US" dirty="0"/>
              <a:t>Internet access?</a:t>
            </a:r>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61</a:t>
            </a:fld>
            <a:endParaRPr lang="en-GB" dirty="0"/>
          </a:p>
        </p:txBody>
      </p:sp>
    </p:spTree>
    <p:extLst>
      <p:ext uri="{BB962C8B-B14F-4D97-AF65-F5344CB8AC3E}">
        <p14:creationId xmlns:p14="http://schemas.microsoft.com/office/powerpoint/2010/main" val="2912920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Taxability – Service</a:t>
            </a:r>
          </a:p>
        </p:txBody>
      </p:sp>
      <p:sp>
        <p:nvSpPr>
          <p:cNvPr id="5" name="Content Placeholder 2"/>
          <p:cNvSpPr>
            <a:spLocks noGrp="1"/>
          </p:cNvSpPr>
          <p:nvPr>
            <p:ph sz="quarter" idx="14"/>
          </p:nvPr>
        </p:nvSpPr>
        <p:spPr/>
        <p:txBody>
          <a:bodyPr>
            <a:normAutofit/>
          </a:bodyPr>
          <a:lstStyle/>
          <a:p>
            <a:r>
              <a:rPr lang="en-US" dirty="0"/>
              <a:t>State taxability positions range from:</a:t>
            </a:r>
          </a:p>
          <a:p>
            <a:pPr lvl="1"/>
            <a:r>
              <a:rPr lang="en-US" dirty="0"/>
              <a:t>Not an enumerated taxable service</a:t>
            </a:r>
          </a:p>
          <a:p>
            <a:pPr lvl="1"/>
            <a:r>
              <a:rPr lang="en-US" dirty="0"/>
              <a:t>Expressly exempted – </a:t>
            </a:r>
            <a:r>
              <a:rPr lang="en-US" dirty="0" smtClean="0"/>
              <a:t>VT, </a:t>
            </a:r>
            <a:r>
              <a:rPr lang="en-US" dirty="0"/>
              <a:t>RI (remote access)</a:t>
            </a:r>
          </a:p>
          <a:p>
            <a:pPr lvl="1"/>
            <a:r>
              <a:rPr lang="en-US" dirty="0"/>
              <a:t>Taxable service</a:t>
            </a:r>
          </a:p>
          <a:p>
            <a:pPr lvl="2"/>
            <a:r>
              <a:rPr lang="en-US" dirty="0"/>
              <a:t>Information service </a:t>
            </a:r>
          </a:p>
          <a:p>
            <a:pPr lvl="2"/>
            <a:r>
              <a:rPr lang="en-US" dirty="0"/>
              <a:t>Data processing service – TX, OH</a:t>
            </a:r>
          </a:p>
          <a:p>
            <a:pPr lvl="2"/>
            <a:r>
              <a:rPr lang="en-US" dirty="0"/>
              <a:t>Digital automated service – WA </a:t>
            </a:r>
          </a:p>
          <a:p>
            <a:pPr lvl="2"/>
            <a:r>
              <a:rPr lang="en-US" dirty="0"/>
              <a:t>Computer-related services – CT</a:t>
            </a:r>
          </a:p>
          <a:p>
            <a:pPr lvl="2"/>
            <a:r>
              <a:rPr lang="en-US" dirty="0"/>
              <a:t>Communication service – </a:t>
            </a:r>
            <a:r>
              <a:rPr lang="en-US" dirty="0" smtClean="0"/>
              <a:t>SC</a:t>
            </a:r>
          </a:p>
          <a:p>
            <a:pPr lvl="3"/>
            <a:r>
              <a:rPr lang="en-US" dirty="0" smtClean="0"/>
              <a:t>But </a:t>
            </a:r>
            <a:r>
              <a:rPr lang="en-US" dirty="0"/>
              <a:t>electronically downloaded software is not taxable</a:t>
            </a:r>
          </a:p>
          <a:p>
            <a:pPr lvl="1"/>
            <a:r>
              <a:rPr lang="en-US" dirty="0"/>
              <a:t>Taxable rental if software resides on a server in the state – (previously PA, UT </a:t>
            </a:r>
            <a:r>
              <a:rPr lang="en-US" dirty="0" smtClean="0"/>
              <a:t>and </a:t>
            </a:r>
            <a:r>
              <a:rPr lang="en-US" dirty="0"/>
              <a:t>KS)</a:t>
            </a:r>
          </a:p>
          <a:p>
            <a:pPr lvl="1"/>
            <a:r>
              <a:rPr lang="en-US" dirty="0"/>
              <a:t>Taxable or n</a:t>
            </a:r>
            <a:r>
              <a:rPr lang="en-US" dirty="0" smtClean="0"/>
              <a:t>ot </a:t>
            </a:r>
            <a:r>
              <a:rPr lang="en-US" dirty="0"/>
              <a:t>t</a:t>
            </a:r>
            <a:r>
              <a:rPr lang="en-US" dirty="0" smtClean="0"/>
              <a:t>axable </a:t>
            </a:r>
            <a:r>
              <a:rPr lang="en-US" dirty="0"/>
              <a:t>“Computer Time Sharing” arrangement – FL, CA</a:t>
            </a:r>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62</a:t>
            </a:fld>
            <a:endParaRPr lang="en-GB" dirty="0"/>
          </a:p>
        </p:txBody>
      </p:sp>
    </p:spTree>
    <p:extLst>
      <p:ext uri="{BB962C8B-B14F-4D97-AF65-F5344CB8AC3E}">
        <p14:creationId xmlns:p14="http://schemas.microsoft.com/office/powerpoint/2010/main" val="2600550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Taxability – Software Transfer</a:t>
            </a:r>
          </a:p>
        </p:txBody>
      </p:sp>
      <p:sp>
        <p:nvSpPr>
          <p:cNvPr id="5" name="Content Placeholder 2"/>
          <p:cNvSpPr>
            <a:spLocks noGrp="1"/>
          </p:cNvSpPr>
          <p:nvPr>
            <p:ph sz="quarter" idx="14"/>
          </p:nvPr>
        </p:nvSpPr>
        <p:spPr/>
        <p:txBody>
          <a:bodyPr>
            <a:normAutofit/>
          </a:bodyPr>
          <a:lstStyle/>
          <a:p>
            <a:r>
              <a:rPr lang="en-US" sz="1800" dirty="0"/>
              <a:t>Many states tax the electronic transfer of </a:t>
            </a:r>
            <a:r>
              <a:rPr lang="en-US" sz="1800" dirty="0" smtClean="0"/>
              <a:t>software.</a:t>
            </a:r>
          </a:p>
          <a:p>
            <a:r>
              <a:rPr lang="en-US" sz="1800" dirty="0" smtClean="0"/>
              <a:t>Some </a:t>
            </a:r>
            <a:r>
              <a:rPr lang="en-US" sz="1800" dirty="0"/>
              <a:t>states have chosen not to tax electronic transfers if the information is located on a server outside the state (Kansas</a:t>
            </a:r>
            <a:r>
              <a:rPr lang="en-US" sz="1800" dirty="0" smtClean="0"/>
              <a:t>).</a:t>
            </a:r>
          </a:p>
          <a:p>
            <a:r>
              <a:rPr lang="en-US" sz="1800" dirty="0" smtClean="0"/>
              <a:t>Other </a:t>
            </a:r>
            <a:r>
              <a:rPr lang="en-US" sz="1800" dirty="0"/>
              <a:t>states have attempted to tax the electronic transfer using different theories, including:</a:t>
            </a:r>
          </a:p>
          <a:p>
            <a:pPr lvl="1"/>
            <a:r>
              <a:rPr lang="en-US" sz="1600" dirty="0"/>
              <a:t>A taxable transfer is effected by any means, including electronic access (</a:t>
            </a:r>
            <a:r>
              <a:rPr lang="en-US" sz="1600" dirty="0" smtClean="0"/>
              <a:t>Illinois </a:t>
            </a:r>
            <a:r>
              <a:rPr lang="en-US" sz="1600" dirty="0"/>
              <a:t>and several others</a:t>
            </a:r>
            <a:r>
              <a:rPr lang="en-US" sz="1600" dirty="0" smtClean="0"/>
              <a:t>).</a:t>
            </a:r>
            <a:endParaRPr lang="en-US" sz="1600" dirty="0"/>
          </a:p>
          <a:p>
            <a:pPr lvl="1"/>
            <a:r>
              <a:rPr lang="en-US" sz="1600" dirty="0"/>
              <a:t>A taxable transfer occurs when there is a remote access (Massachusetts, Washington</a:t>
            </a:r>
            <a:r>
              <a:rPr lang="en-US" sz="1600" dirty="0" smtClean="0"/>
              <a:t>).</a:t>
            </a:r>
            <a:endParaRPr lang="en-US" sz="1600" dirty="0"/>
          </a:p>
          <a:p>
            <a:pPr lvl="1"/>
            <a:r>
              <a:rPr lang="en-US" sz="1600" dirty="0"/>
              <a:t>A taxable transfer occurs when there is a license to use the </a:t>
            </a:r>
            <a:r>
              <a:rPr lang="en-US" sz="1600" dirty="0" smtClean="0"/>
              <a:t>software.</a:t>
            </a:r>
            <a:endParaRPr lang="en-US" sz="1600" dirty="0"/>
          </a:p>
          <a:p>
            <a:pPr lvl="1"/>
            <a:r>
              <a:rPr lang="en-US" sz="1600" dirty="0"/>
              <a:t>Constructive </a:t>
            </a:r>
            <a:r>
              <a:rPr lang="en-US" sz="1600" dirty="0" smtClean="0"/>
              <a:t>Possession</a:t>
            </a:r>
            <a:r>
              <a:rPr lang="en-US" sz="1600" dirty="0"/>
              <a:t>: A taxable transfer occurs when a customer has the right to control, use, or direct the use of software (New </a:t>
            </a:r>
            <a:r>
              <a:rPr lang="en-US" sz="1600" dirty="0" smtClean="0"/>
              <a:t>York).</a:t>
            </a:r>
          </a:p>
          <a:p>
            <a:pPr lvl="2"/>
            <a:r>
              <a:rPr lang="en-US" sz="1600" dirty="0" smtClean="0"/>
              <a:t>But </a:t>
            </a:r>
            <a:r>
              <a:rPr lang="en-US" sz="1600" dirty="0"/>
              <a:t>what constitutes “use</a:t>
            </a:r>
            <a:r>
              <a:rPr lang="en-US" sz="1600" dirty="0" smtClean="0"/>
              <a:t>”?</a:t>
            </a:r>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63</a:t>
            </a:fld>
            <a:endParaRPr lang="en-GB" dirty="0"/>
          </a:p>
        </p:txBody>
      </p:sp>
    </p:spTree>
    <p:extLst>
      <p:ext uri="{BB962C8B-B14F-4D97-AF65-F5344CB8AC3E}">
        <p14:creationId xmlns:p14="http://schemas.microsoft.com/office/powerpoint/2010/main" val="2149906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Taxability </a:t>
            </a:r>
            <a:r>
              <a:rPr lang="en-US" dirty="0" smtClean="0"/>
              <a:t>– </a:t>
            </a:r>
            <a:r>
              <a:rPr lang="en-US" dirty="0"/>
              <a:t>Infrastructure as a Service</a:t>
            </a:r>
          </a:p>
        </p:txBody>
      </p:sp>
      <p:sp>
        <p:nvSpPr>
          <p:cNvPr id="5" name="Content Placeholder 2"/>
          <p:cNvSpPr>
            <a:spLocks noGrp="1"/>
          </p:cNvSpPr>
          <p:nvPr>
            <p:ph sz="quarter" idx="14"/>
          </p:nvPr>
        </p:nvSpPr>
        <p:spPr/>
        <p:txBody>
          <a:bodyPr>
            <a:normAutofit/>
          </a:bodyPr>
          <a:lstStyle/>
          <a:p>
            <a:r>
              <a:rPr lang="en-US" sz="1800" dirty="0"/>
              <a:t>Outsourcing or “rental” of storage, processing, network, and other computing resources</a:t>
            </a:r>
          </a:p>
          <a:p>
            <a:pPr lvl="1"/>
            <a:r>
              <a:rPr lang="en-US" sz="1600" dirty="0"/>
              <a:t>Does customer have right to designate server location?</a:t>
            </a:r>
          </a:p>
          <a:p>
            <a:pPr lvl="1"/>
            <a:r>
              <a:rPr lang="en-US" sz="1600" dirty="0"/>
              <a:t>Does customer have right to specified amount of server space</a:t>
            </a:r>
            <a:r>
              <a:rPr lang="en-US" sz="1600" dirty="0" smtClean="0"/>
              <a:t>?</a:t>
            </a:r>
          </a:p>
          <a:p>
            <a:r>
              <a:rPr lang="en-US" sz="1800" dirty="0" smtClean="0"/>
              <a:t>Controversial </a:t>
            </a:r>
            <a:r>
              <a:rPr lang="en-US" sz="1800" dirty="0"/>
              <a:t>area of taxation – outdated tax statutes and regulations often do not address Infrastructure as a Service </a:t>
            </a:r>
            <a:r>
              <a:rPr lang="en-US" sz="1800" dirty="0" smtClean="0"/>
              <a:t>(IaaS)</a:t>
            </a:r>
          </a:p>
          <a:p>
            <a:r>
              <a:rPr lang="en-US" sz="1800" dirty="0" smtClean="0"/>
              <a:t>Commonly </a:t>
            </a:r>
            <a:r>
              <a:rPr lang="en-US" sz="1800" dirty="0"/>
              <a:t>includes provision of various service components that are commonly subject to sales/use tax, including but not limited to:</a:t>
            </a:r>
          </a:p>
          <a:p>
            <a:pPr lvl="1"/>
            <a:r>
              <a:rPr lang="en-US" sz="1600" dirty="0"/>
              <a:t>Hardware maintenance, software maintenance, repair labor, security services, </a:t>
            </a:r>
            <a:r>
              <a:rPr lang="en-US" sz="1600" dirty="0" smtClean="0"/>
              <a:t>electricity</a:t>
            </a:r>
          </a:p>
          <a:p>
            <a:r>
              <a:rPr lang="en-US" sz="1800" dirty="0" smtClean="0"/>
              <a:t>Non-possessory </a:t>
            </a:r>
            <a:r>
              <a:rPr lang="en-US" sz="1800" dirty="0"/>
              <a:t>interest in the underlying hardware and service components</a:t>
            </a:r>
          </a:p>
          <a:p>
            <a:pPr lvl="1"/>
            <a:r>
              <a:rPr lang="en-US" sz="1600" dirty="0"/>
              <a:t>Cannot separately state</a:t>
            </a:r>
          </a:p>
          <a:p>
            <a:pPr lvl="1"/>
            <a:r>
              <a:rPr lang="en-US" sz="1600" dirty="0"/>
              <a:t>True object/bundling</a:t>
            </a:r>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64</a:t>
            </a:fld>
            <a:endParaRPr lang="en-GB" dirty="0"/>
          </a:p>
        </p:txBody>
      </p:sp>
    </p:spTree>
    <p:extLst>
      <p:ext uri="{BB962C8B-B14F-4D97-AF65-F5344CB8AC3E}">
        <p14:creationId xmlns:p14="http://schemas.microsoft.com/office/powerpoint/2010/main" val="1411036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Taxability </a:t>
            </a:r>
            <a:r>
              <a:rPr lang="en-US" dirty="0" smtClean="0"/>
              <a:t>– </a:t>
            </a:r>
            <a:r>
              <a:rPr lang="en-US" dirty="0"/>
              <a:t>Sale for Resale</a:t>
            </a:r>
          </a:p>
        </p:txBody>
      </p:sp>
      <p:sp>
        <p:nvSpPr>
          <p:cNvPr id="5" name="Content Placeholder 2"/>
          <p:cNvSpPr>
            <a:spLocks noGrp="1"/>
          </p:cNvSpPr>
          <p:nvPr>
            <p:ph sz="quarter" idx="14"/>
          </p:nvPr>
        </p:nvSpPr>
        <p:spPr/>
        <p:txBody>
          <a:bodyPr>
            <a:normAutofit/>
          </a:bodyPr>
          <a:lstStyle/>
          <a:p>
            <a:pPr>
              <a:spcBef>
                <a:spcPts val="1200"/>
              </a:spcBef>
            </a:pPr>
            <a:r>
              <a:rPr lang="en-US" sz="2000" dirty="0"/>
              <a:t>Cloud Computing providers may sell services to other third-party companies that sell global computing </a:t>
            </a:r>
            <a:r>
              <a:rPr lang="en-US" sz="2000" dirty="0" smtClean="0"/>
              <a:t>solutions.</a:t>
            </a:r>
          </a:p>
          <a:p>
            <a:pPr>
              <a:spcBef>
                <a:spcPts val="1200"/>
              </a:spcBef>
            </a:pPr>
            <a:r>
              <a:rPr lang="en-US" sz="2000" dirty="0" smtClean="0"/>
              <a:t>Taxability </a:t>
            </a:r>
            <a:r>
              <a:rPr lang="en-US" sz="2000" dirty="0"/>
              <a:t>and nexus would depend on whether the sale is characterized as a true sale for resale, or whether the third party is characterized as acting as the Cloud Computing company’s </a:t>
            </a:r>
            <a:r>
              <a:rPr lang="en-US" sz="2000" dirty="0" smtClean="0"/>
              <a:t>agent.</a:t>
            </a:r>
          </a:p>
          <a:p>
            <a:pPr>
              <a:spcBef>
                <a:spcPts val="1200"/>
              </a:spcBef>
            </a:pPr>
            <a:r>
              <a:rPr lang="en-US" sz="2000" dirty="0" smtClean="0"/>
              <a:t>Further </a:t>
            </a:r>
            <a:r>
              <a:rPr lang="en-US" sz="2000" dirty="0"/>
              <a:t>complications arise if the third party bundles its own services or software with the Cloud Computing provider’s services or </a:t>
            </a:r>
            <a:r>
              <a:rPr lang="en-US" sz="2000" dirty="0" smtClean="0"/>
              <a:t>software.</a:t>
            </a:r>
          </a:p>
          <a:p>
            <a:pPr>
              <a:spcBef>
                <a:spcPts val="1200"/>
              </a:spcBef>
            </a:pPr>
            <a:r>
              <a:rPr lang="en-US" sz="2000" dirty="0" smtClean="0"/>
              <a:t>Consider </a:t>
            </a:r>
            <a:r>
              <a:rPr lang="en-US" sz="2000" dirty="0"/>
              <a:t>PaaS, in which </a:t>
            </a:r>
            <a:r>
              <a:rPr lang="en-US" sz="2000" dirty="0" smtClean="0"/>
              <a:t>a developer accesses </a:t>
            </a:r>
            <a:r>
              <a:rPr lang="en-US" sz="2000" dirty="0"/>
              <a:t>platform and then makes applications available to its customers.</a:t>
            </a:r>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65</a:t>
            </a:fld>
            <a:endParaRPr lang="en-GB" dirty="0"/>
          </a:p>
        </p:txBody>
      </p:sp>
    </p:spTree>
    <p:extLst>
      <p:ext uri="{BB962C8B-B14F-4D97-AF65-F5344CB8AC3E}">
        <p14:creationId xmlns:p14="http://schemas.microsoft.com/office/powerpoint/2010/main" val="248273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Sourcing – Sales Tax</a:t>
            </a:r>
          </a:p>
        </p:txBody>
      </p:sp>
      <p:sp>
        <p:nvSpPr>
          <p:cNvPr id="5" name="Content Placeholder 2"/>
          <p:cNvSpPr>
            <a:spLocks noGrp="1"/>
          </p:cNvSpPr>
          <p:nvPr>
            <p:ph sz="quarter" idx="14"/>
          </p:nvPr>
        </p:nvSpPr>
        <p:spPr/>
        <p:txBody>
          <a:bodyPr>
            <a:normAutofit fontScale="92500" lnSpcReduction="10000"/>
          </a:bodyPr>
          <a:lstStyle/>
          <a:p>
            <a:r>
              <a:rPr lang="en-US" sz="1800" dirty="0"/>
              <a:t>If Cloud Computing transactions are taxable, in which state or states should the transaction be taxed</a:t>
            </a:r>
            <a:r>
              <a:rPr lang="en-US" sz="1800" dirty="0" smtClean="0"/>
              <a:t>?</a:t>
            </a:r>
          </a:p>
          <a:p>
            <a:r>
              <a:rPr lang="en-US" sz="1800" dirty="0" smtClean="0"/>
              <a:t>States </a:t>
            </a:r>
            <a:r>
              <a:rPr lang="en-US" sz="1800" dirty="0"/>
              <a:t>generally use one of two methods for sales tax sourcing:</a:t>
            </a:r>
          </a:p>
          <a:p>
            <a:pPr lvl="1"/>
            <a:r>
              <a:rPr lang="en-US" sz="1600" dirty="0"/>
              <a:t>Origin-based sourcing – sourced to the location where the product or service originates</a:t>
            </a:r>
          </a:p>
          <a:p>
            <a:pPr lvl="1"/>
            <a:r>
              <a:rPr lang="en-US" sz="1600" dirty="0"/>
              <a:t>Destination-based sourcing – sourced to the location where the product or service is ultimately </a:t>
            </a:r>
            <a:r>
              <a:rPr lang="en-US" sz="1600" dirty="0" smtClean="0"/>
              <a:t>consumed</a:t>
            </a:r>
          </a:p>
          <a:p>
            <a:r>
              <a:rPr lang="en-US" sz="1800" dirty="0" smtClean="0"/>
              <a:t>The </a:t>
            </a:r>
            <a:r>
              <a:rPr lang="en-US" sz="1800" dirty="0"/>
              <a:t>very nature of Cloud Computing makes origin-based sourcing difficult to measure</a:t>
            </a:r>
          </a:p>
          <a:p>
            <a:pPr lvl="1"/>
            <a:r>
              <a:rPr lang="en-US" sz="1600" dirty="0"/>
              <a:t>Multiple locations for infrastructure</a:t>
            </a:r>
          </a:p>
          <a:p>
            <a:pPr lvl="1"/>
            <a:r>
              <a:rPr lang="en-US" sz="1600" dirty="0"/>
              <a:t>Network of computers and </a:t>
            </a:r>
            <a:r>
              <a:rPr lang="en-US" sz="1600" dirty="0" smtClean="0"/>
              <a:t>software</a:t>
            </a:r>
          </a:p>
          <a:p>
            <a:r>
              <a:rPr lang="en-US" sz="1800" dirty="0" smtClean="0"/>
              <a:t>Mobile </a:t>
            </a:r>
            <a:r>
              <a:rPr lang="en-US" sz="1800" dirty="0"/>
              <a:t>access to cloud services presents unresolved issues for destination sourcing</a:t>
            </a:r>
          </a:p>
          <a:p>
            <a:pPr lvl="1"/>
            <a:r>
              <a:rPr lang="en-US" sz="1600" dirty="0"/>
              <a:t>Will states come up with a system similar to that implemented by Congress for mobile phones that defaults to home address?</a:t>
            </a:r>
          </a:p>
          <a:p>
            <a:pPr lvl="1"/>
            <a:r>
              <a:rPr lang="en-US" sz="1600" dirty="0"/>
              <a:t>Some states (e.g., New York) have issued guidance which indicates that services are presumed to be sourced to state – presumption can be rebutted by proving where the user is </a:t>
            </a:r>
            <a:r>
              <a:rPr lang="en-US" sz="1600" dirty="0" smtClean="0"/>
              <a:t>located.</a:t>
            </a:r>
            <a:endParaRPr lang="en-US" sz="1600" dirty="0"/>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66</a:t>
            </a:fld>
            <a:endParaRPr lang="en-GB" dirty="0"/>
          </a:p>
        </p:txBody>
      </p:sp>
    </p:spTree>
    <p:extLst>
      <p:ext uri="{BB962C8B-B14F-4D97-AF65-F5344CB8AC3E}">
        <p14:creationId xmlns:p14="http://schemas.microsoft.com/office/powerpoint/2010/main" val="3543127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a:t>
            </a:r>
            <a:r>
              <a:rPr lang="en-US" dirty="0" smtClean="0"/>
              <a:t>Taxpayer to Do</a:t>
            </a:r>
            <a:r>
              <a:rPr lang="en-US" dirty="0"/>
              <a:t>?</a:t>
            </a:r>
          </a:p>
        </p:txBody>
      </p:sp>
      <p:sp>
        <p:nvSpPr>
          <p:cNvPr id="5" name="Content Placeholder 2"/>
          <p:cNvSpPr>
            <a:spLocks noGrp="1"/>
          </p:cNvSpPr>
          <p:nvPr>
            <p:ph sz="quarter" idx="14"/>
          </p:nvPr>
        </p:nvSpPr>
        <p:spPr/>
        <p:txBody>
          <a:bodyPr>
            <a:normAutofit/>
          </a:bodyPr>
          <a:lstStyle/>
          <a:p>
            <a:r>
              <a:rPr lang="en-US" dirty="0"/>
              <a:t>Know your business</a:t>
            </a:r>
          </a:p>
          <a:p>
            <a:pPr lvl="1"/>
            <a:r>
              <a:rPr lang="en-US" dirty="0"/>
              <a:t>What does your company do in terms of services?</a:t>
            </a:r>
          </a:p>
          <a:p>
            <a:pPr lvl="1"/>
            <a:r>
              <a:rPr lang="en-US" dirty="0"/>
              <a:t>What is your company procuring from others?</a:t>
            </a:r>
          </a:p>
          <a:p>
            <a:pPr lvl="1"/>
            <a:r>
              <a:rPr lang="en-US" dirty="0"/>
              <a:t>What do your suppliers do with respect to taxes</a:t>
            </a:r>
            <a:r>
              <a:rPr lang="en-US" dirty="0" smtClean="0"/>
              <a:t>?</a:t>
            </a:r>
          </a:p>
          <a:p>
            <a:r>
              <a:rPr lang="en-US" dirty="0" smtClean="0"/>
              <a:t>Assess </a:t>
            </a:r>
            <a:r>
              <a:rPr lang="en-US" dirty="0"/>
              <a:t>the state </a:t>
            </a:r>
            <a:r>
              <a:rPr lang="en-US" dirty="0" smtClean="0"/>
              <a:t>guidance</a:t>
            </a:r>
          </a:p>
          <a:p>
            <a:r>
              <a:rPr lang="en-US" dirty="0" smtClean="0"/>
              <a:t>Assess </a:t>
            </a:r>
            <a:r>
              <a:rPr lang="en-US" dirty="0"/>
              <a:t>the impact of </a:t>
            </a:r>
            <a:r>
              <a:rPr lang="en-US" dirty="0" smtClean="0"/>
              <a:t>alternatives</a:t>
            </a:r>
          </a:p>
          <a:p>
            <a:r>
              <a:rPr lang="en-US" dirty="0" smtClean="0"/>
              <a:t>Seek guidance</a:t>
            </a:r>
          </a:p>
          <a:p>
            <a:r>
              <a:rPr lang="en-US" dirty="0" smtClean="0"/>
              <a:t>Educate </a:t>
            </a:r>
            <a:r>
              <a:rPr lang="en-US" dirty="0"/>
              <a:t>state </a:t>
            </a:r>
            <a:r>
              <a:rPr lang="en-US" dirty="0" smtClean="0"/>
              <a:t>personnel</a:t>
            </a:r>
          </a:p>
          <a:p>
            <a:r>
              <a:rPr lang="en-US" dirty="0" smtClean="0"/>
              <a:t>Document </a:t>
            </a:r>
            <a:r>
              <a:rPr lang="en-US" dirty="0"/>
              <a:t>positions</a:t>
            </a:r>
          </a:p>
        </p:txBody>
      </p:sp>
      <p:sp>
        <p:nvSpPr>
          <p:cNvPr id="6"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67</a:t>
            </a:fld>
            <a:endParaRPr lang="en-GB" dirty="0"/>
          </a:p>
        </p:txBody>
      </p:sp>
    </p:spTree>
    <p:extLst>
      <p:ext uri="{BB962C8B-B14F-4D97-AF65-F5344CB8AC3E}">
        <p14:creationId xmlns:p14="http://schemas.microsoft.com/office/powerpoint/2010/main" val="2012932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Cloud Computing Updates</a:t>
            </a:r>
            <a:endParaRPr lang="en-US" dirty="0"/>
          </a:p>
        </p:txBody>
      </p:sp>
    </p:spTree>
    <p:extLst>
      <p:ext uri="{BB962C8B-B14F-4D97-AF65-F5344CB8AC3E}">
        <p14:creationId xmlns:p14="http://schemas.microsoft.com/office/powerpoint/2010/main" val="3138128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92500" lnSpcReduction="10000"/>
          </a:bodyPr>
          <a:lstStyle/>
          <a:p>
            <a:r>
              <a:rPr lang="en-US" dirty="0" smtClean="0"/>
              <a:t>Info. Bulletin #8, Ind. Dep’t of Revenue (Dec. 2016)</a:t>
            </a:r>
            <a:endParaRPr lang="en-US" dirty="0"/>
          </a:p>
        </p:txBody>
      </p:sp>
      <p:sp>
        <p:nvSpPr>
          <p:cNvPr id="2" name="Title 1"/>
          <p:cNvSpPr>
            <a:spLocks noGrp="1"/>
          </p:cNvSpPr>
          <p:nvPr>
            <p:ph type="title"/>
          </p:nvPr>
        </p:nvSpPr>
        <p:spPr/>
        <p:txBody>
          <a:bodyPr/>
          <a:lstStyle/>
          <a:p>
            <a:r>
              <a:rPr lang="en-US" dirty="0" smtClean="0"/>
              <a:t>Indiana – Revisiting Cloud Computing</a:t>
            </a:r>
            <a:endParaRPr lang="en-US" dirty="0"/>
          </a:p>
        </p:txBody>
      </p:sp>
      <p:sp>
        <p:nvSpPr>
          <p:cNvPr id="5" name="Content Placeholder 4"/>
          <p:cNvSpPr>
            <a:spLocks noGrp="1"/>
          </p:cNvSpPr>
          <p:nvPr>
            <p:ph sz="quarter" idx="14"/>
          </p:nvPr>
        </p:nvSpPr>
        <p:spPr/>
        <p:txBody>
          <a:bodyPr/>
          <a:lstStyle/>
          <a:p>
            <a:r>
              <a:rPr lang="en-US" dirty="0"/>
              <a:t>The Indiana Department of Revenue issued an updated version of Information Bulletin #8, stating that the taxability of cloud computing depends upon facts and circumstances. </a:t>
            </a:r>
            <a:endParaRPr lang="en-US" dirty="0" smtClean="0"/>
          </a:p>
          <a:p>
            <a:pPr lvl="1"/>
            <a:r>
              <a:rPr lang="en-US" dirty="0"/>
              <a:t>Cloud computing taxable if purchaser has possessory or ownership </a:t>
            </a:r>
            <a:r>
              <a:rPr lang="en-US" dirty="0" smtClean="0"/>
              <a:t>interest.</a:t>
            </a:r>
          </a:p>
          <a:p>
            <a:pPr lvl="1"/>
            <a:r>
              <a:rPr lang="en-US" dirty="0"/>
              <a:t>Taxability of </a:t>
            </a:r>
            <a:r>
              <a:rPr lang="en-US" dirty="0" smtClean="0"/>
              <a:t>IaaS </a:t>
            </a:r>
            <a:r>
              <a:rPr lang="en-US" dirty="0"/>
              <a:t>and PaaS depends on the nature of the </a:t>
            </a:r>
            <a:r>
              <a:rPr lang="en-US" dirty="0" smtClean="0"/>
              <a:t>rights.</a:t>
            </a:r>
          </a:p>
          <a:p>
            <a:r>
              <a:rPr lang="en-US" dirty="0" smtClean="0"/>
              <a:t>Previous Information Bulletin, issued November 2011, indicated </a:t>
            </a:r>
            <a:r>
              <a:rPr lang="en-US" dirty="0"/>
              <a:t>that cloud computing was subject to tax. </a:t>
            </a:r>
            <a:endParaRPr lang="en-US" dirty="0" smtClean="0"/>
          </a:p>
        </p:txBody>
      </p:sp>
      <p:sp>
        <p:nvSpPr>
          <p:cNvPr id="4" name="Slide Number Placeholder 3"/>
          <p:cNvSpPr>
            <a:spLocks noGrp="1"/>
          </p:cNvSpPr>
          <p:nvPr>
            <p:ph type="sldNum" sz="quarter" idx="16"/>
          </p:nvPr>
        </p:nvSpPr>
        <p:spPr/>
        <p:txBody>
          <a:bodyPr/>
          <a:lstStyle/>
          <a:p>
            <a:fld id="{03F1EFBE-6FC5-4E3B-A532-A391AE8323A1}" type="slidenum">
              <a:rPr lang="en-GB" smtClean="0"/>
              <a:pPr/>
              <a:t>69</a:t>
            </a:fld>
            <a:endParaRPr lang="en-GB" dirty="0"/>
          </a:p>
        </p:txBody>
      </p:sp>
    </p:spTree>
    <p:extLst>
      <p:ext uri="{BB962C8B-B14F-4D97-AF65-F5344CB8AC3E}">
        <p14:creationId xmlns:p14="http://schemas.microsoft.com/office/powerpoint/2010/main" val="4228643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Physical Presence Under Fire</a:t>
            </a:r>
            <a:endParaRPr lang="en-US" dirty="0"/>
          </a:p>
        </p:txBody>
      </p:sp>
    </p:spTree>
    <p:extLst>
      <p:ext uri="{BB962C8B-B14F-4D97-AF65-F5344CB8AC3E}">
        <p14:creationId xmlns:p14="http://schemas.microsoft.com/office/powerpoint/2010/main" val="3708209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612940"/>
          </a:xfrm>
        </p:spPr>
        <p:txBody>
          <a:bodyPr>
            <a:normAutofit fontScale="92500" lnSpcReduction="10000"/>
          </a:bodyPr>
          <a:lstStyle/>
          <a:p>
            <a:r>
              <a:rPr lang="en-US" b="1" dirty="0" smtClean="0"/>
              <a:t>Revenue Ruling No. 2012-05 ST</a:t>
            </a:r>
            <a:r>
              <a:rPr lang="en-US" dirty="0" smtClean="0"/>
              <a:t>, Ind. Dep’t of </a:t>
            </a:r>
            <a:r>
              <a:rPr lang="en-US" dirty="0"/>
              <a:t>Revenue </a:t>
            </a:r>
            <a:r>
              <a:rPr lang="en-US" dirty="0" smtClean="0"/>
              <a:t>(Oct. 4, 2016, </a:t>
            </a:r>
            <a:r>
              <a:rPr lang="en-US" dirty="0"/>
              <a:t>released </a:t>
            </a:r>
            <a:r>
              <a:rPr lang="en-US" dirty="0" smtClean="0"/>
              <a:t>Nov. 30, 2016).</a:t>
            </a:r>
            <a:endParaRPr lang="en-US" dirty="0"/>
          </a:p>
        </p:txBody>
      </p:sp>
      <p:sp>
        <p:nvSpPr>
          <p:cNvPr id="3" name="Title 2"/>
          <p:cNvSpPr>
            <a:spLocks noGrp="1"/>
          </p:cNvSpPr>
          <p:nvPr>
            <p:ph type="title"/>
          </p:nvPr>
        </p:nvSpPr>
        <p:spPr/>
        <p:txBody>
          <a:bodyPr/>
          <a:lstStyle/>
          <a:p>
            <a:r>
              <a:rPr lang="en-US" dirty="0"/>
              <a:t>Indiana </a:t>
            </a:r>
            <a:r>
              <a:rPr lang="en-US" dirty="0" smtClean="0"/>
              <a:t>– Application of the Department’s Bulletin</a:t>
            </a:r>
            <a:endParaRPr lang="en-US" dirty="0"/>
          </a:p>
        </p:txBody>
      </p:sp>
      <p:sp>
        <p:nvSpPr>
          <p:cNvPr id="4" name="Content Placeholder 3"/>
          <p:cNvSpPr>
            <a:spLocks noGrp="1"/>
          </p:cNvSpPr>
          <p:nvPr>
            <p:ph sz="quarter" idx="14"/>
          </p:nvPr>
        </p:nvSpPr>
        <p:spPr/>
        <p:txBody>
          <a:bodyPr/>
          <a:lstStyle/>
          <a:p>
            <a:r>
              <a:rPr lang="en-US" dirty="0" smtClean="0"/>
              <a:t>The </a:t>
            </a:r>
            <a:r>
              <a:rPr lang="en-US" dirty="0"/>
              <a:t>Department held that a cloud computing service was not subject to sales or use tax because customers did not possess, control, or hold title to the software. </a:t>
            </a:r>
            <a:endParaRPr lang="en-US" dirty="0" smtClean="0"/>
          </a:p>
          <a:p>
            <a:r>
              <a:rPr lang="en-US" dirty="0" smtClean="0"/>
              <a:t>Instead</a:t>
            </a:r>
            <a:r>
              <a:rPr lang="en-US" dirty="0"/>
              <a:t>, the software was downloaded and used by the company to perform functions for creating a virtual server that allowed customers to test their own services and </a:t>
            </a:r>
            <a:r>
              <a:rPr lang="en-US" dirty="0" smtClean="0"/>
              <a:t>applications.</a:t>
            </a:r>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70</a:t>
            </a:fld>
            <a:endParaRPr lang="en-GB" dirty="0"/>
          </a:p>
        </p:txBody>
      </p:sp>
    </p:spTree>
    <p:extLst>
      <p:ext uri="{BB962C8B-B14F-4D97-AF65-F5344CB8AC3E}">
        <p14:creationId xmlns:p14="http://schemas.microsoft.com/office/powerpoint/2010/main" val="20468718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612940"/>
          </a:xfrm>
        </p:spPr>
        <p:txBody>
          <a:bodyPr>
            <a:normAutofit fontScale="92500" lnSpcReduction="10000"/>
          </a:bodyPr>
          <a:lstStyle/>
          <a:p>
            <a:r>
              <a:rPr lang="en-US" b="1" dirty="0" smtClean="0"/>
              <a:t>Gen. Info. </a:t>
            </a:r>
            <a:r>
              <a:rPr lang="en-US" b="1" dirty="0"/>
              <a:t>Letter ST 16-0033 GIL</a:t>
            </a:r>
            <a:r>
              <a:rPr lang="en-US" dirty="0"/>
              <a:t>, </a:t>
            </a:r>
            <a:r>
              <a:rPr lang="en-US" dirty="0" smtClean="0"/>
              <a:t>Ill. Dep’t of </a:t>
            </a:r>
            <a:r>
              <a:rPr lang="en-US" dirty="0"/>
              <a:t>Revenue </a:t>
            </a:r>
            <a:r>
              <a:rPr lang="en-US" dirty="0" smtClean="0"/>
              <a:t>(Aug. 17, 2016</a:t>
            </a:r>
            <a:r>
              <a:rPr lang="en-US" dirty="0"/>
              <a:t>)</a:t>
            </a:r>
          </a:p>
        </p:txBody>
      </p:sp>
      <p:sp>
        <p:nvSpPr>
          <p:cNvPr id="3" name="Title 2"/>
          <p:cNvSpPr>
            <a:spLocks noGrp="1"/>
          </p:cNvSpPr>
          <p:nvPr>
            <p:ph type="title"/>
          </p:nvPr>
        </p:nvSpPr>
        <p:spPr/>
        <p:txBody>
          <a:bodyPr/>
          <a:lstStyle/>
          <a:p>
            <a:r>
              <a:rPr lang="en-US" dirty="0" smtClean="0"/>
              <a:t>Illinois </a:t>
            </a:r>
            <a:r>
              <a:rPr lang="en-US" dirty="0"/>
              <a:t>– API </a:t>
            </a:r>
            <a:r>
              <a:rPr lang="en-US" dirty="0" smtClean="0"/>
              <a:t>Provided Through Cloud </a:t>
            </a:r>
            <a:r>
              <a:rPr lang="en-US" dirty="0"/>
              <a:t>May Be Taxable</a:t>
            </a:r>
          </a:p>
        </p:txBody>
      </p:sp>
      <p:sp>
        <p:nvSpPr>
          <p:cNvPr id="4" name="Content Placeholder 3"/>
          <p:cNvSpPr>
            <a:spLocks noGrp="1"/>
          </p:cNvSpPr>
          <p:nvPr>
            <p:ph sz="quarter" idx="14"/>
          </p:nvPr>
        </p:nvSpPr>
        <p:spPr/>
        <p:txBody>
          <a:bodyPr/>
          <a:lstStyle/>
          <a:p>
            <a:r>
              <a:rPr lang="en-US" dirty="0" smtClean="0"/>
              <a:t>The Department </a:t>
            </a:r>
            <a:r>
              <a:rPr lang="en-US" dirty="0"/>
              <a:t>clarifies that </a:t>
            </a:r>
            <a:r>
              <a:rPr lang="en-US" dirty="0" smtClean="0"/>
              <a:t>computer </a:t>
            </a:r>
            <a:r>
              <a:rPr lang="en-US" dirty="0"/>
              <a:t>software provided through a cloud-based delivery system that is only accessed remotely is not </a:t>
            </a:r>
            <a:r>
              <a:rPr lang="en-US" dirty="0" smtClean="0"/>
              <a:t>taxable.</a:t>
            </a:r>
          </a:p>
          <a:p>
            <a:r>
              <a:rPr lang="en-US" dirty="0" smtClean="0"/>
              <a:t>However, if a customer is provided </a:t>
            </a:r>
            <a:r>
              <a:rPr lang="en-US" dirty="0"/>
              <a:t>an application program interface (API) or a remote access agent to enable the customer to access the provider's network and services, such a transfer may render entire charge subject to tax, unless the transfer qualifies as a nontaxable license of computer software. </a:t>
            </a:r>
          </a:p>
        </p:txBody>
      </p:sp>
      <p:sp>
        <p:nvSpPr>
          <p:cNvPr id="5" name="Slide Number Placeholder 4"/>
          <p:cNvSpPr>
            <a:spLocks noGrp="1"/>
          </p:cNvSpPr>
          <p:nvPr>
            <p:ph type="sldNum" sz="quarter" idx="16"/>
          </p:nvPr>
        </p:nvSpPr>
        <p:spPr/>
        <p:txBody>
          <a:bodyPr/>
          <a:lstStyle/>
          <a:p>
            <a:fld id="{03F1EFBE-6FC5-4E3B-A532-A391AE8323A1}" type="slidenum">
              <a:rPr lang="en-GB" smtClean="0"/>
              <a:pPr/>
              <a:t>71</a:t>
            </a:fld>
            <a:endParaRPr lang="en-GB" dirty="0"/>
          </a:p>
        </p:txBody>
      </p:sp>
    </p:spTree>
    <p:extLst>
      <p:ext uri="{BB962C8B-B14F-4D97-AF65-F5344CB8AC3E}">
        <p14:creationId xmlns:p14="http://schemas.microsoft.com/office/powerpoint/2010/main" val="936281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667531"/>
          </a:xfrm>
        </p:spPr>
        <p:txBody>
          <a:bodyPr>
            <a:normAutofit fontScale="92500" lnSpcReduction="10000"/>
          </a:bodyPr>
          <a:lstStyle/>
          <a:p>
            <a:r>
              <a:rPr lang="en-US" b="1" dirty="0" smtClean="0"/>
              <a:t>Taxpayer Info. Ruling LR16-011</a:t>
            </a:r>
            <a:r>
              <a:rPr lang="en-US" dirty="0" smtClean="0"/>
              <a:t>, Ariz. Dep’t of Revenue (Sept. 23, 2016)</a:t>
            </a:r>
            <a:endParaRPr lang="en-US" dirty="0"/>
          </a:p>
        </p:txBody>
      </p:sp>
      <p:sp>
        <p:nvSpPr>
          <p:cNvPr id="3" name="Title 2"/>
          <p:cNvSpPr>
            <a:spLocks noGrp="1"/>
          </p:cNvSpPr>
          <p:nvPr>
            <p:ph type="title"/>
          </p:nvPr>
        </p:nvSpPr>
        <p:spPr/>
        <p:txBody>
          <a:bodyPr/>
          <a:lstStyle/>
          <a:p>
            <a:r>
              <a:rPr lang="en-US" dirty="0" smtClean="0"/>
              <a:t>Arizona – Recurring Payment Provider Not Taxable</a:t>
            </a:r>
            <a:endParaRPr lang="en-US" dirty="0"/>
          </a:p>
        </p:txBody>
      </p:sp>
      <p:sp>
        <p:nvSpPr>
          <p:cNvPr id="4" name="Content Placeholder 3"/>
          <p:cNvSpPr>
            <a:spLocks noGrp="1"/>
          </p:cNvSpPr>
          <p:nvPr>
            <p:ph sz="quarter" idx="14"/>
          </p:nvPr>
        </p:nvSpPr>
        <p:spPr/>
        <p:txBody>
          <a:bodyPr/>
          <a:lstStyle/>
          <a:p>
            <a:r>
              <a:rPr lang="en-US" dirty="0" smtClean="0"/>
              <a:t>A subscription billing and recurring payment provider was not taxable under the personal property rental classification for transaction privilege tax (</a:t>
            </a:r>
            <a:r>
              <a:rPr lang="en-US" dirty="0" err="1" smtClean="0"/>
              <a:t>TPT</a:t>
            </a:r>
            <a:r>
              <a:rPr lang="en-US" dirty="0" smtClean="0"/>
              <a:t>) purposes.</a:t>
            </a:r>
          </a:p>
          <a:p>
            <a:r>
              <a:rPr lang="en-US" dirty="0" smtClean="0"/>
              <a:t>Taxpayer’s clients uploaded their customer information to the taxpayer’s server through the Application Program Interface (API), which is cloud-based, and were able to access transaction data through a web-portal.</a:t>
            </a:r>
          </a:p>
          <a:p>
            <a:r>
              <a:rPr lang="en-US" dirty="0" smtClean="0"/>
              <a:t>Although the Department has frequently ruled that using remotely hosted software constitutes a lease of tangible personal property, the Department found that the clients did not have sufficient control and use of the API and portal to constitute a rental.</a:t>
            </a:r>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72</a:t>
            </a:fld>
            <a:endParaRPr lang="en-GB" dirty="0"/>
          </a:p>
        </p:txBody>
      </p:sp>
    </p:spTree>
    <p:extLst>
      <p:ext uri="{BB962C8B-B14F-4D97-AF65-F5344CB8AC3E}">
        <p14:creationId xmlns:p14="http://schemas.microsoft.com/office/powerpoint/2010/main" val="36976828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smtClean="0"/>
              <a:t>Letter Ruling 16-12</a:t>
            </a:r>
            <a:r>
              <a:rPr lang="en-US" dirty="0" smtClean="0"/>
              <a:t>, Tenn. Dep’t of Revenue (Dec. 16, 2016)</a:t>
            </a:r>
            <a:endParaRPr lang="en-US" dirty="0"/>
          </a:p>
        </p:txBody>
      </p:sp>
      <p:sp>
        <p:nvSpPr>
          <p:cNvPr id="3" name="Title 2"/>
          <p:cNvSpPr>
            <a:spLocks noGrp="1"/>
          </p:cNvSpPr>
          <p:nvPr>
            <p:ph type="title"/>
          </p:nvPr>
        </p:nvSpPr>
        <p:spPr>
          <a:xfrm>
            <a:off x="431800" y="322925"/>
            <a:ext cx="8280400" cy="333741"/>
          </a:xfrm>
        </p:spPr>
        <p:txBody>
          <a:bodyPr/>
          <a:lstStyle/>
          <a:p>
            <a:r>
              <a:rPr lang="en-US" dirty="0" smtClean="0"/>
              <a:t>Tennessee – Nontaxable Document Management Solutions</a:t>
            </a:r>
            <a:endParaRPr lang="en-US" dirty="0"/>
          </a:p>
        </p:txBody>
      </p:sp>
      <p:sp>
        <p:nvSpPr>
          <p:cNvPr id="4" name="Content Placeholder 3"/>
          <p:cNvSpPr>
            <a:spLocks noGrp="1"/>
          </p:cNvSpPr>
          <p:nvPr>
            <p:ph sz="quarter" idx="14"/>
          </p:nvPr>
        </p:nvSpPr>
        <p:spPr/>
        <p:txBody>
          <a:bodyPr/>
          <a:lstStyle/>
          <a:p>
            <a:r>
              <a:rPr lang="en-US" dirty="0" smtClean="0"/>
              <a:t>The Department ruled that a taxpayer’s charges for web-based document management and compliance solutions are not taxable.</a:t>
            </a:r>
          </a:p>
          <a:p>
            <a:r>
              <a:rPr lang="en-US" dirty="0" smtClean="0"/>
              <a:t>Taxpayer’s clients have the ability to upload, store, manage, and view digital copies of their documents and create information reports on the taxpayer’s cloud-based storage database.</a:t>
            </a:r>
          </a:p>
          <a:p>
            <a:r>
              <a:rPr lang="en-US" dirty="0" smtClean="0"/>
              <a:t>Although remote web-based access to software is taxable, the Department found that the true object of the transactions was data storage services and access to the web-based portal was incidental.</a:t>
            </a:r>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73</a:t>
            </a:fld>
            <a:endParaRPr lang="en-GB" dirty="0"/>
          </a:p>
        </p:txBody>
      </p:sp>
    </p:spTree>
    <p:extLst>
      <p:ext uri="{BB962C8B-B14F-4D97-AF65-F5344CB8AC3E}">
        <p14:creationId xmlns:p14="http://schemas.microsoft.com/office/powerpoint/2010/main" val="42782243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1800" y="738188"/>
            <a:ext cx="8280400" cy="722122"/>
          </a:xfrm>
        </p:spPr>
        <p:txBody>
          <a:bodyPr>
            <a:normAutofit/>
          </a:bodyPr>
          <a:lstStyle/>
          <a:p>
            <a:r>
              <a:rPr lang="en-US" sz="1900" b="1" i="1" dirty="0" smtClean="0"/>
              <a:t>In the Matter of the Petition of </a:t>
            </a:r>
            <a:r>
              <a:rPr lang="en-US" sz="1900" b="1" i="1" dirty="0" err="1" smtClean="0"/>
              <a:t>RetailData</a:t>
            </a:r>
            <a:r>
              <a:rPr lang="en-US" sz="1900" b="1" dirty="0" smtClean="0"/>
              <a:t>, LLC</a:t>
            </a:r>
            <a:r>
              <a:rPr lang="en-US" sz="1900" dirty="0" smtClean="0"/>
              <a:t>, No. 825334 (N.Y. Div. of Tax App. 2016)</a:t>
            </a:r>
          </a:p>
          <a:p>
            <a:endParaRPr lang="en-US" dirty="0"/>
          </a:p>
        </p:txBody>
      </p:sp>
      <p:sp>
        <p:nvSpPr>
          <p:cNvPr id="2" name="Title 1"/>
          <p:cNvSpPr>
            <a:spLocks noGrp="1"/>
          </p:cNvSpPr>
          <p:nvPr>
            <p:ph type="title"/>
          </p:nvPr>
        </p:nvSpPr>
        <p:spPr>
          <a:xfrm>
            <a:off x="431799" y="404814"/>
            <a:ext cx="8548427" cy="318518"/>
          </a:xfrm>
        </p:spPr>
        <p:txBody>
          <a:bodyPr/>
          <a:lstStyle/>
          <a:p>
            <a:r>
              <a:rPr lang="en-US" altLang="en-US" dirty="0"/>
              <a:t>New York </a:t>
            </a:r>
            <a:r>
              <a:rPr lang="en-US" altLang="en-US" dirty="0" smtClean="0"/>
              <a:t>– Taxable Retail Pricing Information Services</a:t>
            </a:r>
            <a:endParaRPr lang="en-US" dirty="0"/>
          </a:p>
        </p:txBody>
      </p:sp>
      <p:sp>
        <p:nvSpPr>
          <p:cNvPr id="5" name="Content Placeholder 2"/>
          <p:cNvSpPr>
            <a:spLocks noGrp="1"/>
          </p:cNvSpPr>
          <p:nvPr>
            <p:ph sz="quarter" idx="14"/>
          </p:nvPr>
        </p:nvSpPr>
        <p:spPr/>
        <p:txBody>
          <a:bodyPr/>
          <a:lstStyle/>
          <a:p>
            <a:r>
              <a:rPr lang="en-US" dirty="0"/>
              <a:t>“Competitive price audits” did not constitute the </a:t>
            </a:r>
            <a:r>
              <a:rPr lang="en-US" i="1" dirty="0"/>
              <a:t>nontaxable </a:t>
            </a:r>
            <a:r>
              <a:rPr lang="en-US" dirty="0"/>
              <a:t>furnishing of information which is personal or individual in nature and which is not substantially incorporated in reports furnished to other persons.</a:t>
            </a:r>
          </a:p>
          <a:p>
            <a:r>
              <a:rPr lang="en-US" dirty="0"/>
              <a:t>The Tribunal’s decision turned on the source of the raw data rather than the existence of a customized request from the customer.</a:t>
            </a:r>
          </a:p>
        </p:txBody>
      </p:sp>
      <p:sp>
        <p:nvSpPr>
          <p:cNvPr id="7" name="Slide Number Placeholder 4"/>
          <p:cNvSpPr>
            <a:spLocks noGrp="1"/>
          </p:cNvSpPr>
          <p:nvPr>
            <p:ph type="sldNum" sz="quarter" idx="16"/>
          </p:nvPr>
        </p:nvSpPr>
        <p:spPr>
          <a:xfrm>
            <a:off x="8044950" y="6441900"/>
            <a:ext cx="795192" cy="273050"/>
          </a:xfrm>
        </p:spPr>
        <p:txBody>
          <a:bodyPr/>
          <a:lstStyle/>
          <a:p>
            <a:fld id="{03F1EFBE-6FC5-4E3B-A532-A391AE8323A1}" type="slidenum">
              <a:rPr lang="en-GB" smtClean="0"/>
              <a:pPr/>
              <a:t>74</a:t>
            </a:fld>
            <a:endParaRPr lang="en-GB" dirty="0"/>
          </a:p>
        </p:txBody>
      </p:sp>
    </p:spTree>
    <p:extLst>
      <p:ext uri="{BB962C8B-B14F-4D97-AF65-F5344CB8AC3E}">
        <p14:creationId xmlns:p14="http://schemas.microsoft.com/office/powerpoint/2010/main" val="15516969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493836" cy="599293"/>
          </a:xfrm>
        </p:spPr>
        <p:txBody>
          <a:bodyPr>
            <a:normAutofit fontScale="92500" lnSpcReduction="20000"/>
          </a:bodyPr>
          <a:lstStyle/>
          <a:p>
            <a:r>
              <a:rPr lang="en-US" b="1" dirty="0" smtClean="0"/>
              <a:t>Private Letter Ruling 15-008</a:t>
            </a:r>
            <a:r>
              <a:rPr lang="en-US" dirty="0" smtClean="0"/>
              <a:t>, Utah State Tax </a:t>
            </a:r>
            <a:r>
              <a:rPr lang="en-US" dirty="0" err="1" smtClean="0"/>
              <a:t>Comm’r</a:t>
            </a:r>
            <a:r>
              <a:rPr lang="en-US" dirty="0" smtClean="0"/>
              <a:t> (July 20, 2016)</a:t>
            </a:r>
            <a:endParaRPr lang="en-US" dirty="0"/>
          </a:p>
        </p:txBody>
      </p:sp>
      <p:sp>
        <p:nvSpPr>
          <p:cNvPr id="3" name="Title 2"/>
          <p:cNvSpPr>
            <a:spLocks noGrp="1"/>
          </p:cNvSpPr>
          <p:nvPr>
            <p:ph type="title"/>
          </p:nvPr>
        </p:nvSpPr>
        <p:spPr/>
        <p:txBody>
          <a:bodyPr/>
          <a:lstStyle/>
          <a:p>
            <a:r>
              <a:rPr lang="en-US" dirty="0" smtClean="0"/>
              <a:t>Utah – Taxable Bundled Dashboard and Website</a:t>
            </a:r>
            <a:endParaRPr lang="en-US" dirty="0"/>
          </a:p>
        </p:txBody>
      </p:sp>
      <p:sp>
        <p:nvSpPr>
          <p:cNvPr id="4" name="Content Placeholder 3"/>
          <p:cNvSpPr>
            <a:spLocks noGrp="1"/>
          </p:cNvSpPr>
          <p:nvPr>
            <p:ph sz="quarter" idx="14"/>
          </p:nvPr>
        </p:nvSpPr>
        <p:spPr>
          <a:xfrm>
            <a:off x="429768" y="1572768"/>
            <a:ext cx="8280400" cy="5073692"/>
          </a:xfrm>
        </p:spPr>
        <p:txBody>
          <a:bodyPr>
            <a:normAutofit fontScale="92500" lnSpcReduction="10000"/>
          </a:bodyPr>
          <a:lstStyle/>
          <a:p>
            <a:r>
              <a:rPr lang="en-US" dirty="0" smtClean="0"/>
              <a:t>Taxpayer’s fee for a distributor dashboard and personal website is taxable, unless the fee for the dashboard is separately stated. </a:t>
            </a:r>
          </a:p>
          <a:p>
            <a:r>
              <a:rPr lang="en-US" dirty="0" smtClean="0"/>
              <a:t>Taxpayer sold nutritional, dietary, and skin care products through a network of independent distributors.  </a:t>
            </a:r>
          </a:p>
          <a:p>
            <a:r>
              <a:rPr lang="en-US" dirty="0" smtClean="0"/>
              <a:t>Dashboard:</a:t>
            </a:r>
          </a:p>
          <a:p>
            <a:pPr lvl="1"/>
            <a:r>
              <a:rPr lang="en-US" dirty="0" smtClean="0"/>
              <a:t>The distributor dashboard granted the taxpayer’s distributors online access to their customers and down-line distributors.  Similar information could be received by phone or printed statement. </a:t>
            </a:r>
          </a:p>
          <a:p>
            <a:pPr lvl="1"/>
            <a:r>
              <a:rPr lang="en-US" dirty="0" smtClean="0"/>
              <a:t>The Commission found that though there was use of software, the essence of the transaction was nontaxable information access.</a:t>
            </a:r>
          </a:p>
          <a:p>
            <a:r>
              <a:rPr lang="en-US" dirty="0" smtClean="0"/>
              <a:t>Personal website:</a:t>
            </a:r>
          </a:p>
          <a:p>
            <a:pPr lvl="1"/>
            <a:r>
              <a:rPr lang="en-US" dirty="0" smtClean="0"/>
              <a:t>The personal website could be shared with a distributor’s customers and down-line distributors.</a:t>
            </a:r>
          </a:p>
          <a:p>
            <a:pPr lvl="1"/>
            <a:r>
              <a:rPr lang="en-US" dirty="0" smtClean="0"/>
              <a:t>The Commission found that the sale of a personal website was taxable as prewritten software because these websites were not individual sites for each distributor, but customizations of a standard website.</a:t>
            </a:r>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75</a:t>
            </a:fld>
            <a:endParaRPr lang="en-GB" dirty="0"/>
          </a:p>
        </p:txBody>
      </p:sp>
    </p:spTree>
    <p:extLst>
      <p:ext uri="{BB962C8B-B14F-4D97-AF65-F5344CB8AC3E}">
        <p14:creationId xmlns:p14="http://schemas.microsoft.com/office/powerpoint/2010/main" val="668759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800" y="738188"/>
            <a:ext cx="8280400" cy="640236"/>
          </a:xfrm>
        </p:spPr>
        <p:txBody>
          <a:bodyPr>
            <a:normAutofit fontScale="92500" lnSpcReduction="10000"/>
          </a:bodyPr>
          <a:lstStyle/>
          <a:p>
            <a:r>
              <a:rPr lang="en-US" b="1" dirty="0" smtClean="0"/>
              <a:t>Private Letter Ruling 142730026</a:t>
            </a:r>
            <a:r>
              <a:rPr lang="en-US" dirty="0" smtClean="0"/>
              <a:t>, Tex. Comptroller of Public Accounts (Jan. 31, 2017)</a:t>
            </a:r>
            <a:endParaRPr lang="en-US" dirty="0"/>
          </a:p>
        </p:txBody>
      </p:sp>
      <p:sp>
        <p:nvSpPr>
          <p:cNvPr id="3" name="Title 2"/>
          <p:cNvSpPr>
            <a:spLocks noGrp="1"/>
          </p:cNvSpPr>
          <p:nvPr>
            <p:ph type="title"/>
          </p:nvPr>
        </p:nvSpPr>
        <p:spPr/>
        <p:txBody>
          <a:bodyPr/>
          <a:lstStyle/>
          <a:p>
            <a:r>
              <a:rPr lang="en-US" dirty="0" smtClean="0"/>
              <a:t>Texas – Nontaxable Insurance Tracking Service</a:t>
            </a:r>
            <a:endParaRPr lang="en-US" dirty="0"/>
          </a:p>
        </p:txBody>
      </p:sp>
      <p:sp>
        <p:nvSpPr>
          <p:cNvPr id="4" name="Content Placeholder 3"/>
          <p:cNvSpPr>
            <a:spLocks noGrp="1"/>
          </p:cNvSpPr>
          <p:nvPr>
            <p:ph sz="quarter" idx="14"/>
          </p:nvPr>
        </p:nvSpPr>
        <p:spPr/>
        <p:txBody>
          <a:bodyPr/>
          <a:lstStyle/>
          <a:p>
            <a:r>
              <a:rPr lang="en-US" dirty="0" smtClean="0"/>
              <a:t>Taxpayer’s insurance coverage tracking service was held as a nontaxable professional service.</a:t>
            </a:r>
          </a:p>
          <a:p>
            <a:r>
              <a:rPr lang="en-US" dirty="0" smtClean="0"/>
              <a:t>Taxpayer’s customer performed underwriting services and taxpayer’s coverage tracking service included monitoring insurance policies, determining the sufficiency of coverage, online and telephone access to borrowers, and providing the lender with online access to standard and customized reports. </a:t>
            </a:r>
          </a:p>
          <a:p>
            <a:r>
              <a:rPr lang="en-US" dirty="0" smtClean="0"/>
              <a:t>The Comptroller found that the service was not a taxable data processing service because the taxpayer used professional knowledge to determine the sufficiency of insurance coverage and any data processing was incidental to the professional service.</a:t>
            </a:r>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76</a:t>
            </a:fld>
            <a:endParaRPr lang="en-GB" dirty="0"/>
          </a:p>
        </p:txBody>
      </p:sp>
    </p:spTree>
    <p:extLst>
      <p:ext uri="{BB962C8B-B14F-4D97-AF65-F5344CB8AC3E}">
        <p14:creationId xmlns:p14="http://schemas.microsoft.com/office/powerpoint/2010/main" val="1099535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Questions?</a:t>
            </a:r>
            <a:endParaRPr lang="en-GB" dirty="0"/>
          </a:p>
        </p:txBody>
      </p:sp>
      <p:sp>
        <p:nvSpPr>
          <p:cNvPr id="5" name="Slide Number Placeholder 4"/>
          <p:cNvSpPr>
            <a:spLocks noGrp="1"/>
          </p:cNvSpPr>
          <p:nvPr>
            <p:ph type="sldNum" sz="quarter" idx="15"/>
          </p:nvPr>
        </p:nvSpPr>
        <p:spPr/>
        <p:txBody>
          <a:bodyPr/>
          <a:lstStyle/>
          <a:p>
            <a:fld id="{03F1EFBE-6FC5-4E3B-A532-A391AE8323A1}" type="slidenum">
              <a:rPr lang="en-GB" smtClean="0"/>
              <a:pPr/>
              <a:t>77</a:t>
            </a:fld>
            <a:endParaRPr lang="en-GB" dirty="0"/>
          </a:p>
        </p:txBody>
      </p:sp>
    </p:spTree>
    <p:extLst>
      <p:ext uri="{BB962C8B-B14F-4D97-AF65-F5344CB8AC3E}">
        <p14:creationId xmlns:p14="http://schemas.microsoft.com/office/powerpoint/2010/main" val="31164417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p:txBody>
          <a:bodyPr>
            <a:noAutofit/>
          </a:bodyPr>
          <a:lstStyle/>
          <a:p>
            <a:r>
              <a:rPr lang="en-GB" sz="1600" b="1" dirty="0" smtClean="0"/>
              <a:t>Be sure to also submit your pet </a:t>
            </a:r>
          </a:p>
          <a:p>
            <a:r>
              <a:rPr lang="en-GB" sz="1600" b="1" dirty="0" smtClean="0"/>
              <a:t>through our app to be featured  as </a:t>
            </a:r>
          </a:p>
          <a:p>
            <a:r>
              <a:rPr lang="en-GB" sz="1600" b="1" dirty="0" smtClean="0"/>
              <a:t>Pet of the Month!</a:t>
            </a:r>
            <a:endParaRPr lang="en-GB" sz="1600" b="1" dirty="0"/>
          </a:p>
        </p:txBody>
      </p:sp>
      <p:sp>
        <p:nvSpPr>
          <p:cNvPr id="12" name="Text Placeholder 11"/>
          <p:cNvSpPr>
            <a:spLocks noGrp="1"/>
          </p:cNvSpPr>
          <p:nvPr>
            <p:ph type="body" sz="quarter" idx="10"/>
          </p:nvPr>
        </p:nvSpPr>
        <p:spPr/>
        <p:txBody>
          <a:bodyPr>
            <a:normAutofit fontScale="92500" lnSpcReduction="10000"/>
          </a:bodyPr>
          <a:lstStyle/>
          <a:p>
            <a:r>
              <a:rPr lang="en-GB" dirty="0" smtClean="0"/>
              <a:t>Download the Eversheds Sutherland SALT Shaker app today</a:t>
            </a:r>
            <a:endParaRPr lang="en-GB" dirty="0"/>
          </a:p>
        </p:txBody>
      </p:sp>
      <p:sp>
        <p:nvSpPr>
          <p:cNvPr id="11" name="Title 10"/>
          <p:cNvSpPr>
            <a:spLocks noGrp="1"/>
          </p:cNvSpPr>
          <p:nvPr>
            <p:ph type="title"/>
          </p:nvPr>
        </p:nvSpPr>
        <p:spPr/>
        <p:txBody>
          <a:bodyPr/>
          <a:lstStyle/>
          <a:p>
            <a:r>
              <a:rPr lang="en-GB" dirty="0" smtClean="0"/>
              <a:t>Connect with us!</a:t>
            </a:r>
            <a:endParaRPr lang="en-GB" dirty="0"/>
          </a:p>
        </p:txBody>
      </p:sp>
      <p:sp>
        <p:nvSpPr>
          <p:cNvPr id="14" name="Content Placeholder 13"/>
          <p:cNvSpPr>
            <a:spLocks noGrp="1"/>
          </p:cNvSpPr>
          <p:nvPr>
            <p:ph sz="quarter" idx="14"/>
          </p:nvPr>
        </p:nvSpPr>
        <p:spPr>
          <a:xfrm>
            <a:off x="429768" y="3467101"/>
            <a:ext cx="8280400" cy="2336800"/>
          </a:xfrm>
        </p:spPr>
        <p:txBody>
          <a:bodyPr/>
          <a:lstStyle/>
          <a:p>
            <a:r>
              <a:rPr lang="en-US" dirty="0"/>
              <a:t>Apple App Store</a:t>
            </a:r>
          </a:p>
          <a:p>
            <a:r>
              <a:rPr lang="en-US" dirty="0"/>
              <a:t>Google Play</a:t>
            </a:r>
          </a:p>
          <a:p>
            <a:r>
              <a:rPr lang="en-US" dirty="0" smtClean="0"/>
              <a:t>Amazon </a:t>
            </a:r>
            <a:r>
              <a:rPr lang="en-US" dirty="0" err="1"/>
              <a:t>Appstore</a:t>
            </a:r>
            <a:endParaRPr lang="en-US" dirty="0"/>
          </a:p>
          <a:p>
            <a:endParaRPr lang="en-GB" dirty="0"/>
          </a:p>
        </p:txBody>
      </p:sp>
      <p:sp>
        <p:nvSpPr>
          <p:cNvPr id="4" name="Slide Number Placeholder 3"/>
          <p:cNvSpPr>
            <a:spLocks noGrp="1"/>
          </p:cNvSpPr>
          <p:nvPr>
            <p:ph type="sldNum" sz="quarter" idx="16"/>
          </p:nvPr>
        </p:nvSpPr>
        <p:spPr/>
        <p:txBody>
          <a:bodyPr/>
          <a:lstStyle/>
          <a:p>
            <a:fld id="{03F1EFBE-6FC5-4E3B-A532-A391AE8323A1}" type="slidenum">
              <a:rPr lang="en-GB" smtClean="0"/>
              <a:pPr/>
              <a:t>78</a:t>
            </a:fld>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400" y="1431260"/>
            <a:ext cx="3039364" cy="4920264"/>
          </a:xfrm>
          <a:prstGeom prst="rect">
            <a:avLst/>
          </a:prstGeom>
        </p:spPr>
      </p:pic>
      <p:sp>
        <p:nvSpPr>
          <p:cNvPr id="9" name="Rectangle 8"/>
          <p:cNvSpPr/>
          <p:nvPr/>
        </p:nvSpPr>
        <p:spPr>
          <a:xfrm>
            <a:off x="823258" y="5554769"/>
            <a:ext cx="1522020" cy="369332"/>
          </a:xfrm>
          <a:prstGeom prst="rect">
            <a:avLst/>
          </a:prstGeom>
        </p:spPr>
        <p:txBody>
          <a:bodyPr wrap="none">
            <a:spAutoFit/>
          </a:bodyPr>
          <a:lstStyle/>
          <a:p>
            <a:r>
              <a:rPr lang="en-US" dirty="0" smtClean="0"/>
              <a:t>@</a:t>
            </a:r>
            <a:r>
              <a:rPr lang="en-US" dirty="0" err="1" smtClean="0"/>
              <a:t>ESsaltlaw</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5554769"/>
            <a:ext cx="495785" cy="43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488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us</a:t>
            </a:r>
            <a:endParaRPr lang="en-GB" dirty="0"/>
          </a:p>
        </p:txBody>
      </p:sp>
      <p:sp>
        <p:nvSpPr>
          <p:cNvPr id="6" name="TextBox 5"/>
          <p:cNvSpPr txBox="1"/>
          <p:nvPr/>
        </p:nvSpPr>
        <p:spPr>
          <a:xfrm>
            <a:off x="7620000" y="6477000"/>
            <a:ext cx="1905000" cy="169277"/>
          </a:xfrm>
          <a:prstGeom prst="rect">
            <a:avLst/>
          </a:prstGeom>
          <a:noFill/>
        </p:spPr>
        <p:txBody>
          <a:bodyPr vert="horz" rtlCol="0">
            <a:spAutoFit/>
          </a:bodyPr>
          <a:lstStyle/>
          <a:p>
            <a:endParaRPr lang="en-GB" sz="500" dirty="0">
              <a:solidFill>
                <a:srgbClr val="FFFFFF"/>
              </a:solidFill>
            </a:endParaRPr>
          </a:p>
        </p:txBody>
      </p:sp>
      <p:sp>
        <p:nvSpPr>
          <p:cNvPr id="7" name="Rectangle 6"/>
          <p:cNvSpPr/>
          <p:nvPr/>
        </p:nvSpPr>
        <p:spPr>
          <a:xfrm>
            <a:off x="5499100" y="4018755"/>
            <a:ext cx="3073400" cy="369332"/>
          </a:xfrm>
          <a:prstGeom prst="rect">
            <a:avLst/>
          </a:prstGeom>
        </p:spPr>
        <p:txBody>
          <a:bodyPr wrap="square">
            <a:spAutoFit/>
          </a:bodyPr>
          <a:lstStyle/>
          <a:p>
            <a:r>
              <a:rPr lang="en-US" dirty="0" smtClean="0">
                <a:solidFill>
                  <a:schemeClr val="bg1"/>
                </a:solidFill>
              </a:rPr>
              <a:t>stateandlocaltax.com</a:t>
            </a:r>
            <a:endParaRPr lang="en-US" dirty="0">
              <a:solidFill>
                <a:schemeClr val="bg1"/>
              </a:solidFill>
            </a:endParaRPr>
          </a:p>
        </p:txBody>
      </p:sp>
      <p:sp>
        <p:nvSpPr>
          <p:cNvPr id="8" name="Text Placeholder 2"/>
          <p:cNvSpPr txBox="1">
            <a:spLocks/>
          </p:cNvSpPr>
          <p:nvPr/>
        </p:nvSpPr>
        <p:spPr>
          <a:xfrm>
            <a:off x="5541012" y="854804"/>
            <a:ext cx="3957842" cy="237758"/>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1" kern="120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Michele Borens</a:t>
            </a:r>
          </a:p>
          <a:p>
            <a:endParaRPr lang="en-GB" dirty="0"/>
          </a:p>
        </p:txBody>
      </p:sp>
      <p:sp>
        <p:nvSpPr>
          <p:cNvPr id="9" name="Text Placeholder 3"/>
          <p:cNvSpPr txBox="1">
            <a:spLocks/>
          </p:cNvSpPr>
          <p:nvPr/>
        </p:nvSpPr>
        <p:spPr>
          <a:xfrm>
            <a:off x="5541012" y="1099340"/>
            <a:ext cx="3480158" cy="568263"/>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0"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Partner </a:t>
            </a:r>
          </a:p>
          <a:p>
            <a:r>
              <a:rPr lang="en-GB" dirty="0"/>
              <a:t>Eversheds Sutherland (US) LLP</a:t>
            </a:r>
          </a:p>
          <a:p>
            <a:r>
              <a:rPr lang="en-GB" dirty="0"/>
              <a:t>202.383.0936</a:t>
            </a:r>
          </a:p>
          <a:p>
            <a:r>
              <a:rPr lang="en-GB" dirty="0"/>
              <a:t>MicheleBorens@eversheds-sutherland.com</a:t>
            </a:r>
          </a:p>
          <a:p>
            <a:endParaRPr lang="en-GB" dirty="0"/>
          </a:p>
          <a:p>
            <a:endParaRPr lang="en-GB" dirty="0"/>
          </a:p>
          <a:p>
            <a:endParaRPr lang="en-GB" dirty="0" smtClean="0"/>
          </a:p>
        </p:txBody>
      </p:sp>
      <p:sp>
        <p:nvSpPr>
          <p:cNvPr id="12" name="Text Placeholder 2"/>
          <p:cNvSpPr txBox="1">
            <a:spLocks/>
          </p:cNvSpPr>
          <p:nvPr/>
        </p:nvSpPr>
        <p:spPr>
          <a:xfrm>
            <a:off x="5545556" y="2510756"/>
            <a:ext cx="3382310" cy="237758"/>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1" kern="120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Marc Simonetti</a:t>
            </a:r>
            <a:endParaRPr lang="en-GB" dirty="0"/>
          </a:p>
          <a:p>
            <a:endParaRPr lang="en-GB" dirty="0"/>
          </a:p>
        </p:txBody>
      </p:sp>
      <p:sp>
        <p:nvSpPr>
          <p:cNvPr id="13" name="Text Placeholder 3"/>
          <p:cNvSpPr txBox="1">
            <a:spLocks/>
          </p:cNvSpPr>
          <p:nvPr/>
        </p:nvSpPr>
        <p:spPr>
          <a:xfrm>
            <a:off x="5545556" y="2755292"/>
            <a:ext cx="3475614" cy="568263"/>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1400" b="0" kern="1200" baseline="0">
                <a:solidFill>
                  <a:schemeClr val="bg1"/>
                </a:solidFill>
                <a:latin typeface="+mn-lt"/>
                <a:ea typeface="+mn-ea"/>
                <a:cs typeface="+mn-cs"/>
              </a:defRPr>
            </a:lvl1pPr>
            <a:lvl2pPr marL="3429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Clr>
                <a:schemeClr val="accent2"/>
              </a:buClr>
              <a:buFont typeface="Arial" panose="020B0604020202020204" pitchFamily="34" charset="0"/>
              <a:buNone/>
              <a:defRPr sz="120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Partner </a:t>
            </a:r>
          </a:p>
          <a:p>
            <a:r>
              <a:rPr lang="en-GB" dirty="0" smtClean="0"/>
              <a:t>Eversheds Sutherland (US) LLP</a:t>
            </a:r>
          </a:p>
          <a:p>
            <a:r>
              <a:rPr lang="en-US" dirty="0"/>
              <a:t>212.389.5015</a:t>
            </a:r>
            <a:endParaRPr lang="en-GB" dirty="0"/>
          </a:p>
          <a:p>
            <a:r>
              <a:rPr lang="en-GB" dirty="0" smtClean="0"/>
              <a:t>MarcSimonetti@eversheds-sutherland.com</a:t>
            </a:r>
            <a:endParaRPr lang="en-GB" dirty="0"/>
          </a:p>
          <a:p>
            <a:endParaRPr lang="en-GB" dirty="0" smtClean="0"/>
          </a:p>
          <a:p>
            <a:endParaRPr lang="en-GB" dirty="0"/>
          </a:p>
        </p:txBody>
      </p:sp>
    </p:spTree>
    <p:extLst>
      <p:ext uri="{BB962C8B-B14F-4D97-AF65-F5344CB8AC3E}">
        <p14:creationId xmlns:p14="http://schemas.microsoft.com/office/powerpoint/2010/main" val="988022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sz="2000" b="1" i="1" dirty="0">
                <a:solidFill>
                  <a:schemeClr val="accent2"/>
                </a:solidFill>
              </a:rPr>
              <a:t>Direct Marketing Association v. </a:t>
            </a:r>
            <a:r>
              <a:rPr lang="en-US" sz="2000" b="1" i="1" dirty="0" err="1">
                <a:solidFill>
                  <a:schemeClr val="accent2"/>
                </a:solidFill>
              </a:rPr>
              <a:t>Brohl</a:t>
            </a:r>
            <a:r>
              <a:rPr lang="en-US" sz="2000" dirty="0"/>
              <a:t>, 135 S. Ct. 1124 (2015) </a:t>
            </a:r>
          </a:p>
          <a:p>
            <a:endParaRPr lang="en-US" dirty="0"/>
          </a:p>
        </p:txBody>
      </p:sp>
      <p:sp>
        <p:nvSpPr>
          <p:cNvPr id="3" name="Title 2"/>
          <p:cNvSpPr>
            <a:spLocks noGrp="1"/>
          </p:cNvSpPr>
          <p:nvPr>
            <p:ph type="title"/>
          </p:nvPr>
        </p:nvSpPr>
        <p:spPr/>
        <p:txBody>
          <a:bodyPr/>
          <a:lstStyle/>
          <a:p>
            <a:r>
              <a:rPr lang="en-US" dirty="0">
                <a:solidFill>
                  <a:srgbClr val="0066B2"/>
                </a:solidFill>
              </a:rPr>
              <a:t>Physical Presence Under Fire</a:t>
            </a:r>
            <a:endParaRPr lang="en-US" dirty="0"/>
          </a:p>
        </p:txBody>
      </p:sp>
      <p:sp>
        <p:nvSpPr>
          <p:cNvPr id="4" name="Content Placeholder 3"/>
          <p:cNvSpPr>
            <a:spLocks noGrp="1"/>
          </p:cNvSpPr>
          <p:nvPr>
            <p:ph sz="quarter" idx="14"/>
          </p:nvPr>
        </p:nvSpPr>
        <p:spPr/>
        <p:txBody>
          <a:bodyPr>
            <a:normAutofit fontScale="85000" lnSpcReduction="10000"/>
          </a:bodyPr>
          <a:lstStyle/>
          <a:p>
            <a:r>
              <a:rPr lang="en-US" dirty="0"/>
              <a:t>Direct Marketing Association (DMA) asked for an injunction to prevent enforcement of Colorado’s notice and reporting obligations for out-of-state retailers.</a:t>
            </a:r>
          </a:p>
          <a:p>
            <a:r>
              <a:rPr lang="en-US" dirty="0"/>
              <a:t>In 2012, the federal district court in Colorado declared the law unconstitutional and issued a permanent injunction.</a:t>
            </a:r>
          </a:p>
          <a:p>
            <a:r>
              <a:rPr lang="en-US" dirty="0"/>
              <a:t>In 2013, the 10th Circuit Court of Appeals reversed the injunction and held that the Tax Injunction Act (TIA) bars federal jurisdiction. </a:t>
            </a:r>
          </a:p>
          <a:p>
            <a:r>
              <a:rPr lang="en-US" dirty="0"/>
              <a:t>In 2015, the US Supreme Court held that the notice and reporting requirements do not violate TIA.</a:t>
            </a:r>
          </a:p>
          <a:p>
            <a:r>
              <a:rPr lang="en-US" dirty="0"/>
              <a:t>In 2016, the 10th Circuit Court of Appeals held that the notice and reporting requirements did not violate the Commerce Clause.    </a:t>
            </a:r>
          </a:p>
          <a:p>
            <a:r>
              <a:rPr lang="en-US" dirty="0"/>
              <a:t>On December 12, 2016, the U.S. Supreme Court denied review.</a:t>
            </a:r>
          </a:p>
          <a:p>
            <a:r>
              <a:rPr lang="en-US" dirty="0"/>
              <a:t>On February 22, </a:t>
            </a:r>
            <a:r>
              <a:rPr lang="en-US" dirty="0" smtClean="0"/>
              <a:t>2017, the </a:t>
            </a:r>
            <a:r>
              <a:rPr lang="en-US" dirty="0"/>
              <a:t>parties settled the matter, allowing the state to enforce the reporting requirements beginning July 1, 2017. </a:t>
            </a:r>
          </a:p>
          <a:p>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8</a:t>
            </a:fld>
            <a:endParaRPr lang="en-GB" dirty="0"/>
          </a:p>
        </p:txBody>
      </p:sp>
    </p:spTree>
    <p:extLst>
      <p:ext uri="{BB962C8B-B14F-4D97-AF65-F5344CB8AC3E}">
        <p14:creationId xmlns:p14="http://schemas.microsoft.com/office/powerpoint/2010/main" val="4137673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dirty="0" err="1" smtClean="0"/>
              <a:t>TEI</a:t>
            </a:r>
            <a:r>
              <a:rPr lang="en-US" dirty="0" smtClean="0"/>
              <a:t> Denver Chapter</a:t>
            </a:r>
            <a:endParaRPr lang="en-GB" dirty="0"/>
          </a:p>
        </p:txBody>
      </p:sp>
      <p:sp>
        <p:nvSpPr>
          <p:cNvPr id="8" name="Title 7"/>
          <p:cNvSpPr>
            <a:spLocks noGrp="1"/>
          </p:cNvSpPr>
          <p:nvPr>
            <p:ph type="title"/>
          </p:nvPr>
        </p:nvSpPr>
        <p:spPr/>
        <p:txBody>
          <a:bodyPr/>
          <a:lstStyle/>
          <a:p>
            <a:r>
              <a:rPr lang="en-US" dirty="0"/>
              <a:t>Prove It: Market-Based </a:t>
            </a:r>
            <a:r>
              <a:rPr lang="en-US" dirty="0" smtClean="0"/>
              <a:t>Sourcing Methodologies</a:t>
            </a:r>
            <a:endParaRPr lang="en-GB" dirty="0"/>
          </a:p>
        </p:txBody>
      </p:sp>
      <p:sp>
        <p:nvSpPr>
          <p:cNvPr id="12" name="Text Placeholder 11"/>
          <p:cNvSpPr>
            <a:spLocks noGrp="1"/>
          </p:cNvSpPr>
          <p:nvPr>
            <p:ph type="body" sz="quarter" idx="10"/>
          </p:nvPr>
        </p:nvSpPr>
        <p:spPr/>
        <p:txBody>
          <a:bodyPr/>
          <a:lstStyle/>
          <a:p>
            <a:r>
              <a:rPr lang="en-GB" dirty="0" smtClean="0"/>
              <a:t>May 24, 2017</a:t>
            </a:r>
            <a:endParaRPr lang="en-GB" dirty="0"/>
          </a:p>
        </p:txBody>
      </p:sp>
      <p:sp>
        <p:nvSpPr>
          <p:cNvPr id="13" name="Text Placeholder 12"/>
          <p:cNvSpPr>
            <a:spLocks noGrp="1"/>
          </p:cNvSpPr>
          <p:nvPr>
            <p:ph type="body" sz="quarter" idx="11"/>
          </p:nvPr>
        </p:nvSpPr>
        <p:spPr/>
        <p:txBody>
          <a:bodyPr/>
          <a:lstStyle/>
          <a:p>
            <a:r>
              <a:rPr lang="en-GB" dirty="0" smtClean="0"/>
              <a:t>Jeff Friedman</a:t>
            </a:r>
            <a:endParaRPr lang="en-GB" dirty="0"/>
          </a:p>
        </p:txBody>
      </p:sp>
      <p:sp>
        <p:nvSpPr>
          <p:cNvPr id="14" name="Text Placeholder 13"/>
          <p:cNvSpPr>
            <a:spLocks noGrp="1"/>
          </p:cNvSpPr>
          <p:nvPr>
            <p:ph type="body" sz="quarter" idx="12"/>
          </p:nvPr>
        </p:nvSpPr>
        <p:spPr/>
        <p:txBody>
          <a:bodyPr/>
          <a:lstStyle/>
          <a:p>
            <a:r>
              <a:rPr lang="en-GB" dirty="0" smtClean="0"/>
              <a:t>Partner</a:t>
            </a:r>
            <a:endParaRPr lang="en-GB" dirty="0"/>
          </a:p>
        </p:txBody>
      </p:sp>
      <p:sp>
        <p:nvSpPr>
          <p:cNvPr id="7" name="Text Placeholder 12"/>
          <p:cNvSpPr txBox="1">
            <a:spLocks/>
          </p:cNvSpPr>
          <p:nvPr/>
        </p:nvSpPr>
        <p:spPr>
          <a:xfrm>
            <a:off x="1405622" y="3307221"/>
            <a:ext cx="5922609" cy="290145"/>
          </a:xfrm>
          <a:prstGeom prst="rect">
            <a:avLst/>
          </a:prstGeom>
        </p:spPr>
        <p:txBody>
          <a:bodyPr vert="horz" lIns="91440" tIns="45720" rIns="91440" bIns="45720" rtlCol="0" anchor="ctr">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2000" b="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Marc Simonetti</a:t>
            </a:r>
            <a:endParaRPr lang="en-GB" dirty="0"/>
          </a:p>
        </p:txBody>
      </p:sp>
      <p:sp>
        <p:nvSpPr>
          <p:cNvPr id="9" name="Text Placeholder 13"/>
          <p:cNvSpPr txBox="1">
            <a:spLocks/>
          </p:cNvSpPr>
          <p:nvPr/>
        </p:nvSpPr>
        <p:spPr>
          <a:xfrm>
            <a:off x="1405622" y="3649317"/>
            <a:ext cx="5922609" cy="278560"/>
          </a:xfrm>
          <a:prstGeom prst="rect">
            <a:avLst/>
          </a:prstGeom>
        </p:spPr>
        <p:txBody>
          <a:bodyPr vert="horz" lIns="91440" tIns="45720" rIns="91440" bIns="45720" rtlCol="0" anchor="ctr">
            <a:noAutofit/>
          </a:bodyPr>
          <a:lstStyle>
            <a:lvl1pPr marL="0" indent="0" algn="l" defTabSz="685800" rtl="0" eaLnBrk="1" latinLnBrk="0" hangingPunct="1">
              <a:lnSpc>
                <a:spcPct val="100000"/>
              </a:lnSpc>
              <a:spcBef>
                <a:spcPts val="0"/>
              </a:spcBef>
              <a:spcAft>
                <a:spcPts val="0"/>
              </a:spcAft>
              <a:buClr>
                <a:schemeClr val="accent2"/>
              </a:buClr>
              <a:buFont typeface="Verdana" panose="020B0604030504040204" pitchFamily="34" charset="0"/>
              <a:buNone/>
              <a:tabLst/>
              <a:defRPr sz="2000" b="0" i="1"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mtClean="0"/>
              <a:t>Partner</a:t>
            </a:r>
            <a:endParaRPr lang="en-GB" dirty="0"/>
          </a:p>
        </p:txBody>
      </p:sp>
    </p:spTree>
    <p:custDataLst>
      <p:tags r:id="rId1"/>
    </p:custDataLst>
    <p:extLst>
      <p:ext uri="{BB962C8B-B14F-4D97-AF65-F5344CB8AC3E}">
        <p14:creationId xmlns:p14="http://schemas.microsoft.com/office/powerpoint/2010/main" val="120198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Are We Talking About </a:t>
            </a:r>
            <a:r>
              <a:rPr lang="en-US" dirty="0" smtClean="0"/>
              <a:t>Market-Based Sourcing?</a:t>
            </a:r>
            <a:endParaRPr lang="en-US" dirty="0"/>
          </a:p>
        </p:txBody>
      </p:sp>
      <p:sp>
        <p:nvSpPr>
          <p:cNvPr id="5" name="Content Placeholder 4"/>
          <p:cNvSpPr>
            <a:spLocks noGrp="1"/>
          </p:cNvSpPr>
          <p:nvPr>
            <p:ph sz="quarter" idx="14"/>
          </p:nvPr>
        </p:nvSpPr>
        <p:spPr>
          <a:xfrm>
            <a:off x="429768" y="1155700"/>
            <a:ext cx="8280400" cy="4962525"/>
          </a:xfrm>
        </p:spPr>
        <p:txBody>
          <a:bodyPr>
            <a:normAutofit lnSpcReduction="10000"/>
          </a:bodyPr>
          <a:lstStyle/>
          <a:p>
            <a:r>
              <a:rPr lang="en-US" dirty="0"/>
              <a:t>Majority of states now have some form of </a:t>
            </a:r>
            <a:r>
              <a:rPr lang="en-US" dirty="0" smtClean="0"/>
              <a:t>“market-based sourcing”</a:t>
            </a:r>
            <a:endParaRPr lang="en-US" dirty="0"/>
          </a:p>
          <a:p>
            <a:r>
              <a:rPr lang="en-US" dirty="0" smtClean="0"/>
              <a:t>Market-based sourcing </a:t>
            </a:r>
            <a:r>
              <a:rPr lang="en-US" dirty="0"/>
              <a:t>is often combined with single-sales factor apportionment and/or factor presence nexus</a:t>
            </a:r>
          </a:p>
          <a:p>
            <a:pPr lvl="1">
              <a:lnSpc>
                <a:spcPct val="100000"/>
              </a:lnSpc>
              <a:spcBef>
                <a:spcPts val="600"/>
              </a:spcBef>
            </a:pPr>
            <a:r>
              <a:rPr lang="en-US" dirty="0"/>
              <a:t>M</a:t>
            </a:r>
            <a:r>
              <a:rPr lang="en-US" dirty="0" smtClean="0"/>
              <a:t>arket-based sourcing </a:t>
            </a:r>
            <a:r>
              <a:rPr lang="en-US" dirty="0"/>
              <a:t>drives nexus </a:t>
            </a:r>
            <a:r>
              <a:rPr lang="en-US" dirty="0" smtClean="0"/>
              <a:t>determination</a:t>
            </a:r>
          </a:p>
          <a:p>
            <a:pPr lvl="1"/>
            <a:r>
              <a:rPr lang="en-US" dirty="0" smtClean="0"/>
              <a:t>Move to market-based sourcing: 23 </a:t>
            </a:r>
            <a:r>
              <a:rPr lang="en-US" dirty="0"/>
              <a:t>states and the District of Columbia have adopted </a:t>
            </a:r>
            <a:r>
              <a:rPr lang="en-US" dirty="0" smtClean="0"/>
              <a:t>market-based sourcing </a:t>
            </a:r>
            <a:r>
              <a:rPr lang="en-US" dirty="0"/>
              <a:t>for service receipts, </a:t>
            </a:r>
            <a:r>
              <a:rPr lang="en-US" u="sng" dirty="0"/>
              <a:t>approximately half of these states moved to market in the past 3 </a:t>
            </a:r>
            <a:r>
              <a:rPr lang="en-US" u="sng" dirty="0" smtClean="0"/>
              <a:t>years</a:t>
            </a:r>
          </a:p>
          <a:p>
            <a:pPr lvl="1"/>
            <a:r>
              <a:rPr lang="en-US" dirty="0"/>
              <a:t>Move </a:t>
            </a:r>
            <a:r>
              <a:rPr lang="en-US" dirty="0" smtClean="0"/>
              <a:t>to single-sales </a:t>
            </a:r>
            <a:r>
              <a:rPr lang="en-US" dirty="0"/>
              <a:t>factor </a:t>
            </a:r>
            <a:r>
              <a:rPr lang="en-US" dirty="0" smtClean="0"/>
              <a:t>apportionment: 6 </a:t>
            </a:r>
            <a:r>
              <a:rPr lang="en-US" dirty="0"/>
              <a:t>states to 22 states in 10 years</a:t>
            </a:r>
          </a:p>
          <a:p>
            <a:r>
              <a:rPr lang="en-US" dirty="0"/>
              <a:t>M</a:t>
            </a:r>
            <a:r>
              <a:rPr lang="en-US" dirty="0" smtClean="0"/>
              <a:t>arket-based sourcing </a:t>
            </a:r>
            <a:r>
              <a:rPr lang="en-US" dirty="0"/>
              <a:t>is not uniform among states</a:t>
            </a:r>
          </a:p>
          <a:p>
            <a:r>
              <a:rPr lang="en-US" dirty="0"/>
              <a:t>Guidance varies from state to state</a:t>
            </a:r>
          </a:p>
          <a:p>
            <a:pPr lvl="1">
              <a:lnSpc>
                <a:spcPct val="100000"/>
              </a:lnSpc>
              <a:spcBef>
                <a:spcPts val="600"/>
              </a:spcBef>
            </a:pPr>
            <a:r>
              <a:rPr lang="en-US" dirty="0"/>
              <a:t>Some states have detailed regulations; other have limited guidance</a:t>
            </a:r>
          </a:p>
          <a:p>
            <a:pPr lvl="1">
              <a:lnSpc>
                <a:spcPct val="100000"/>
              </a:lnSpc>
              <a:spcBef>
                <a:spcPts val="600"/>
              </a:spcBef>
            </a:pPr>
            <a:r>
              <a:rPr lang="en-US" dirty="0"/>
              <a:t>Evolving area of the </a:t>
            </a:r>
            <a:r>
              <a:rPr lang="en-US" dirty="0" smtClean="0"/>
              <a:t>law – few </a:t>
            </a:r>
            <a:r>
              <a:rPr lang="en-US" dirty="0"/>
              <a:t>cases </a:t>
            </a:r>
            <a:r>
              <a:rPr lang="en-US" dirty="0" smtClean="0"/>
              <a:t>exist</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81</a:t>
            </a:fld>
            <a:endParaRPr lang="en-GB" dirty="0"/>
          </a:p>
        </p:txBody>
      </p:sp>
    </p:spTree>
    <p:extLst>
      <p:ext uri="{BB962C8B-B14F-4D97-AF65-F5344CB8AC3E}">
        <p14:creationId xmlns:p14="http://schemas.microsoft.com/office/powerpoint/2010/main" val="15425795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Are States Moving </a:t>
            </a:r>
            <a:r>
              <a:rPr lang="en-US" dirty="0" smtClean="0"/>
              <a:t>to Market-Based </a:t>
            </a:r>
            <a:r>
              <a:rPr lang="en-US" dirty="0"/>
              <a:t>Sourcing?</a:t>
            </a:r>
          </a:p>
        </p:txBody>
      </p:sp>
      <p:sp>
        <p:nvSpPr>
          <p:cNvPr id="5" name="Content Placeholder 4"/>
          <p:cNvSpPr>
            <a:spLocks noGrp="1"/>
          </p:cNvSpPr>
          <p:nvPr>
            <p:ph sz="quarter" idx="14"/>
          </p:nvPr>
        </p:nvSpPr>
        <p:spPr>
          <a:xfrm>
            <a:off x="429768" y="1155700"/>
            <a:ext cx="8280400" cy="4962525"/>
          </a:xfrm>
        </p:spPr>
        <p:txBody>
          <a:bodyPr/>
          <a:lstStyle/>
          <a:p>
            <a:r>
              <a:rPr lang="en-US" dirty="0"/>
              <a:t>Challenges in applying the IPA/COP </a:t>
            </a:r>
            <a:r>
              <a:rPr lang="en-US" dirty="0" smtClean="0"/>
              <a:t>test</a:t>
            </a:r>
            <a:endParaRPr lang="en-US" dirty="0"/>
          </a:p>
          <a:p>
            <a:r>
              <a:rPr lang="en-US" dirty="0"/>
              <a:t>Wanting to move away from an “all or nothing” </a:t>
            </a:r>
            <a:r>
              <a:rPr lang="en-US" dirty="0" smtClean="0"/>
              <a:t>approach</a:t>
            </a:r>
            <a:endParaRPr lang="en-US" dirty="0"/>
          </a:p>
          <a:p>
            <a:r>
              <a:rPr lang="en-US" dirty="0"/>
              <a:t>Desire to reduce burden on in-state </a:t>
            </a:r>
            <a:r>
              <a:rPr lang="en-US" dirty="0" smtClean="0"/>
              <a:t>businesses</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82</a:t>
            </a:fld>
            <a:endParaRPr lang="en-GB" dirty="0"/>
          </a:p>
        </p:txBody>
      </p:sp>
    </p:spTree>
    <p:extLst>
      <p:ext uri="{BB962C8B-B14F-4D97-AF65-F5344CB8AC3E}">
        <p14:creationId xmlns:p14="http://schemas.microsoft.com/office/powerpoint/2010/main" val="32623394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Sales </a:t>
            </a:r>
            <a:r>
              <a:rPr lang="en-US" dirty="0" smtClean="0"/>
              <a:t>Factor</a:t>
            </a:r>
            <a:r>
              <a:rPr lang="en-US" dirty="0"/>
              <a:t>: Market-Based </a:t>
            </a:r>
            <a:r>
              <a:rPr lang="en-US" dirty="0" smtClean="0"/>
              <a:t>Sourcing for </a:t>
            </a:r>
            <a:r>
              <a:rPr lang="en-US" dirty="0"/>
              <a:t>S</a:t>
            </a:r>
            <a:r>
              <a:rPr lang="en-US" dirty="0" smtClean="0"/>
              <a:t>ervices</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83</a:t>
            </a:fld>
            <a:endParaRPr lang="en-GB" dirty="0"/>
          </a:p>
        </p:txBody>
      </p:sp>
      <p:grpSp>
        <p:nvGrpSpPr>
          <p:cNvPr id="83" name="Group 82"/>
          <p:cNvGrpSpPr/>
          <p:nvPr/>
        </p:nvGrpSpPr>
        <p:grpSpPr>
          <a:xfrm>
            <a:off x="286602" y="928048"/>
            <a:ext cx="8611737" cy="5199797"/>
            <a:chOff x="539977" y="1436781"/>
            <a:chExt cx="6835232" cy="4190858"/>
          </a:xfrm>
        </p:grpSpPr>
        <p:sp>
          <p:nvSpPr>
            <p:cNvPr id="8" name="Freeform 7"/>
            <p:cNvSpPr>
              <a:spLocks/>
            </p:cNvSpPr>
            <p:nvPr/>
          </p:nvSpPr>
          <p:spPr bwMode="auto">
            <a:xfrm>
              <a:off x="6721698" y="2131657"/>
              <a:ext cx="193928" cy="320974"/>
            </a:xfrm>
            <a:custGeom>
              <a:avLst/>
              <a:gdLst>
                <a:gd name="T0" fmla="*/ 2147483647 w 135"/>
                <a:gd name="T1" fmla="*/ 2147483647 h 236"/>
                <a:gd name="T2" fmla="*/ 2147483647 w 135"/>
                <a:gd name="T3" fmla="*/ 2147483647 h 236"/>
                <a:gd name="T4" fmla="*/ 2147483647 w 135"/>
                <a:gd name="T5" fmla="*/ 2147483647 h 236"/>
                <a:gd name="T6" fmla="*/ 2147483647 w 135"/>
                <a:gd name="T7" fmla="*/ 2147483647 h 236"/>
                <a:gd name="T8" fmla="*/ 2147483647 w 135"/>
                <a:gd name="T9" fmla="*/ 2147483647 h 236"/>
                <a:gd name="T10" fmla="*/ 0 w 135"/>
                <a:gd name="T11" fmla="*/ 2147483647 h 236"/>
                <a:gd name="T12" fmla="*/ 2147483647 w 135"/>
                <a:gd name="T13" fmla="*/ 2147483647 h 236"/>
                <a:gd name="T14" fmla="*/ 2147483647 w 135"/>
                <a:gd name="T15" fmla="*/ 0 h 236"/>
                <a:gd name="T16" fmla="*/ 2147483647 w 135"/>
                <a:gd name="T17" fmla="*/ 2147483647 h 236"/>
                <a:gd name="T18" fmla="*/ 2147483647 w 135"/>
                <a:gd name="T19" fmla="*/ 2147483647 h 236"/>
                <a:gd name="T20" fmla="*/ 2147483647 w 135"/>
                <a:gd name="T21" fmla="*/ 2147483647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236"/>
                <a:gd name="T35" fmla="*/ 135 w 135"/>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236">
                  <a:moveTo>
                    <a:pt x="122" y="224"/>
                  </a:moveTo>
                  <a:lnTo>
                    <a:pt x="61" y="236"/>
                  </a:lnTo>
                  <a:lnTo>
                    <a:pt x="49" y="168"/>
                  </a:lnTo>
                  <a:lnTo>
                    <a:pt x="24" y="146"/>
                  </a:lnTo>
                  <a:lnTo>
                    <a:pt x="24" y="79"/>
                  </a:lnTo>
                  <a:lnTo>
                    <a:pt x="0" y="23"/>
                  </a:lnTo>
                  <a:lnTo>
                    <a:pt x="73" y="11"/>
                  </a:lnTo>
                  <a:lnTo>
                    <a:pt x="135" y="0"/>
                  </a:lnTo>
                  <a:lnTo>
                    <a:pt x="135" y="45"/>
                  </a:lnTo>
                  <a:lnTo>
                    <a:pt x="122" y="79"/>
                  </a:lnTo>
                  <a:lnTo>
                    <a:pt x="122" y="224"/>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9" name="Freeform 8"/>
            <p:cNvSpPr>
              <a:spLocks/>
            </p:cNvSpPr>
            <p:nvPr/>
          </p:nvSpPr>
          <p:spPr bwMode="auto">
            <a:xfrm>
              <a:off x="6809364" y="2376467"/>
              <a:ext cx="389185" cy="167288"/>
            </a:xfrm>
            <a:custGeom>
              <a:avLst/>
              <a:gdLst>
                <a:gd name="T0" fmla="*/ 0 w 270"/>
                <a:gd name="T1" fmla="*/ 2147483647 h 123"/>
                <a:gd name="T2" fmla="*/ 0 w 270"/>
                <a:gd name="T3" fmla="*/ 2147483647 h 123"/>
                <a:gd name="T4" fmla="*/ 2147483647 w 270"/>
                <a:gd name="T5" fmla="*/ 2147483647 h 123"/>
                <a:gd name="T6" fmla="*/ 2147483647 w 270"/>
                <a:gd name="T7" fmla="*/ 2147483647 h 123"/>
                <a:gd name="T8" fmla="*/ 2147483647 w 270"/>
                <a:gd name="T9" fmla="*/ 2147483647 h 123"/>
                <a:gd name="T10" fmla="*/ 2147483647 w 270"/>
                <a:gd name="T11" fmla="*/ 2147483647 h 123"/>
                <a:gd name="T12" fmla="*/ 2147483647 w 270"/>
                <a:gd name="T13" fmla="*/ 2147483647 h 123"/>
                <a:gd name="T14" fmla="*/ 2147483647 w 270"/>
                <a:gd name="T15" fmla="*/ 2147483647 h 123"/>
                <a:gd name="T16" fmla="*/ 2147483647 w 270"/>
                <a:gd name="T17" fmla="*/ 2147483647 h 123"/>
                <a:gd name="T18" fmla="*/ 2147483647 w 270"/>
                <a:gd name="T19" fmla="*/ 2147483647 h 123"/>
                <a:gd name="T20" fmla="*/ 2147483647 w 270"/>
                <a:gd name="T21" fmla="*/ 2147483647 h 123"/>
                <a:gd name="T22" fmla="*/ 2147483647 w 270"/>
                <a:gd name="T23" fmla="*/ 0 h 123"/>
                <a:gd name="T24" fmla="*/ 2147483647 w 270"/>
                <a:gd name="T25" fmla="*/ 2147483647 h 123"/>
                <a:gd name="T26" fmla="*/ 0 w 270"/>
                <a:gd name="T27" fmla="*/ 2147483647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123"/>
                <a:gd name="T44" fmla="*/ 270 w 270"/>
                <a:gd name="T45" fmla="*/ 123 h 1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123">
                  <a:moveTo>
                    <a:pt x="0" y="56"/>
                  </a:moveTo>
                  <a:lnTo>
                    <a:pt x="0" y="123"/>
                  </a:lnTo>
                  <a:lnTo>
                    <a:pt x="135" y="89"/>
                  </a:lnTo>
                  <a:lnTo>
                    <a:pt x="160" y="78"/>
                  </a:lnTo>
                  <a:lnTo>
                    <a:pt x="197" y="123"/>
                  </a:lnTo>
                  <a:lnTo>
                    <a:pt x="270" y="101"/>
                  </a:lnTo>
                  <a:lnTo>
                    <a:pt x="258" y="44"/>
                  </a:lnTo>
                  <a:lnTo>
                    <a:pt x="246" y="89"/>
                  </a:lnTo>
                  <a:lnTo>
                    <a:pt x="233" y="89"/>
                  </a:lnTo>
                  <a:lnTo>
                    <a:pt x="184" y="44"/>
                  </a:lnTo>
                  <a:lnTo>
                    <a:pt x="197" y="11"/>
                  </a:lnTo>
                  <a:lnTo>
                    <a:pt x="172" y="0"/>
                  </a:lnTo>
                  <a:lnTo>
                    <a:pt x="61" y="44"/>
                  </a:lnTo>
                  <a:lnTo>
                    <a:pt x="0" y="56"/>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10" name="Freeform 9"/>
            <p:cNvSpPr>
              <a:spLocks/>
            </p:cNvSpPr>
            <p:nvPr/>
          </p:nvSpPr>
          <p:spPr bwMode="auto">
            <a:xfrm>
              <a:off x="7004621" y="2482552"/>
              <a:ext cx="88994" cy="107445"/>
            </a:xfrm>
            <a:custGeom>
              <a:avLst/>
              <a:gdLst>
                <a:gd name="T0" fmla="*/ 2147483647 w 62"/>
                <a:gd name="T1" fmla="*/ 2147483647 h 79"/>
                <a:gd name="T2" fmla="*/ 2147483647 w 62"/>
                <a:gd name="T3" fmla="*/ 2147483647 h 79"/>
                <a:gd name="T4" fmla="*/ 2147483647 w 62"/>
                <a:gd name="T5" fmla="*/ 0 h 79"/>
                <a:gd name="T6" fmla="*/ 0 w 62"/>
                <a:gd name="T7" fmla="*/ 2147483647 h 79"/>
                <a:gd name="T8" fmla="*/ 2147483647 w 62"/>
                <a:gd name="T9" fmla="*/ 2147483647 h 79"/>
                <a:gd name="T10" fmla="*/ 0 60000 65536"/>
                <a:gd name="T11" fmla="*/ 0 60000 65536"/>
                <a:gd name="T12" fmla="*/ 0 60000 65536"/>
                <a:gd name="T13" fmla="*/ 0 60000 65536"/>
                <a:gd name="T14" fmla="*/ 0 60000 65536"/>
                <a:gd name="T15" fmla="*/ 0 w 62"/>
                <a:gd name="T16" fmla="*/ 0 h 79"/>
                <a:gd name="T17" fmla="*/ 62 w 62"/>
                <a:gd name="T18" fmla="*/ 79 h 79"/>
              </a:gdLst>
              <a:ahLst/>
              <a:cxnLst>
                <a:cxn ang="T10">
                  <a:pos x="T0" y="T1"/>
                </a:cxn>
                <a:cxn ang="T11">
                  <a:pos x="T2" y="T3"/>
                </a:cxn>
                <a:cxn ang="T12">
                  <a:pos x="T4" y="T5"/>
                </a:cxn>
                <a:cxn ang="T13">
                  <a:pos x="T6" y="T7"/>
                </a:cxn>
                <a:cxn ang="T14">
                  <a:pos x="T8" y="T9"/>
                </a:cxn>
              </a:cxnLst>
              <a:rect l="T15" t="T16" r="T17" b="T18"/>
              <a:pathLst>
                <a:path w="62" h="79">
                  <a:moveTo>
                    <a:pt x="12" y="79"/>
                  </a:moveTo>
                  <a:lnTo>
                    <a:pt x="62" y="45"/>
                  </a:lnTo>
                  <a:lnTo>
                    <a:pt x="25" y="0"/>
                  </a:lnTo>
                  <a:lnTo>
                    <a:pt x="0" y="11"/>
                  </a:lnTo>
                  <a:lnTo>
                    <a:pt x="12" y="79"/>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11" name="Freeform 10"/>
            <p:cNvSpPr>
              <a:spLocks/>
            </p:cNvSpPr>
            <p:nvPr/>
          </p:nvSpPr>
          <p:spPr bwMode="auto">
            <a:xfrm>
              <a:off x="6809364" y="2497513"/>
              <a:ext cx="212524" cy="168647"/>
            </a:xfrm>
            <a:custGeom>
              <a:avLst/>
              <a:gdLst>
                <a:gd name="T0" fmla="*/ 0 w 147"/>
                <a:gd name="T1" fmla="*/ 2147483647 h 124"/>
                <a:gd name="T2" fmla="*/ 2147483647 w 147"/>
                <a:gd name="T3" fmla="*/ 2147483647 h 124"/>
                <a:gd name="T4" fmla="*/ 2147483647 w 147"/>
                <a:gd name="T5" fmla="*/ 2147483647 h 124"/>
                <a:gd name="T6" fmla="*/ 2147483647 w 147"/>
                <a:gd name="T7" fmla="*/ 0 h 124"/>
                <a:gd name="T8" fmla="*/ 0 w 147"/>
                <a:gd name="T9" fmla="*/ 2147483647 h 124"/>
                <a:gd name="T10" fmla="*/ 0 60000 65536"/>
                <a:gd name="T11" fmla="*/ 0 60000 65536"/>
                <a:gd name="T12" fmla="*/ 0 60000 65536"/>
                <a:gd name="T13" fmla="*/ 0 60000 65536"/>
                <a:gd name="T14" fmla="*/ 0 60000 65536"/>
                <a:gd name="T15" fmla="*/ 0 w 147"/>
                <a:gd name="T16" fmla="*/ 0 h 124"/>
                <a:gd name="T17" fmla="*/ 147 w 147"/>
                <a:gd name="T18" fmla="*/ 124 h 124"/>
              </a:gdLst>
              <a:ahLst/>
              <a:cxnLst>
                <a:cxn ang="T10">
                  <a:pos x="T0" y="T1"/>
                </a:cxn>
                <a:cxn ang="T11">
                  <a:pos x="T2" y="T3"/>
                </a:cxn>
                <a:cxn ang="T12">
                  <a:pos x="T4" y="T5"/>
                </a:cxn>
                <a:cxn ang="T13">
                  <a:pos x="T6" y="T7"/>
                </a:cxn>
                <a:cxn ang="T14">
                  <a:pos x="T8" y="T9"/>
                </a:cxn>
              </a:cxnLst>
              <a:rect l="T15" t="T16" r="T17" b="T18"/>
              <a:pathLst>
                <a:path w="147" h="124">
                  <a:moveTo>
                    <a:pt x="0" y="34"/>
                  </a:moveTo>
                  <a:lnTo>
                    <a:pt x="12" y="124"/>
                  </a:lnTo>
                  <a:lnTo>
                    <a:pt x="147" y="68"/>
                  </a:lnTo>
                  <a:lnTo>
                    <a:pt x="135" y="0"/>
                  </a:lnTo>
                  <a:lnTo>
                    <a:pt x="0" y="34"/>
                  </a:lnTo>
                  <a:close/>
                </a:path>
              </a:pathLst>
            </a:custGeom>
            <a:solidFill>
              <a:srgbClr val="6D2077"/>
            </a:solidFill>
            <a:ln w="9525">
              <a:solidFill>
                <a:srgbClr val="FFFFFF"/>
              </a:solidFill>
              <a:round/>
              <a:headEnd/>
              <a:tailEnd/>
            </a:ln>
          </p:spPr>
          <p:txBody>
            <a:bodyPr rIns="13716"/>
            <a:lstStyle/>
            <a:p>
              <a:endParaRPr lang="en-US" sz="1350" kern="0" dirty="0">
                <a:solidFill>
                  <a:srgbClr val="000000"/>
                </a:solidFill>
              </a:endParaRPr>
            </a:p>
          </p:txBody>
        </p:sp>
        <p:sp>
          <p:nvSpPr>
            <p:cNvPr id="12" name="Freeform 11"/>
            <p:cNvSpPr>
              <a:spLocks/>
            </p:cNvSpPr>
            <p:nvPr/>
          </p:nvSpPr>
          <p:spPr bwMode="auto">
            <a:xfrm>
              <a:off x="6138585" y="2162939"/>
              <a:ext cx="688047" cy="533143"/>
            </a:xfrm>
            <a:custGeom>
              <a:avLst/>
              <a:gdLst>
                <a:gd name="T0" fmla="*/ 2147483647 w 479"/>
                <a:gd name="T1" fmla="*/ 2147483647 h 392"/>
                <a:gd name="T2" fmla="*/ 2147483647 w 479"/>
                <a:gd name="T3" fmla="*/ 2147483647 h 392"/>
                <a:gd name="T4" fmla="*/ 2147483647 w 479"/>
                <a:gd name="T5" fmla="*/ 2147483647 h 392"/>
                <a:gd name="T6" fmla="*/ 0 w 479"/>
                <a:gd name="T7" fmla="*/ 2147483647 h 392"/>
                <a:gd name="T8" fmla="*/ 2147483647 w 479"/>
                <a:gd name="T9" fmla="*/ 2147483647 h 392"/>
                <a:gd name="T10" fmla="*/ 2147483647 w 479"/>
                <a:gd name="T11" fmla="*/ 2147483647 h 392"/>
                <a:gd name="T12" fmla="*/ 2147483647 w 479"/>
                <a:gd name="T13" fmla="*/ 2147483647 h 392"/>
                <a:gd name="T14" fmla="*/ 2147483647 w 479"/>
                <a:gd name="T15" fmla="*/ 2147483647 h 392"/>
                <a:gd name="T16" fmla="*/ 2147483647 w 479"/>
                <a:gd name="T17" fmla="*/ 2147483647 h 392"/>
                <a:gd name="T18" fmla="*/ 2147483647 w 479"/>
                <a:gd name="T19" fmla="*/ 2147483647 h 392"/>
                <a:gd name="T20" fmla="*/ 2147483647 w 479"/>
                <a:gd name="T21" fmla="*/ 2147483647 h 392"/>
                <a:gd name="T22" fmla="*/ 2147483647 w 479"/>
                <a:gd name="T23" fmla="*/ 2147483647 h 392"/>
                <a:gd name="T24" fmla="*/ 2147483647 w 479"/>
                <a:gd name="T25" fmla="*/ 0 h 392"/>
                <a:gd name="T26" fmla="*/ 2147483647 w 479"/>
                <a:gd name="T27" fmla="*/ 2147483647 h 392"/>
                <a:gd name="T28" fmla="*/ 2147483647 w 479"/>
                <a:gd name="T29" fmla="*/ 2147483647 h 392"/>
                <a:gd name="T30" fmla="*/ 2147483647 w 479"/>
                <a:gd name="T31" fmla="*/ 2147483647 h 392"/>
                <a:gd name="T32" fmla="*/ 2147483647 w 479"/>
                <a:gd name="T33" fmla="*/ 2147483647 h 392"/>
                <a:gd name="T34" fmla="*/ 2147483647 w 479"/>
                <a:gd name="T35" fmla="*/ 2147483647 h 392"/>
                <a:gd name="T36" fmla="*/ 2147483647 w 479"/>
                <a:gd name="T37" fmla="*/ 2147483647 h 392"/>
                <a:gd name="T38" fmla="*/ 2147483647 w 479"/>
                <a:gd name="T39" fmla="*/ 2147483647 h 392"/>
                <a:gd name="T40" fmla="*/ 2147483647 w 479"/>
                <a:gd name="T41" fmla="*/ 2147483647 h 3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9"/>
                <a:gd name="T64" fmla="*/ 0 h 392"/>
                <a:gd name="T65" fmla="*/ 479 w 479"/>
                <a:gd name="T66" fmla="*/ 392 h 3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9" h="392">
                  <a:moveTo>
                    <a:pt x="393" y="370"/>
                  </a:moveTo>
                  <a:lnTo>
                    <a:pt x="332" y="314"/>
                  </a:lnTo>
                  <a:lnTo>
                    <a:pt x="12" y="381"/>
                  </a:lnTo>
                  <a:lnTo>
                    <a:pt x="0" y="347"/>
                  </a:lnTo>
                  <a:lnTo>
                    <a:pt x="49" y="291"/>
                  </a:lnTo>
                  <a:lnTo>
                    <a:pt x="49" y="246"/>
                  </a:lnTo>
                  <a:lnTo>
                    <a:pt x="86" y="224"/>
                  </a:lnTo>
                  <a:lnTo>
                    <a:pt x="172" y="224"/>
                  </a:lnTo>
                  <a:lnTo>
                    <a:pt x="234" y="190"/>
                  </a:lnTo>
                  <a:lnTo>
                    <a:pt x="234" y="112"/>
                  </a:lnTo>
                  <a:lnTo>
                    <a:pt x="270" y="56"/>
                  </a:lnTo>
                  <a:lnTo>
                    <a:pt x="332" y="11"/>
                  </a:lnTo>
                  <a:lnTo>
                    <a:pt x="406" y="0"/>
                  </a:lnTo>
                  <a:lnTo>
                    <a:pt x="430" y="56"/>
                  </a:lnTo>
                  <a:lnTo>
                    <a:pt x="430" y="123"/>
                  </a:lnTo>
                  <a:lnTo>
                    <a:pt x="455" y="145"/>
                  </a:lnTo>
                  <a:lnTo>
                    <a:pt x="467" y="213"/>
                  </a:lnTo>
                  <a:lnTo>
                    <a:pt x="467" y="280"/>
                  </a:lnTo>
                  <a:lnTo>
                    <a:pt x="479" y="370"/>
                  </a:lnTo>
                  <a:lnTo>
                    <a:pt x="455" y="392"/>
                  </a:lnTo>
                  <a:lnTo>
                    <a:pt x="393" y="370"/>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13" name="Freeform 12"/>
            <p:cNvSpPr>
              <a:spLocks/>
            </p:cNvSpPr>
            <p:nvPr/>
          </p:nvSpPr>
          <p:spPr bwMode="auto">
            <a:xfrm>
              <a:off x="6668567" y="2666160"/>
              <a:ext cx="158065" cy="304653"/>
            </a:xfrm>
            <a:custGeom>
              <a:avLst/>
              <a:gdLst>
                <a:gd name="T0" fmla="*/ 2147483647 w 110"/>
                <a:gd name="T1" fmla="*/ 0 h 224"/>
                <a:gd name="T2" fmla="*/ 0 w 110"/>
                <a:gd name="T3" fmla="*/ 2147483647 h 224"/>
                <a:gd name="T4" fmla="*/ 0 w 110"/>
                <a:gd name="T5" fmla="*/ 2147483647 h 224"/>
                <a:gd name="T6" fmla="*/ 2147483647 w 110"/>
                <a:gd name="T7" fmla="*/ 2147483647 h 224"/>
                <a:gd name="T8" fmla="*/ 2147483647 w 110"/>
                <a:gd name="T9" fmla="*/ 2147483647 h 224"/>
                <a:gd name="T10" fmla="*/ 2147483647 w 110"/>
                <a:gd name="T11" fmla="*/ 2147483647 h 224"/>
                <a:gd name="T12" fmla="*/ 2147483647 w 110"/>
                <a:gd name="T13" fmla="*/ 2147483647 h 224"/>
                <a:gd name="T14" fmla="*/ 2147483647 w 110"/>
                <a:gd name="T15" fmla="*/ 2147483647 h 224"/>
                <a:gd name="T16" fmla="*/ 2147483647 w 110"/>
                <a:gd name="T17" fmla="*/ 2147483647 h 224"/>
                <a:gd name="T18" fmla="*/ 2147483647 w 110"/>
                <a:gd name="T19" fmla="*/ 2147483647 h 224"/>
                <a:gd name="T20" fmla="*/ 2147483647 w 110"/>
                <a:gd name="T21" fmla="*/ 2147483647 h 224"/>
                <a:gd name="T22" fmla="*/ 2147483647 w 110"/>
                <a:gd name="T23" fmla="*/ 2147483647 h 224"/>
                <a:gd name="T24" fmla="*/ 2147483647 w 110"/>
                <a:gd name="T25" fmla="*/ 2147483647 h 224"/>
                <a:gd name="T26" fmla="*/ 2147483647 w 110"/>
                <a:gd name="T27" fmla="*/ 2147483647 h 224"/>
                <a:gd name="T28" fmla="*/ 2147483647 w 110"/>
                <a:gd name="T29" fmla="*/ 2147483647 h 224"/>
                <a:gd name="T30" fmla="*/ 2147483647 w 110"/>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0"/>
                <a:gd name="T49" fmla="*/ 0 h 224"/>
                <a:gd name="T50" fmla="*/ 110 w 110"/>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0" h="224">
                  <a:moveTo>
                    <a:pt x="24" y="0"/>
                  </a:moveTo>
                  <a:lnTo>
                    <a:pt x="0" y="33"/>
                  </a:lnTo>
                  <a:lnTo>
                    <a:pt x="0" y="67"/>
                  </a:lnTo>
                  <a:lnTo>
                    <a:pt x="49" y="101"/>
                  </a:lnTo>
                  <a:lnTo>
                    <a:pt x="12" y="134"/>
                  </a:lnTo>
                  <a:lnTo>
                    <a:pt x="12" y="168"/>
                  </a:lnTo>
                  <a:lnTo>
                    <a:pt x="37" y="190"/>
                  </a:lnTo>
                  <a:lnTo>
                    <a:pt x="61" y="190"/>
                  </a:lnTo>
                  <a:lnTo>
                    <a:pt x="61" y="224"/>
                  </a:lnTo>
                  <a:lnTo>
                    <a:pt x="86" y="224"/>
                  </a:lnTo>
                  <a:lnTo>
                    <a:pt x="86" y="190"/>
                  </a:lnTo>
                  <a:lnTo>
                    <a:pt x="110" y="168"/>
                  </a:lnTo>
                  <a:lnTo>
                    <a:pt x="110" y="67"/>
                  </a:lnTo>
                  <a:lnTo>
                    <a:pt x="86" y="67"/>
                  </a:lnTo>
                  <a:lnTo>
                    <a:pt x="86" y="22"/>
                  </a:lnTo>
                  <a:lnTo>
                    <a:pt x="24" y="0"/>
                  </a:lnTo>
                  <a:close/>
                </a:path>
              </a:pathLst>
            </a:custGeom>
            <a:solidFill>
              <a:srgbClr val="44546A"/>
            </a:solidFill>
            <a:ln w="9525">
              <a:solidFill>
                <a:schemeClr val="bg1"/>
              </a:solidFill>
              <a:round/>
              <a:headEnd/>
              <a:tailEnd/>
            </a:ln>
          </p:spPr>
          <p:txBody>
            <a:bodyPr rIns="13716"/>
            <a:lstStyle/>
            <a:p>
              <a:endParaRPr lang="en-US" sz="1350" kern="0" dirty="0">
                <a:solidFill>
                  <a:srgbClr val="000000"/>
                </a:solidFill>
              </a:endParaRPr>
            </a:p>
          </p:txBody>
        </p:sp>
        <p:sp>
          <p:nvSpPr>
            <p:cNvPr id="14" name="Freeform 13"/>
            <p:cNvSpPr>
              <a:spLocks/>
            </p:cNvSpPr>
            <p:nvPr/>
          </p:nvSpPr>
          <p:spPr bwMode="auto">
            <a:xfrm>
              <a:off x="6632704" y="2848408"/>
              <a:ext cx="123529" cy="168647"/>
            </a:xfrm>
            <a:custGeom>
              <a:avLst/>
              <a:gdLst>
                <a:gd name="T0" fmla="*/ 2147483647 w 86"/>
                <a:gd name="T1" fmla="*/ 0 h 124"/>
                <a:gd name="T2" fmla="*/ 2147483647 w 86"/>
                <a:gd name="T3" fmla="*/ 0 h 124"/>
                <a:gd name="T4" fmla="*/ 0 w 86"/>
                <a:gd name="T5" fmla="*/ 2147483647 h 124"/>
                <a:gd name="T6" fmla="*/ 2147483647 w 86"/>
                <a:gd name="T7" fmla="*/ 2147483647 h 124"/>
                <a:gd name="T8" fmla="*/ 2147483647 w 86"/>
                <a:gd name="T9" fmla="*/ 2147483647 h 124"/>
                <a:gd name="T10" fmla="*/ 2147483647 w 86"/>
                <a:gd name="T11" fmla="*/ 2147483647 h 124"/>
                <a:gd name="T12" fmla="*/ 2147483647 w 86"/>
                <a:gd name="T13" fmla="*/ 2147483647 h 124"/>
                <a:gd name="T14" fmla="*/ 2147483647 w 86"/>
                <a:gd name="T15" fmla="*/ 2147483647 h 124"/>
                <a:gd name="T16" fmla="*/ 2147483647 w 86"/>
                <a:gd name="T17" fmla="*/ 0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124"/>
                <a:gd name="T29" fmla="*/ 86 w 86"/>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124">
                  <a:moveTo>
                    <a:pt x="37" y="0"/>
                  </a:moveTo>
                  <a:lnTo>
                    <a:pt x="12" y="0"/>
                  </a:lnTo>
                  <a:lnTo>
                    <a:pt x="0" y="23"/>
                  </a:lnTo>
                  <a:lnTo>
                    <a:pt x="37" y="124"/>
                  </a:lnTo>
                  <a:lnTo>
                    <a:pt x="86" y="124"/>
                  </a:lnTo>
                  <a:lnTo>
                    <a:pt x="86" y="101"/>
                  </a:lnTo>
                  <a:lnTo>
                    <a:pt x="49" y="68"/>
                  </a:lnTo>
                  <a:lnTo>
                    <a:pt x="37" y="34"/>
                  </a:lnTo>
                  <a:lnTo>
                    <a:pt x="37" y="0"/>
                  </a:lnTo>
                  <a:close/>
                </a:path>
              </a:pathLst>
            </a:custGeom>
            <a:solidFill>
              <a:srgbClr val="44546A"/>
            </a:solidFill>
            <a:ln w="9525">
              <a:solidFill>
                <a:schemeClr val="bg1"/>
              </a:solidFill>
              <a:round/>
              <a:headEnd/>
              <a:tailEnd/>
            </a:ln>
          </p:spPr>
          <p:txBody>
            <a:bodyPr rIns="13716"/>
            <a:lstStyle/>
            <a:p>
              <a:endParaRPr lang="en-US" sz="1350" kern="0" dirty="0">
                <a:solidFill>
                  <a:srgbClr val="000000"/>
                </a:solidFill>
              </a:endParaRPr>
            </a:p>
          </p:txBody>
        </p:sp>
        <p:sp>
          <p:nvSpPr>
            <p:cNvPr id="15" name="Freeform 14"/>
            <p:cNvSpPr>
              <a:spLocks/>
            </p:cNvSpPr>
            <p:nvPr/>
          </p:nvSpPr>
          <p:spPr bwMode="auto">
            <a:xfrm>
              <a:off x="6068186" y="2589997"/>
              <a:ext cx="670780" cy="365855"/>
            </a:xfrm>
            <a:custGeom>
              <a:avLst/>
              <a:gdLst>
                <a:gd name="T0" fmla="*/ 2147483647 w 467"/>
                <a:gd name="T1" fmla="*/ 2147483647 h 269"/>
                <a:gd name="T2" fmla="*/ 2147483647 w 467"/>
                <a:gd name="T3" fmla="*/ 2147483647 h 269"/>
                <a:gd name="T4" fmla="*/ 2147483647 w 467"/>
                <a:gd name="T5" fmla="*/ 2147483647 h 269"/>
                <a:gd name="T6" fmla="*/ 2147483647 w 467"/>
                <a:gd name="T7" fmla="*/ 2147483647 h 269"/>
                <a:gd name="T8" fmla="*/ 0 w 467"/>
                <a:gd name="T9" fmla="*/ 2147483647 h 269"/>
                <a:gd name="T10" fmla="*/ 2147483647 w 467"/>
                <a:gd name="T11" fmla="*/ 2147483647 h 269"/>
                <a:gd name="T12" fmla="*/ 2147483647 w 467"/>
                <a:gd name="T13" fmla="*/ 2147483647 h 269"/>
                <a:gd name="T14" fmla="*/ 2147483647 w 467"/>
                <a:gd name="T15" fmla="*/ 0 h 269"/>
                <a:gd name="T16" fmla="*/ 2147483647 w 467"/>
                <a:gd name="T17" fmla="*/ 2147483647 h 269"/>
                <a:gd name="T18" fmla="*/ 2147483647 w 467"/>
                <a:gd name="T19" fmla="*/ 2147483647 h 269"/>
                <a:gd name="T20" fmla="*/ 2147483647 w 467"/>
                <a:gd name="T21" fmla="*/ 2147483647 h 269"/>
                <a:gd name="T22" fmla="*/ 2147483647 w 467"/>
                <a:gd name="T23" fmla="*/ 2147483647 h 269"/>
                <a:gd name="T24" fmla="*/ 2147483647 w 467"/>
                <a:gd name="T25" fmla="*/ 2147483647 h 269"/>
                <a:gd name="T26" fmla="*/ 2147483647 w 467"/>
                <a:gd name="T27" fmla="*/ 2147483647 h 269"/>
                <a:gd name="T28" fmla="*/ 2147483647 w 467"/>
                <a:gd name="T29" fmla="*/ 2147483647 h 2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7"/>
                <a:gd name="T46" fmla="*/ 0 h 269"/>
                <a:gd name="T47" fmla="*/ 467 w 467"/>
                <a:gd name="T48" fmla="*/ 269 h 2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7" h="269">
                  <a:moveTo>
                    <a:pt x="393" y="213"/>
                  </a:moveTo>
                  <a:lnTo>
                    <a:pt x="123" y="269"/>
                  </a:lnTo>
                  <a:lnTo>
                    <a:pt x="37" y="269"/>
                  </a:lnTo>
                  <a:lnTo>
                    <a:pt x="25" y="190"/>
                  </a:lnTo>
                  <a:lnTo>
                    <a:pt x="0" y="78"/>
                  </a:lnTo>
                  <a:lnTo>
                    <a:pt x="49" y="33"/>
                  </a:lnTo>
                  <a:lnTo>
                    <a:pt x="61" y="67"/>
                  </a:lnTo>
                  <a:lnTo>
                    <a:pt x="381" y="0"/>
                  </a:lnTo>
                  <a:lnTo>
                    <a:pt x="442" y="56"/>
                  </a:lnTo>
                  <a:lnTo>
                    <a:pt x="418" y="89"/>
                  </a:lnTo>
                  <a:lnTo>
                    <a:pt x="418" y="123"/>
                  </a:lnTo>
                  <a:lnTo>
                    <a:pt x="467" y="157"/>
                  </a:lnTo>
                  <a:lnTo>
                    <a:pt x="430" y="190"/>
                  </a:lnTo>
                  <a:lnTo>
                    <a:pt x="405" y="190"/>
                  </a:lnTo>
                  <a:lnTo>
                    <a:pt x="393" y="213"/>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16" name="Freeform 15"/>
            <p:cNvSpPr>
              <a:spLocks/>
            </p:cNvSpPr>
            <p:nvPr/>
          </p:nvSpPr>
          <p:spPr bwMode="auto">
            <a:xfrm>
              <a:off x="6244847" y="2879689"/>
              <a:ext cx="511386" cy="228490"/>
            </a:xfrm>
            <a:custGeom>
              <a:avLst/>
              <a:gdLst>
                <a:gd name="T0" fmla="*/ 0 w 356"/>
                <a:gd name="T1" fmla="*/ 2147483647 h 168"/>
                <a:gd name="T2" fmla="*/ 0 w 356"/>
                <a:gd name="T3" fmla="*/ 2147483647 h 168"/>
                <a:gd name="T4" fmla="*/ 2147483647 w 356"/>
                <a:gd name="T5" fmla="*/ 2147483647 h 168"/>
                <a:gd name="T6" fmla="*/ 2147483647 w 356"/>
                <a:gd name="T7" fmla="*/ 2147483647 h 168"/>
                <a:gd name="T8" fmla="*/ 2147483647 w 356"/>
                <a:gd name="T9" fmla="*/ 2147483647 h 168"/>
                <a:gd name="T10" fmla="*/ 2147483647 w 356"/>
                <a:gd name="T11" fmla="*/ 2147483647 h 168"/>
                <a:gd name="T12" fmla="*/ 2147483647 w 356"/>
                <a:gd name="T13" fmla="*/ 2147483647 h 168"/>
                <a:gd name="T14" fmla="*/ 2147483647 w 356"/>
                <a:gd name="T15" fmla="*/ 2147483647 h 168"/>
                <a:gd name="T16" fmla="*/ 2147483647 w 356"/>
                <a:gd name="T17" fmla="*/ 2147483647 h 168"/>
                <a:gd name="T18" fmla="*/ 2147483647 w 356"/>
                <a:gd name="T19" fmla="*/ 2147483647 h 168"/>
                <a:gd name="T20" fmla="*/ 2147483647 w 356"/>
                <a:gd name="T21" fmla="*/ 2147483647 h 168"/>
                <a:gd name="T22" fmla="*/ 2147483647 w 356"/>
                <a:gd name="T23" fmla="*/ 2147483647 h 168"/>
                <a:gd name="T24" fmla="*/ 2147483647 w 356"/>
                <a:gd name="T25" fmla="*/ 2147483647 h 168"/>
                <a:gd name="T26" fmla="*/ 2147483647 w 356"/>
                <a:gd name="T27" fmla="*/ 2147483647 h 168"/>
                <a:gd name="T28" fmla="*/ 2147483647 w 356"/>
                <a:gd name="T29" fmla="*/ 2147483647 h 168"/>
                <a:gd name="T30" fmla="*/ 2147483647 w 356"/>
                <a:gd name="T31" fmla="*/ 2147483647 h 168"/>
                <a:gd name="T32" fmla="*/ 2147483647 w 356"/>
                <a:gd name="T33" fmla="*/ 2147483647 h 168"/>
                <a:gd name="T34" fmla="*/ 2147483647 w 356"/>
                <a:gd name="T35" fmla="*/ 2147483647 h 168"/>
                <a:gd name="T36" fmla="*/ 2147483647 w 356"/>
                <a:gd name="T37" fmla="*/ 2147483647 h 168"/>
                <a:gd name="T38" fmla="*/ 2147483647 w 356"/>
                <a:gd name="T39" fmla="*/ 2147483647 h 168"/>
                <a:gd name="T40" fmla="*/ 2147483647 w 356"/>
                <a:gd name="T41" fmla="*/ 0 h 168"/>
                <a:gd name="T42" fmla="*/ 0 w 356"/>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6"/>
                <a:gd name="T67" fmla="*/ 0 h 168"/>
                <a:gd name="T68" fmla="*/ 356 w 356"/>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6" h="168">
                  <a:moveTo>
                    <a:pt x="0" y="56"/>
                  </a:moveTo>
                  <a:lnTo>
                    <a:pt x="0" y="101"/>
                  </a:lnTo>
                  <a:lnTo>
                    <a:pt x="49" y="56"/>
                  </a:lnTo>
                  <a:lnTo>
                    <a:pt x="86" y="67"/>
                  </a:lnTo>
                  <a:lnTo>
                    <a:pt x="110" y="45"/>
                  </a:lnTo>
                  <a:lnTo>
                    <a:pt x="147" y="56"/>
                  </a:lnTo>
                  <a:lnTo>
                    <a:pt x="184" y="89"/>
                  </a:lnTo>
                  <a:lnTo>
                    <a:pt x="196" y="112"/>
                  </a:lnTo>
                  <a:lnTo>
                    <a:pt x="184" y="134"/>
                  </a:lnTo>
                  <a:lnTo>
                    <a:pt x="270" y="157"/>
                  </a:lnTo>
                  <a:lnTo>
                    <a:pt x="233" y="89"/>
                  </a:lnTo>
                  <a:lnTo>
                    <a:pt x="233" y="56"/>
                  </a:lnTo>
                  <a:lnTo>
                    <a:pt x="258" y="45"/>
                  </a:lnTo>
                  <a:lnTo>
                    <a:pt x="270" y="67"/>
                  </a:lnTo>
                  <a:lnTo>
                    <a:pt x="282" y="101"/>
                  </a:lnTo>
                  <a:lnTo>
                    <a:pt x="295" y="134"/>
                  </a:lnTo>
                  <a:lnTo>
                    <a:pt x="307" y="168"/>
                  </a:lnTo>
                  <a:lnTo>
                    <a:pt x="356" y="168"/>
                  </a:lnTo>
                  <a:lnTo>
                    <a:pt x="356" y="101"/>
                  </a:lnTo>
                  <a:lnTo>
                    <a:pt x="307" y="101"/>
                  </a:lnTo>
                  <a:lnTo>
                    <a:pt x="270" y="0"/>
                  </a:lnTo>
                  <a:lnTo>
                    <a:pt x="0" y="56"/>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17" name="Freeform 16"/>
            <p:cNvSpPr>
              <a:spLocks/>
            </p:cNvSpPr>
            <p:nvPr/>
          </p:nvSpPr>
          <p:spPr bwMode="auto">
            <a:xfrm>
              <a:off x="5907465" y="2848408"/>
              <a:ext cx="548577" cy="443379"/>
            </a:xfrm>
            <a:custGeom>
              <a:avLst/>
              <a:gdLst>
                <a:gd name="T0" fmla="*/ 2147483647 w 381"/>
                <a:gd name="T1" fmla="*/ 0 h 326"/>
                <a:gd name="T2" fmla="*/ 2147483647 w 381"/>
                <a:gd name="T3" fmla="*/ 2147483647 h 326"/>
                <a:gd name="T4" fmla="*/ 2147483647 w 381"/>
                <a:gd name="T5" fmla="*/ 2147483647 h 326"/>
                <a:gd name="T6" fmla="*/ 2147483647 w 381"/>
                <a:gd name="T7" fmla="*/ 2147483647 h 326"/>
                <a:gd name="T8" fmla="*/ 2147483647 w 381"/>
                <a:gd name="T9" fmla="*/ 2147483647 h 326"/>
                <a:gd name="T10" fmla="*/ 0 w 381"/>
                <a:gd name="T11" fmla="*/ 2147483647 h 326"/>
                <a:gd name="T12" fmla="*/ 0 w 381"/>
                <a:gd name="T13" fmla="*/ 2147483647 h 326"/>
                <a:gd name="T14" fmla="*/ 2147483647 w 381"/>
                <a:gd name="T15" fmla="*/ 2147483647 h 326"/>
                <a:gd name="T16" fmla="*/ 2147483647 w 381"/>
                <a:gd name="T17" fmla="*/ 2147483647 h 326"/>
                <a:gd name="T18" fmla="*/ 2147483647 w 381"/>
                <a:gd name="T19" fmla="*/ 2147483647 h 326"/>
                <a:gd name="T20" fmla="*/ 2147483647 w 381"/>
                <a:gd name="T21" fmla="*/ 2147483647 h 326"/>
                <a:gd name="T22" fmla="*/ 2147483647 w 381"/>
                <a:gd name="T23" fmla="*/ 2147483647 h 326"/>
                <a:gd name="T24" fmla="*/ 2147483647 w 381"/>
                <a:gd name="T25" fmla="*/ 2147483647 h 326"/>
                <a:gd name="T26" fmla="*/ 2147483647 w 381"/>
                <a:gd name="T27" fmla="*/ 2147483647 h 326"/>
                <a:gd name="T28" fmla="*/ 2147483647 w 381"/>
                <a:gd name="T29" fmla="*/ 2147483647 h 326"/>
                <a:gd name="T30" fmla="*/ 2147483647 w 381"/>
                <a:gd name="T31" fmla="*/ 2147483647 h 326"/>
                <a:gd name="T32" fmla="*/ 2147483647 w 381"/>
                <a:gd name="T33" fmla="*/ 2147483647 h 326"/>
                <a:gd name="T34" fmla="*/ 2147483647 w 381"/>
                <a:gd name="T35" fmla="*/ 2147483647 h 326"/>
                <a:gd name="T36" fmla="*/ 2147483647 w 381"/>
                <a:gd name="T37" fmla="*/ 2147483647 h 326"/>
                <a:gd name="T38" fmla="*/ 2147483647 w 381"/>
                <a:gd name="T39" fmla="*/ 2147483647 h 326"/>
                <a:gd name="T40" fmla="*/ 2147483647 w 381"/>
                <a:gd name="T41" fmla="*/ 2147483647 h 326"/>
                <a:gd name="T42" fmla="*/ 2147483647 w 381"/>
                <a:gd name="T43" fmla="*/ 2147483647 h 326"/>
                <a:gd name="T44" fmla="*/ 2147483647 w 381"/>
                <a:gd name="T45" fmla="*/ 0 h 3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1"/>
                <a:gd name="T70" fmla="*/ 0 h 326"/>
                <a:gd name="T71" fmla="*/ 381 w 381"/>
                <a:gd name="T72" fmla="*/ 326 h 3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1" h="326">
                  <a:moveTo>
                    <a:pt x="136" y="0"/>
                  </a:moveTo>
                  <a:lnTo>
                    <a:pt x="111" y="12"/>
                  </a:lnTo>
                  <a:lnTo>
                    <a:pt x="123" y="101"/>
                  </a:lnTo>
                  <a:lnTo>
                    <a:pt x="50" y="146"/>
                  </a:lnTo>
                  <a:lnTo>
                    <a:pt x="25" y="213"/>
                  </a:lnTo>
                  <a:lnTo>
                    <a:pt x="0" y="225"/>
                  </a:lnTo>
                  <a:lnTo>
                    <a:pt x="0" y="258"/>
                  </a:lnTo>
                  <a:lnTo>
                    <a:pt x="62" y="314"/>
                  </a:lnTo>
                  <a:lnTo>
                    <a:pt x="74" y="326"/>
                  </a:lnTo>
                  <a:lnTo>
                    <a:pt x="123" y="326"/>
                  </a:lnTo>
                  <a:lnTo>
                    <a:pt x="197" y="292"/>
                  </a:lnTo>
                  <a:lnTo>
                    <a:pt x="234" y="191"/>
                  </a:lnTo>
                  <a:lnTo>
                    <a:pt x="320" y="112"/>
                  </a:lnTo>
                  <a:lnTo>
                    <a:pt x="344" y="90"/>
                  </a:lnTo>
                  <a:lnTo>
                    <a:pt x="369" y="101"/>
                  </a:lnTo>
                  <a:lnTo>
                    <a:pt x="381" y="79"/>
                  </a:lnTo>
                  <a:lnTo>
                    <a:pt x="344" y="68"/>
                  </a:lnTo>
                  <a:lnTo>
                    <a:pt x="320" y="90"/>
                  </a:lnTo>
                  <a:lnTo>
                    <a:pt x="283" y="79"/>
                  </a:lnTo>
                  <a:lnTo>
                    <a:pt x="234" y="124"/>
                  </a:lnTo>
                  <a:lnTo>
                    <a:pt x="234" y="79"/>
                  </a:lnTo>
                  <a:lnTo>
                    <a:pt x="148" y="79"/>
                  </a:lnTo>
                  <a:lnTo>
                    <a:pt x="136" y="0"/>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18" name="Freeform 17"/>
            <p:cNvSpPr>
              <a:spLocks/>
            </p:cNvSpPr>
            <p:nvPr/>
          </p:nvSpPr>
          <p:spPr bwMode="auto">
            <a:xfrm>
              <a:off x="5588679" y="2696082"/>
              <a:ext cx="515371" cy="458339"/>
            </a:xfrm>
            <a:custGeom>
              <a:avLst/>
              <a:gdLst>
                <a:gd name="T0" fmla="*/ 2147483647 w 357"/>
                <a:gd name="T1" fmla="*/ 0 h 337"/>
                <a:gd name="T2" fmla="*/ 2147483647 w 357"/>
                <a:gd name="T3" fmla="*/ 2147483647 h 337"/>
                <a:gd name="T4" fmla="*/ 2147483647 w 357"/>
                <a:gd name="T5" fmla="*/ 2147483647 h 337"/>
                <a:gd name="T6" fmla="*/ 2147483647 w 357"/>
                <a:gd name="T7" fmla="*/ 2147483647 h 337"/>
                <a:gd name="T8" fmla="*/ 2147483647 w 357"/>
                <a:gd name="T9" fmla="*/ 2147483647 h 337"/>
                <a:gd name="T10" fmla="*/ 2147483647 w 357"/>
                <a:gd name="T11" fmla="*/ 2147483647 h 337"/>
                <a:gd name="T12" fmla="*/ 0 w 357"/>
                <a:gd name="T13" fmla="*/ 2147483647 h 337"/>
                <a:gd name="T14" fmla="*/ 2147483647 w 357"/>
                <a:gd name="T15" fmla="*/ 2147483647 h 337"/>
                <a:gd name="T16" fmla="*/ 2147483647 w 357"/>
                <a:gd name="T17" fmla="*/ 2147483647 h 337"/>
                <a:gd name="T18" fmla="*/ 2147483647 w 357"/>
                <a:gd name="T19" fmla="*/ 2147483647 h 337"/>
                <a:gd name="T20" fmla="*/ 2147483647 w 357"/>
                <a:gd name="T21" fmla="*/ 2147483647 h 337"/>
                <a:gd name="T22" fmla="*/ 2147483647 w 357"/>
                <a:gd name="T23" fmla="*/ 2147483647 h 337"/>
                <a:gd name="T24" fmla="*/ 2147483647 w 357"/>
                <a:gd name="T25" fmla="*/ 2147483647 h 337"/>
                <a:gd name="T26" fmla="*/ 2147483647 w 357"/>
                <a:gd name="T27" fmla="*/ 2147483647 h 337"/>
                <a:gd name="T28" fmla="*/ 2147483647 w 357"/>
                <a:gd name="T29" fmla="*/ 2147483647 h 337"/>
                <a:gd name="T30" fmla="*/ 2147483647 w 357"/>
                <a:gd name="T31" fmla="*/ 2147483647 h 337"/>
                <a:gd name="T32" fmla="*/ 2147483647 w 357"/>
                <a:gd name="T33" fmla="*/ 2147483647 h 337"/>
                <a:gd name="T34" fmla="*/ 2147483647 w 357"/>
                <a:gd name="T35" fmla="*/ 0 h 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7"/>
                <a:gd name="T55" fmla="*/ 0 h 337"/>
                <a:gd name="T56" fmla="*/ 357 w 357"/>
                <a:gd name="T57" fmla="*/ 337 h 3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7" h="337">
                  <a:moveTo>
                    <a:pt x="332" y="0"/>
                  </a:moveTo>
                  <a:lnTo>
                    <a:pt x="283" y="11"/>
                  </a:lnTo>
                  <a:lnTo>
                    <a:pt x="234" y="34"/>
                  </a:lnTo>
                  <a:lnTo>
                    <a:pt x="172" y="56"/>
                  </a:lnTo>
                  <a:lnTo>
                    <a:pt x="135" y="45"/>
                  </a:lnTo>
                  <a:lnTo>
                    <a:pt x="111" y="45"/>
                  </a:lnTo>
                  <a:lnTo>
                    <a:pt x="0" y="56"/>
                  </a:lnTo>
                  <a:lnTo>
                    <a:pt x="25" y="303"/>
                  </a:lnTo>
                  <a:lnTo>
                    <a:pt x="62" y="303"/>
                  </a:lnTo>
                  <a:lnTo>
                    <a:pt x="86" y="325"/>
                  </a:lnTo>
                  <a:lnTo>
                    <a:pt x="197" y="325"/>
                  </a:lnTo>
                  <a:lnTo>
                    <a:pt x="221" y="337"/>
                  </a:lnTo>
                  <a:lnTo>
                    <a:pt x="246" y="325"/>
                  </a:lnTo>
                  <a:lnTo>
                    <a:pt x="271" y="258"/>
                  </a:lnTo>
                  <a:lnTo>
                    <a:pt x="344" y="213"/>
                  </a:lnTo>
                  <a:lnTo>
                    <a:pt x="332" y="124"/>
                  </a:lnTo>
                  <a:lnTo>
                    <a:pt x="357" y="112"/>
                  </a:lnTo>
                  <a:lnTo>
                    <a:pt x="332" y="0"/>
                  </a:lnTo>
                  <a:close/>
                </a:path>
              </a:pathLst>
            </a:custGeom>
            <a:solidFill>
              <a:srgbClr val="9D9375"/>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19" name="Freeform 18"/>
            <p:cNvSpPr>
              <a:spLocks/>
            </p:cNvSpPr>
            <p:nvPr/>
          </p:nvSpPr>
          <p:spPr bwMode="auto">
            <a:xfrm>
              <a:off x="5288489" y="2772245"/>
              <a:ext cx="336053" cy="519543"/>
            </a:xfrm>
            <a:custGeom>
              <a:avLst/>
              <a:gdLst>
                <a:gd name="T0" fmla="*/ 2147483647 w 234"/>
                <a:gd name="T1" fmla="*/ 0 h 382"/>
                <a:gd name="T2" fmla="*/ 2147483647 w 234"/>
                <a:gd name="T3" fmla="*/ 0 h 382"/>
                <a:gd name="T4" fmla="*/ 2147483647 w 234"/>
                <a:gd name="T5" fmla="*/ 2147483647 h 382"/>
                <a:gd name="T6" fmla="*/ 2147483647 w 234"/>
                <a:gd name="T7" fmla="*/ 2147483647 h 382"/>
                <a:gd name="T8" fmla="*/ 2147483647 w 234"/>
                <a:gd name="T9" fmla="*/ 2147483647 h 382"/>
                <a:gd name="T10" fmla="*/ 0 w 234"/>
                <a:gd name="T11" fmla="*/ 2147483647 h 382"/>
                <a:gd name="T12" fmla="*/ 0 w 234"/>
                <a:gd name="T13" fmla="*/ 2147483647 h 382"/>
                <a:gd name="T14" fmla="*/ 2147483647 w 234"/>
                <a:gd name="T15" fmla="*/ 2147483647 h 382"/>
                <a:gd name="T16" fmla="*/ 2147483647 w 234"/>
                <a:gd name="T17" fmla="*/ 2147483647 h 382"/>
                <a:gd name="T18" fmla="*/ 2147483647 w 234"/>
                <a:gd name="T19" fmla="*/ 2147483647 h 382"/>
                <a:gd name="T20" fmla="*/ 2147483647 w 234"/>
                <a:gd name="T21" fmla="*/ 2147483647 h 382"/>
                <a:gd name="T22" fmla="*/ 2147483647 w 234"/>
                <a:gd name="T23" fmla="*/ 2147483647 h 382"/>
                <a:gd name="T24" fmla="*/ 2147483647 w 234"/>
                <a:gd name="T25" fmla="*/ 0 h 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4"/>
                <a:gd name="T40" fmla="*/ 0 h 382"/>
                <a:gd name="T41" fmla="*/ 234 w 234"/>
                <a:gd name="T42" fmla="*/ 382 h 3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4" h="382">
                  <a:moveTo>
                    <a:pt x="209" y="0"/>
                  </a:moveTo>
                  <a:lnTo>
                    <a:pt x="62" y="0"/>
                  </a:lnTo>
                  <a:lnTo>
                    <a:pt x="37" y="23"/>
                  </a:lnTo>
                  <a:lnTo>
                    <a:pt x="13" y="23"/>
                  </a:lnTo>
                  <a:lnTo>
                    <a:pt x="25" y="303"/>
                  </a:lnTo>
                  <a:lnTo>
                    <a:pt x="0" y="359"/>
                  </a:lnTo>
                  <a:lnTo>
                    <a:pt x="0" y="382"/>
                  </a:lnTo>
                  <a:lnTo>
                    <a:pt x="86" y="370"/>
                  </a:lnTo>
                  <a:lnTo>
                    <a:pt x="148" y="348"/>
                  </a:lnTo>
                  <a:lnTo>
                    <a:pt x="197" y="281"/>
                  </a:lnTo>
                  <a:lnTo>
                    <a:pt x="234" y="269"/>
                  </a:lnTo>
                  <a:lnTo>
                    <a:pt x="234" y="247"/>
                  </a:lnTo>
                  <a:lnTo>
                    <a:pt x="209" y="0"/>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20" name="Freeform 19"/>
            <p:cNvSpPr>
              <a:spLocks/>
            </p:cNvSpPr>
            <p:nvPr/>
          </p:nvSpPr>
          <p:spPr bwMode="auto">
            <a:xfrm>
              <a:off x="5783935" y="3260506"/>
              <a:ext cx="1025429" cy="397137"/>
            </a:xfrm>
            <a:custGeom>
              <a:avLst/>
              <a:gdLst>
                <a:gd name="T0" fmla="*/ 2147483647 w 713"/>
                <a:gd name="T1" fmla="*/ 2147483647 h 292"/>
                <a:gd name="T2" fmla="*/ 2147483647 w 713"/>
                <a:gd name="T3" fmla="*/ 2147483647 h 292"/>
                <a:gd name="T4" fmla="*/ 2147483647 w 713"/>
                <a:gd name="T5" fmla="*/ 2147483647 h 292"/>
                <a:gd name="T6" fmla="*/ 0 w 713"/>
                <a:gd name="T7" fmla="*/ 2147483647 h 292"/>
                <a:gd name="T8" fmla="*/ 0 w 713"/>
                <a:gd name="T9" fmla="*/ 2147483647 h 292"/>
                <a:gd name="T10" fmla="*/ 2147483647 w 713"/>
                <a:gd name="T11" fmla="*/ 2147483647 h 292"/>
                <a:gd name="T12" fmla="*/ 2147483647 w 713"/>
                <a:gd name="T13" fmla="*/ 2147483647 h 292"/>
                <a:gd name="T14" fmla="*/ 2147483647 w 713"/>
                <a:gd name="T15" fmla="*/ 2147483647 h 292"/>
                <a:gd name="T16" fmla="*/ 2147483647 w 713"/>
                <a:gd name="T17" fmla="*/ 2147483647 h 292"/>
                <a:gd name="T18" fmla="*/ 2147483647 w 713"/>
                <a:gd name="T19" fmla="*/ 2147483647 h 292"/>
                <a:gd name="T20" fmla="*/ 2147483647 w 713"/>
                <a:gd name="T21" fmla="*/ 2147483647 h 292"/>
                <a:gd name="T22" fmla="*/ 2147483647 w 713"/>
                <a:gd name="T23" fmla="*/ 2147483647 h 292"/>
                <a:gd name="T24" fmla="*/ 2147483647 w 713"/>
                <a:gd name="T25" fmla="*/ 2147483647 h 292"/>
                <a:gd name="T26" fmla="*/ 2147483647 w 713"/>
                <a:gd name="T27" fmla="*/ 2147483647 h 292"/>
                <a:gd name="T28" fmla="*/ 2147483647 w 713"/>
                <a:gd name="T29" fmla="*/ 2147483647 h 292"/>
                <a:gd name="T30" fmla="*/ 2147483647 w 713"/>
                <a:gd name="T31" fmla="*/ 2147483647 h 292"/>
                <a:gd name="T32" fmla="*/ 2147483647 w 713"/>
                <a:gd name="T33" fmla="*/ 2147483647 h 292"/>
                <a:gd name="T34" fmla="*/ 2147483647 w 713"/>
                <a:gd name="T35" fmla="*/ 2147483647 h 292"/>
                <a:gd name="T36" fmla="*/ 2147483647 w 713"/>
                <a:gd name="T37" fmla="*/ 2147483647 h 292"/>
                <a:gd name="T38" fmla="*/ 2147483647 w 713"/>
                <a:gd name="T39" fmla="*/ 0 h 292"/>
                <a:gd name="T40" fmla="*/ 2147483647 w 713"/>
                <a:gd name="T41" fmla="*/ 2147483647 h 292"/>
                <a:gd name="T42" fmla="*/ 2147483647 w 713"/>
                <a:gd name="T43" fmla="*/ 2147483647 h 2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3"/>
                <a:gd name="T67" fmla="*/ 0 h 292"/>
                <a:gd name="T68" fmla="*/ 713 w 713"/>
                <a:gd name="T69" fmla="*/ 292 h 2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3" h="292">
                  <a:moveTo>
                    <a:pt x="185" y="90"/>
                  </a:moveTo>
                  <a:lnTo>
                    <a:pt x="185" y="112"/>
                  </a:lnTo>
                  <a:lnTo>
                    <a:pt x="136" y="146"/>
                  </a:lnTo>
                  <a:lnTo>
                    <a:pt x="0" y="236"/>
                  </a:lnTo>
                  <a:lnTo>
                    <a:pt x="0" y="258"/>
                  </a:lnTo>
                  <a:lnTo>
                    <a:pt x="99" y="247"/>
                  </a:lnTo>
                  <a:lnTo>
                    <a:pt x="160" y="224"/>
                  </a:lnTo>
                  <a:lnTo>
                    <a:pt x="271" y="213"/>
                  </a:lnTo>
                  <a:lnTo>
                    <a:pt x="295" y="236"/>
                  </a:lnTo>
                  <a:lnTo>
                    <a:pt x="406" y="236"/>
                  </a:lnTo>
                  <a:lnTo>
                    <a:pt x="480" y="292"/>
                  </a:lnTo>
                  <a:lnTo>
                    <a:pt x="504" y="281"/>
                  </a:lnTo>
                  <a:lnTo>
                    <a:pt x="529" y="281"/>
                  </a:lnTo>
                  <a:lnTo>
                    <a:pt x="553" y="269"/>
                  </a:lnTo>
                  <a:lnTo>
                    <a:pt x="553" y="236"/>
                  </a:lnTo>
                  <a:lnTo>
                    <a:pt x="615" y="191"/>
                  </a:lnTo>
                  <a:lnTo>
                    <a:pt x="652" y="191"/>
                  </a:lnTo>
                  <a:lnTo>
                    <a:pt x="713" y="124"/>
                  </a:lnTo>
                  <a:lnTo>
                    <a:pt x="713" y="79"/>
                  </a:lnTo>
                  <a:lnTo>
                    <a:pt x="664" y="0"/>
                  </a:lnTo>
                  <a:lnTo>
                    <a:pt x="455" y="45"/>
                  </a:lnTo>
                  <a:lnTo>
                    <a:pt x="185" y="90"/>
                  </a:lnTo>
                  <a:close/>
                </a:path>
              </a:pathLst>
            </a:custGeom>
            <a:solidFill>
              <a:srgbClr val="44546A"/>
            </a:solidFill>
            <a:ln w="9525">
              <a:solidFill>
                <a:schemeClr val="bg1"/>
              </a:solidFill>
              <a:round/>
              <a:headEnd/>
              <a:tailEnd/>
            </a:ln>
          </p:spPr>
          <p:txBody>
            <a:bodyPr rIns="13716"/>
            <a:lstStyle/>
            <a:p>
              <a:endParaRPr lang="en-US" sz="1350" kern="0" dirty="0">
                <a:solidFill>
                  <a:srgbClr val="000000"/>
                </a:solidFill>
              </a:endParaRPr>
            </a:p>
          </p:txBody>
        </p:sp>
        <p:sp>
          <p:nvSpPr>
            <p:cNvPr id="21" name="Freeform 20"/>
            <p:cNvSpPr>
              <a:spLocks/>
            </p:cNvSpPr>
            <p:nvPr/>
          </p:nvSpPr>
          <p:spPr bwMode="auto">
            <a:xfrm>
              <a:off x="5075965" y="3382911"/>
              <a:ext cx="974954" cy="274732"/>
            </a:xfrm>
            <a:custGeom>
              <a:avLst/>
              <a:gdLst>
                <a:gd name="T0" fmla="*/ 2147483647 w 676"/>
                <a:gd name="T1" fmla="*/ 2147483647 h 202"/>
                <a:gd name="T2" fmla="*/ 2147483647 w 676"/>
                <a:gd name="T3" fmla="*/ 2147483647 h 202"/>
                <a:gd name="T4" fmla="*/ 2147483647 w 676"/>
                <a:gd name="T5" fmla="*/ 2147483647 h 202"/>
                <a:gd name="T6" fmla="*/ 0 w 676"/>
                <a:gd name="T7" fmla="*/ 2147483647 h 202"/>
                <a:gd name="T8" fmla="*/ 0 w 676"/>
                <a:gd name="T9" fmla="*/ 2147483647 h 202"/>
                <a:gd name="T10" fmla="*/ 2147483647 w 676"/>
                <a:gd name="T11" fmla="*/ 2147483647 h 202"/>
                <a:gd name="T12" fmla="*/ 2147483647 w 676"/>
                <a:gd name="T13" fmla="*/ 2147483647 h 202"/>
                <a:gd name="T14" fmla="*/ 2147483647 w 676"/>
                <a:gd name="T15" fmla="*/ 2147483647 h 202"/>
                <a:gd name="T16" fmla="*/ 2147483647 w 676"/>
                <a:gd name="T17" fmla="*/ 2147483647 h 202"/>
                <a:gd name="T18" fmla="*/ 2147483647 w 676"/>
                <a:gd name="T19" fmla="*/ 2147483647 h 202"/>
                <a:gd name="T20" fmla="*/ 2147483647 w 676"/>
                <a:gd name="T21" fmla="*/ 2147483647 h 202"/>
                <a:gd name="T22" fmla="*/ 2147483647 w 676"/>
                <a:gd name="T23" fmla="*/ 0 h 202"/>
                <a:gd name="T24" fmla="*/ 2147483647 w 676"/>
                <a:gd name="T25" fmla="*/ 2147483647 h 202"/>
                <a:gd name="T26" fmla="*/ 2147483647 w 676"/>
                <a:gd name="T27" fmla="*/ 2147483647 h 202"/>
                <a:gd name="T28" fmla="*/ 2147483647 w 676"/>
                <a:gd name="T29" fmla="*/ 2147483647 h 202"/>
                <a:gd name="T30" fmla="*/ 2147483647 w 676"/>
                <a:gd name="T31" fmla="*/ 2147483647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6"/>
                <a:gd name="T49" fmla="*/ 0 h 202"/>
                <a:gd name="T50" fmla="*/ 676 w 676"/>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6" h="202">
                  <a:moveTo>
                    <a:pt x="49" y="56"/>
                  </a:moveTo>
                  <a:lnTo>
                    <a:pt x="25" y="67"/>
                  </a:lnTo>
                  <a:lnTo>
                    <a:pt x="25" y="112"/>
                  </a:lnTo>
                  <a:lnTo>
                    <a:pt x="0" y="157"/>
                  </a:lnTo>
                  <a:lnTo>
                    <a:pt x="0" y="202"/>
                  </a:lnTo>
                  <a:lnTo>
                    <a:pt x="160" y="191"/>
                  </a:lnTo>
                  <a:lnTo>
                    <a:pt x="381" y="179"/>
                  </a:lnTo>
                  <a:lnTo>
                    <a:pt x="491" y="168"/>
                  </a:lnTo>
                  <a:lnTo>
                    <a:pt x="491" y="146"/>
                  </a:lnTo>
                  <a:lnTo>
                    <a:pt x="627" y="56"/>
                  </a:lnTo>
                  <a:lnTo>
                    <a:pt x="676" y="22"/>
                  </a:lnTo>
                  <a:lnTo>
                    <a:pt x="676" y="0"/>
                  </a:lnTo>
                  <a:lnTo>
                    <a:pt x="528" y="11"/>
                  </a:lnTo>
                  <a:lnTo>
                    <a:pt x="172" y="34"/>
                  </a:lnTo>
                  <a:lnTo>
                    <a:pt x="147" y="56"/>
                  </a:lnTo>
                  <a:lnTo>
                    <a:pt x="49" y="56"/>
                  </a:lnTo>
                  <a:close/>
                </a:path>
              </a:pathLst>
            </a:custGeom>
            <a:solidFill>
              <a:srgbClr val="6D2077"/>
            </a:solidFill>
            <a:ln w="9525">
              <a:solidFill>
                <a:srgbClr val="FFFFFF"/>
              </a:solidFill>
              <a:round/>
              <a:headEnd/>
              <a:tailEnd/>
            </a:ln>
          </p:spPr>
          <p:txBody>
            <a:bodyPr rIns="13716"/>
            <a:lstStyle/>
            <a:p>
              <a:endParaRPr lang="en-US" sz="1350" kern="0" dirty="0">
                <a:solidFill>
                  <a:srgbClr val="000000"/>
                </a:solidFill>
              </a:endParaRPr>
            </a:p>
          </p:txBody>
        </p:sp>
        <p:sp>
          <p:nvSpPr>
            <p:cNvPr id="22" name="Freeform 21"/>
            <p:cNvSpPr>
              <a:spLocks/>
            </p:cNvSpPr>
            <p:nvPr/>
          </p:nvSpPr>
          <p:spPr bwMode="auto">
            <a:xfrm>
              <a:off x="5891533" y="3557992"/>
              <a:ext cx="567173" cy="382176"/>
            </a:xfrm>
            <a:custGeom>
              <a:avLst/>
              <a:gdLst>
                <a:gd name="T0" fmla="*/ 2147483647 w 394"/>
                <a:gd name="T1" fmla="*/ 2147483647 h 281"/>
                <a:gd name="T2" fmla="*/ 0 w 394"/>
                <a:gd name="T3" fmla="*/ 2147483647 h 281"/>
                <a:gd name="T4" fmla="*/ 2147483647 w 394"/>
                <a:gd name="T5" fmla="*/ 2147483647 h 281"/>
                <a:gd name="T6" fmla="*/ 2147483647 w 394"/>
                <a:gd name="T7" fmla="*/ 2147483647 h 281"/>
                <a:gd name="T8" fmla="*/ 2147483647 w 394"/>
                <a:gd name="T9" fmla="*/ 2147483647 h 281"/>
                <a:gd name="T10" fmla="*/ 2147483647 w 394"/>
                <a:gd name="T11" fmla="*/ 2147483647 h 281"/>
                <a:gd name="T12" fmla="*/ 2147483647 w 394"/>
                <a:gd name="T13" fmla="*/ 2147483647 h 281"/>
                <a:gd name="T14" fmla="*/ 2147483647 w 394"/>
                <a:gd name="T15" fmla="*/ 2147483647 h 281"/>
                <a:gd name="T16" fmla="*/ 2147483647 w 394"/>
                <a:gd name="T17" fmla="*/ 2147483647 h 281"/>
                <a:gd name="T18" fmla="*/ 2147483647 w 394"/>
                <a:gd name="T19" fmla="*/ 0 h 281"/>
                <a:gd name="T20" fmla="*/ 2147483647 w 394"/>
                <a:gd name="T21" fmla="*/ 2147483647 h 281"/>
                <a:gd name="T22" fmla="*/ 2147483647 w 394"/>
                <a:gd name="T23" fmla="*/ 2147483647 h 2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281"/>
                <a:gd name="T38" fmla="*/ 394 w 394"/>
                <a:gd name="T39" fmla="*/ 281 h 2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281">
                  <a:moveTo>
                    <a:pt x="13" y="34"/>
                  </a:moveTo>
                  <a:lnTo>
                    <a:pt x="0" y="68"/>
                  </a:lnTo>
                  <a:lnTo>
                    <a:pt x="185" y="213"/>
                  </a:lnTo>
                  <a:lnTo>
                    <a:pt x="234" y="281"/>
                  </a:lnTo>
                  <a:lnTo>
                    <a:pt x="283" y="247"/>
                  </a:lnTo>
                  <a:lnTo>
                    <a:pt x="369" y="157"/>
                  </a:lnTo>
                  <a:lnTo>
                    <a:pt x="394" y="79"/>
                  </a:lnTo>
                  <a:lnTo>
                    <a:pt x="320" y="23"/>
                  </a:lnTo>
                  <a:lnTo>
                    <a:pt x="209" y="23"/>
                  </a:lnTo>
                  <a:lnTo>
                    <a:pt x="185" y="0"/>
                  </a:lnTo>
                  <a:lnTo>
                    <a:pt x="74" y="11"/>
                  </a:lnTo>
                  <a:lnTo>
                    <a:pt x="13" y="34"/>
                  </a:lnTo>
                  <a:close/>
                </a:path>
              </a:pathLst>
            </a:custGeom>
            <a:solidFill>
              <a:srgbClr val="44546A"/>
            </a:solidFill>
            <a:ln w="9525">
              <a:solidFill>
                <a:schemeClr val="bg1"/>
              </a:solidFill>
              <a:round/>
              <a:headEnd/>
              <a:tailEnd/>
            </a:ln>
          </p:spPr>
          <p:txBody>
            <a:bodyPr rIns="13716"/>
            <a:lstStyle/>
            <a:p>
              <a:endParaRPr lang="en-US" sz="1350" kern="0" dirty="0">
                <a:solidFill>
                  <a:srgbClr val="000000"/>
                </a:solidFill>
              </a:endParaRPr>
            </a:p>
          </p:txBody>
        </p:sp>
        <p:sp>
          <p:nvSpPr>
            <p:cNvPr id="23" name="Freeform 22"/>
            <p:cNvSpPr>
              <a:spLocks/>
            </p:cNvSpPr>
            <p:nvPr/>
          </p:nvSpPr>
          <p:spPr bwMode="auto">
            <a:xfrm>
              <a:off x="5624542" y="3596441"/>
              <a:ext cx="620305" cy="564424"/>
            </a:xfrm>
            <a:custGeom>
              <a:avLst/>
              <a:gdLst>
                <a:gd name="T0" fmla="*/ 2147483647 w 430"/>
                <a:gd name="T1" fmla="*/ 0 h 415"/>
                <a:gd name="T2" fmla="*/ 2147483647 w 430"/>
                <a:gd name="T3" fmla="*/ 2147483647 h 415"/>
                <a:gd name="T4" fmla="*/ 2147483647 w 430"/>
                <a:gd name="T5" fmla="*/ 2147483647 h 415"/>
                <a:gd name="T6" fmla="*/ 2147483647 w 430"/>
                <a:gd name="T7" fmla="*/ 2147483647 h 415"/>
                <a:gd name="T8" fmla="*/ 2147483647 w 430"/>
                <a:gd name="T9" fmla="*/ 2147483647 h 415"/>
                <a:gd name="T10" fmla="*/ 2147483647 w 430"/>
                <a:gd name="T11" fmla="*/ 2147483647 h 415"/>
                <a:gd name="T12" fmla="*/ 2147483647 w 430"/>
                <a:gd name="T13" fmla="*/ 2147483647 h 415"/>
                <a:gd name="T14" fmla="*/ 2147483647 w 430"/>
                <a:gd name="T15" fmla="*/ 2147483647 h 415"/>
                <a:gd name="T16" fmla="*/ 2147483647 w 430"/>
                <a:gd name="T17" fmla="*/ 2147483647 h 415"/>
                <a:gd name="T18" fmla="*/ 2147483647 w 430"/>
                <a:gd name="T19" fmla="*/ 2147483647 h 415"/>
                <a:gd name="T20" fmla="*/ 2147483647 w 430"/>
                <a:gd name="T21" fmla="*/ 2147483647 h 415"/>
                <a:gd name="T22" fmla="*/ 2147483647 w 430"/>
                <a:gd name="T23" fmla="*/ 2147483647 h 415"/>
                <a:gd name="T24" fmla="*/ 0 w 430"/>
                <a:gd name="T25" fmla="*/ 2147483647 h 415"/>
                <a:gd name="T26" fmla="*/ 2147483647 w 430"/>
                <a:gd name="T27" fmla="*/ 2147483647 h 415"/>
                <a:gd name="T28" fmla="*/ 2147483647 w 430"/>
                <a:gd name="T29" fmla="*/ 0 h 4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0"/>
                <a:gd name="T46" fmla="*/ 0 h 415"/>
                <a:gd name="T47" fmla="*/ 430 w 430"/>
                <a:gd name="T48" fmla="*/ 415 h 4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0" h="415">
                  <a:moveTo>
                    <a:pt x="209" y="0"/>
                  </a:moveTo>
                  <a:lnTo>
                    <a:pt x="196" y="34"/>
                  </a:lnTo>
                  <a:lnTo>
                    <a:pt x="381" y="179"/>
                  </a:lnTo>
                  <a:lnTo>
                    <a:pt x="430" y="247"/>
                  </a:lnTo>
                  <a:lnTo>
                    <a:pt x="418" y="303"/>
                  </a:lnTo>
                  <a:lnTo>
                    <a:pt x="405" y="381"/>
                  </a:lnTo>
                  <a:lnTo>
                    <a:pt x="356" y="381"/>
                  </a:lnTo>
                  <a:lnTo>
                    <a:pt x="356" y="415"/>
                  </a:lnTo>
                  <a:lnTo>
                    <a:pt x="110" y="415"/>
                  </a:lnTo>
                  <a:lnTo>
                    <a:pt x="86" y="393"/>
                  </a:lnTo>
                  <a:lnTo>
                    <a:pt x="86" y="336"/>
                  </a:lnTo>
                  <a:lnTo>
                    <a:pt x="74" y="247"/>
                  </a:lnTo>
                  <a:lnTo>
                    <a:pt x="0" y="22"/>
                  </a:lnTo>
                  <a:lnTo>
                    <a:pt x="110" y="11"/>
                  </a:lnTo>
                  <a:lnTo>
                    <a:pt x="209" y="0"/>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24" name="Freeform 23"/>
            <p:cNvSpPr>
              <a:spLocks/>
            </p:cNvSpPr>
            <p:nvPr/>
          </p:nvSpPr>
          <p:spPr bwMode="auto">
            <a:xfrm>
              <a:off x="5307085" y="3626362"/>
              <a:ext cx="440988" cy="610666"/>
            </a:xfrm>
            <a:custGeom>
              <a:avLst/>
              <a:gdLst>
                <a:gd name="T0" fmla="*/ 2147483647 w 307"/>
                <a:gd name="T1" fmla="*/ 0 h 449"/>
                <a:gd name="T2" fmla="*/ 2147483647 w 307"/>
                <a:gd name="T3" fmla="*/ 2147483647 h 449"/>
                <a:gd name="T4" fmla="*/ 2147483647 w 307"/>
                <a:gd name="T5" fmla="*/ 2147483647 h 449"/>
                <a:gd name="T6" fmla="*/ 2147483647 w 307"/>
                <a:gd name="T7" fmla="*/ 2147483647 h 449"/>
                <a:gd name="T8" fmla="*/ 2147483647 w 307"/>
                <a:gd name="T9" fmla="*/ 2147483647 h 449"/>
                <a:gd name="T10" fmla="*/ 2147483647 w 307"/>
                <a:gd name="T11" fmla="*/ 2147483647 h 449"/>
                <a:gd name="T12" fmla="*/ 2147483647 w 307"/>
                <a:gd name="T13" fmla="*/ 2147483647 h 449"/>
                <a:gd name="T14" fmla="*/ 2147483647 w 307"/>
                <a:gd name="T15" fmla="*/ 2147483647 h 449"/>
                <a:gd name="T16" fmla="*/ 2147483647 w 307"/>
                <a:gd name="T17" fmla="*/ 2147483647 h 449"/>
                <a:gd name="T18" fmla="*/ 2147483647 w 307"/>
                <a:gd name="T19" fmla="*/ 2147483647 h 449"/>
                <a:gd name="T20" fmla="*/ 0 w 307"/>
                <a:gd name="T21" fmla="*/ 2147483647 h 449"/>
                <a:gd name="T22" fmla="*/ 0 w 307"/>
                <a:gd name="T23" fmla="*/ 2147483647 h 449"/>
                <a:gd name="T24" fmla="*/ 2147483647 w 307"/>
                <a:gd name="T25" fmla="*/ 0 h 4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7"/>
                <a:gd name="T40" fmla="*/ 0 h 449"/>
                <a:gd name="T41" fmla="*/ 307 w 307"/>
                <a:gd name="T42" fmla="*/ 449 h 4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7" h="449">
                  <a:moveTo>
                    <a:pt x="221" y="0"/>
                  </a:moveTo>
                  <a:lnTo>
                    <a:pt x="295" y="225"/>
                  </a:lnTo>
                  <a:lnTo>
                    <a:pt x="307" y="314"/>
                  </a:lnTo>
                  <a:lnTo>
                    <a:pt x="307" y="371"/>
                  </a:lnTo>
                  <a:lnTo>
                    <a:pt x="98" y="382"/>
                  </a:lnTo>
                  <a:lnTo>
                    <a:pt x="86" y="415"/>
                  </a:lnTo>
                  <a:lnTo>
                    <a:pt x="110" y="415"/>
                  </a:lnTo>
                  <a:lnTo>
                    <a:pt x="110" y="449"/>
                  </a:lnTo>
                  <a:lnTo>
                    <a:pt x="37" y="449"/>
                  </a:lnTo>
                  <a:lnTo>
                    <a:pt x="12" y="427"/>
                  </a:lnTo>
                  <a:lnTo>
                    <a:pt x="0" y="348"/>
                  </a:lnTo>
                  <a:lnTo>
                    <a:pt x="0" y="12"/>
                  </a:lnTo>
                  <a:lnTo>
                    <a:pt x="221" y="0"/>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25" name="Freeform 24"/>
            <p:cNvSpPr>
              <a:spLocks/>
            </p:cNvSpPr>
            <p:nvPr/>
          </p:nvSpPr>
          <p:spPr bwMode="auto">
            <a:xfrm>
              <a:off x="4917899" y="3648123"/>
              <a:ext cx="442316" cy="624267"/>
            </a:xfrm>
            <a:custGeom>
              <a:avLst/>
              <a:gdLst>
                <a:gd name="T0" fmla="*/ 2147483647 w 307"/>
                <a:gd name="T1" fmla="*/ 0 h 459"/>
                <a:gd name="T2" fmla="*/ 2147483647 w 307"/>
                <a:gd name="T3" fmla="*/ 2147483647 h 459"/>
                <a:gd name="T4" fmla="*/ 2147483647 w 307"/>
                <a:gd name="T5" fmla="*/ 2147483647 h 459"/>
                <a:gd name="T6" fmla="*/ 2147483647 w 307"/>
                <a:gd name="T7" fmla="*/ 2147483647 h 459"/>
                <a:gd name="T8" fmla="*/ 2147483647 w 307"/>
                <a:gd name="T9" fmla="*/ 2147483647 h 459"/>
                <a:gd name="T10" fmla="*/ 2147483647 w 307"/>
                <a:gd name="T11" fmla="*/ 2147483647 h 459"/>
                <a:gd name="T12" fmla="*/ 2147483647 w 307"/>
                <a:gd name="T13" fmla="*/ 2147483647 h 459"/>
                <a:gd name="T14" fmla="*/ 2147483647 w 307"/>
                <a:gd name="T15" fmla="*/ 2147483647 h 459"/>
                <a:gd name="T16" fmla="*/ 0 w 307"/>
                <a:gd name="T17" fmla="*/ 2147483647 h 459"/>
                <a:gd name="T18" fmla="*/ 0 w 307"/>
                <a:gd name="T19" fmla="*/ 2147483647 h 459"/>
                <a:gd name="T20" fmla="*/ 2147483647 w 307"/>
                <a:gd name="T21" fmla="*/ 2147483647 h 459"/>
                <a:gd name="T22" fmla="*/ 2147483647 w 307"/>
                <a:gd name="T23" fmla="*/ 2147483647 h 459"/>
                <a:gd name="T24" fmla="*/ 2147483647 w 307"/>
                <a:gd name="T25" fmla="*/ 2147483647 h 459"/>
                <a:gd name="T26" fmla="*/ 2147483647 w 307"/>
                <a:gd name="T27" fmla="*/ 2147483647 h 459"/>
                <a:gd name="T28" fmla="*/ 2147483647 w 307"/>
                <a:gd name="T29" fmla="*/ 2147483647 h 459"/>
                <a:gd name="T30" fmla="*/ 2147483647 w 307"/>
                <a:gd name="T31" fmla="*/ 2147483647 h 459"/>
                <a:gd name="T32" fmla="*/ 2147483647 w 307"/>
                <a:gd name="T33" fmla="*/ 2147483647 h 459"/>
                <a:gd name="T34" fmla="*/ 2147483647 w 307"/>
                <a:gd name="T35" fmla="*/ 0 h 4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459"/>
                <a:gd name="T56" fmla="*/ 307 w 307"/>
                <a:gd name="T57" fmla="*/ 459 h 4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459">
                  <a:moveTo>
                    <a:pt x="270" y="0"/>
                  </a:moveTo>
                  <a:lnTo>
                    <a:pt x="270" y="336"/>
                  </a:lnTo>
                  <a:lnTo>
                    <a:pt x="282" y="415"/>
                  </a:lnTo>
                  <a:lnTo>
                    <a:pt x="307" y="437"/>
                  </a:lnTo>
                  <a:lnTo>
                    <a:pt x="233" y="437"/>
                  </a:lnTo>
                  <a:lnTo>
                    <a:pt x="184" y="459"/>
                  </a:lnTo>
                  <a:lnTo>
                    <a:pt x="159" y="426"/>
                  </a:lnTo>
                  <a:lnTo>
                    <a:pt x="159" y="392"/>
                  </a:lnTo>
                  <a:lnTo>
                    <a:pt x="0" y="403"/>
                  </a:lnTo>
                  <a:lnTo>
                    <a:pt x="0" y="370"/>
                  </a:lnTo>
                  <a:lnTo>
                    <a:pt x="49" y="291"/>
                  </a:lnTo>
                  <a:lnTo>
                    <a:pt x="49" y="269"/>
                  </a:lnTo>
                  <a:lnTo>
                    <a:pt x="24" y="224"/>
                  </a:lnTo>
                  <a:lnTo>
                    <a:pt x="24" y="112"/>
                  </a:lnTo>
                  <a:lnTo>
                    <a:pt x="73" y="78"/>
                  </a:lnTo>
                  <a:lnTo>
                    <a:pt x="73" y="44"/>
                  </a:lnTo>
                  <a:lnTo>
                    <a:pt x="110" y="11"/>
                  </a:lnTo>
                  <a:lnTo>
                    <a:pt x="270" y="0"/>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26" name="Freeform 25"/>
            <p:cNvSpPr>
              <a:spLocks/>
            </p:cNvSpPr>
            <p:nvPr/>
          </p:nvSpPr>
          <p:spPr bwMode="auto">
            <a:xfrm>
              <a:off x="4599113" y="3932375"/>
              <a:ext cx="654840" cy="488262"/>
            </a:xfrm>
            <a:custGeom>
              <a:avLst/>
              <a:gdLst>
                <a:gd name="T0" fmla="*/ 0 w 455"/>
                <a:gd name="T1" fmla="*/ 0 h 359"/>
                <a:gd name="T2" fmla="*/ 0 w 455"/>
                <a:gd name="T3" fmla="*/ 2147483647 h 359"/>
                <a:gd name="T4" fmla="*/ 2147483647 w 455"/>
                <a:gd name="T5" fmla="*/ 2147483647 h 359"/>
                <a:gd name="T6" fmla="*/ 2147483647 w 455"/>
                <a:gd name="T7" fmla="*/ 2147483647 h 359"/>
                <a:gd name="T8" fmla="*/ 2147483647 w 455"/>
                <a:gd name="T9" fmla="*/ 2147483647 h 359"/>
                <a:gd name="T10" fmla="*/ 2147483647 w 455"/>
                <a:gd name="T11" fmla="*/ 2147483647 h 359"/>
                <a:gd name="T12" fmla="*/ 2147483647 w 455"/>
                <a:gd name="T13" fmla="*/ 2147483647 h 359"/>
                <a:gd name="T14" fmla="*/ 2147483647 w 455"/>
                <a:gd name="T15" fmla="*/ 2147483647 h 359"/>
                <a:gd name="T16" fmla="*/ 2147483647 w 455"/>
                <a:gd name="T17" fmla="*/ 2147483647 h 359"/>
                <a:gd name="T18" fmla="*/ 2147483647 w 455"/>
                <a:gd name="T19" fmla="*/ 2147483647 h 359"/>
                <a:gd name="T20" fmla="*/ 2147483647 w 455"/>
                <a:gd name="T21" fmla="*/ 2147483647 h 359"/>
                <a:gd name="T22" fmla="*/ 2147483647 w 455"/>
                <a:gd name="T23" fmla="*/ 2147483647 h 359"/>
                <a:gd name="T24" fmla="*/ 2147483647 w 455"/>
                <a:gd name="T25" fmla="*/ 2147483647 h 359"/>
                <a:gd name="T26" fmla="*/ 2147483647 w 455"/>
                <a:gd name="T27" fmla="*/ 2147483647 h 359"/>
                <a:gd name="T28" fmla="*/ 2147483647 w 455"/>
                <a:gd name="T29" fmla="*/ 2147483647 h 359"/>
                <a:gd name="T30" fmla="*/ 2147483647 w 455"/>
                <a:gd name="T31" fmla="*/ 2147483647 h 359"/>
                <a:gd name="T32" fmla="*/ 2147483647 w 455"/>
                <a:gd name="T33" fmla="*/ 2147483647 h 359"/>
                <a:gd name="T34" fmla="*/ 2147483647 w 455"/>
                <a:gd name="T35" fmla="*/ 2147483647 h 359"/>
                <a:gd name="T36" fmla="*/ 2147483647 w 455"/>
                <a:gd name="T37" fmla="*/ 2147483647 h 359"/>
                <a:gd name="T38" fmla="*/ 2147483647 w 455"/>
                <a:gd name="T39" fmla="*/ 2147483647 h 359"/>
                <a:gd name="T40" fmla="*/ 2147483647 w 455"/>
                <a:gd name="T41" fmla="*/ 2147483647 h 359"/>
                <a:gd name="T42" fmla="*/ 2147483647 w 455"/>
                <a:gd name="T43" fmla="*/ 2147483647 h 359"/>
                <a:gd name="T44" fmla="*/ 2147483647 w 455"/>
                <a:gd name="T45" fmla="*/ 2147483647 h 359"/>
                <a:gd name="T46" fmla="*/ 2147483647 w 455"/>
                <a:gd name="T47" fmla="*/ 2147483647 h 359"/>
                <a:gd name="T48" fmla="*/ 2147483647 w 455"/>
                <a:gd name="T49" fmla="*/ 2147483647 h 359"/>
                <a:gd name="T50" fmla="*/ 2147483647 w 455"/>
                <a:gd name="T51" fmla="*/ 2147483647 h 359"/>
                <a:gd name="T52" fmla="*/ 2147483647 w 455"/>
                <a:gd name="T53" fmla="*/ 2147483647 h 359"/>
                <a:gd name="T54" fmla="*/ 2147483647 w 455"/>
                <a:gd name="T55" fmla="*/ 2147483647 h 359"/>
                <a:gd name="T56" fmla="*/ 2147483647 w 455"/>
                <a:gd name="T57" fmla="*/ 2147483647 h 359"/>
                <a:gd name="T58" fmla="*/ 2147483647 w 455"/>
                <a:gd name="T59" fmla="*/ 2147483647 h 359"/>
                <a:gd name="T60" fmla="*/ 2147483647 w 455"/>
                <a:gd name="T61" fmla="*/ 2147483647 h 359"/>
                <a:gd name="T62" fmla="*/ 2147483647 w 455"/>
                <a:gd name="T63" fmla="*/ 2147483647 h 359"/>
                <a:gd name="T64" fmla="*/ 2147483647 w 455"/>
                <a:gd name="T65" fmla="*/ 2147483647 h 359"/>
                <a:gd name="T66" fmla="*/ 2147483647 w 455"/>
                <a:gd name="T67" fmla="*/ 2147483647 h 359"/>
                <a:gd name="T68" fmla="*/ 2147483647 w 455"/>
                <a:gd name="T69" fmla="*/ 0 h 359"/>
                <a:gd name="T70" fmla="*/ 0 w 455"/>
                <a:gd name="T71" fmla="*/ 0 h 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5"/>
                <a:gd name="T109" fmla="*/ 0 h 359"/>
                <a:gd name="T110" fmla="*/ 455 w 455"/>
                <a:gd name="T111" fmla="*/ 359 h 3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5" h="359">
                  <a:moveTo>
                    <a:pt x="0" y="0"/>
                  </a:moveTo>
                  <a:lnTo>
                    <a:pt x="0" y="78"/>
                  </a:lnTo>
                  <a:lnTo>
                    <a:pt x="50" y="168"/>
                  </a:lnTo>
                  <a:lnTo>
                    <a:pt x="50" y="213"/>
                  </a:lnTo>
                  <a:lnTo>
                    <a:pt x="37" y="224"/>
                  </a:lnTo>
                  <a:lnTo>
                    <a:pt x="37" y="280"/>
                  </a:lnTo>
                  <a:lnTo>
                    <a:pt x="25" y="314"/>
                  </a:lnTo>
                  <a:lnTo>
                    <a:pt x="185" y="314"/>
                  </a:lnTo>
                  <a:lnTo>
                    <a:pt x="185" y="291"/>
                  </a:lnTo>
                  <a:lnTo>
                    <a:pt x="234" y="291"/>
                  </a:lnTo>
                  <a:lnTo>
                    <a:pt x="283" y="359"/>
                  </a:lnTo>
                  <a:lnTo>
                    <a:pt x="320" y="359"/>
                  </a:lnTo>
                  <a:lnTo>
                    <a:pt x="320" y="336"/>
                  </a:lnTo>
                  <a:lnTo>
                    <a:pt x="381" y="347"/>
                  </a:lnTo>
                  <a:lnTo>
                    <a:pt x="381" y="314"/>
                  </a:lnTo>
                  <a:lnTo>
                    <a:pt x="443" y="359"/>
                  </a:lnTo>
                  <a:lnTo>
                    <a:pt x="455" y="336"/>
                  </a:lnTo>
                  <a:lnTo>
                    <a:pt x="418" y="303"/>
                  </a:lnTo>
                  <a:lnTo>
                    <a:pt x="455" y="280"/>
                  </a:lnTo>
                  <a:lnTo>
                    <a:pt x="430" y="258"/>
                  </a:lnTo>
                  <a:lnTo>
                    <a:pt x="406" y="280"/>
                  </a:lnTo>
                  <a:lnTo>
                    <a:pt x="357" y="269"/>
                  </a:lnTo>
                  <a:lnTo>
                    <a:pt x="332" y="258"/>
                  </a:lnTo>
                  <a:lnTo>
                    <a:pt x="344" y="235"/>
                  </a:lnTo>
                  <a:lnTo>
                    <a:pt x="381" y="235"/>
                  </a:lnTo>
                  <a:lnTo>
                    <a:pt x="381" y="246"/>
                  </a:lnTo>
                  <a:lnTo>
                    <a:pt x="406" y="246"/>
                  </a:lnTo>
                  <a:lnTo>
                    <a:pt x="381" y="213"/>
                  </a:lnTo>
                  <a:lnTo>
                    <a:pt x="381" y="179"/>
                  </a:lnTo>
                  <a:lnTo>
                    <a:pt x="222" y="190"/>
                  </a:lnTo>
                  <a:lnTo>
                    <a:pt x="222" y="157"/>
                  </a:lnTo>
                  <a:lnTo>
                    <a:pt x="271" y="78"/>
                  </a:lnTo>
                  <a:lnTo>
                    <a:pt x="271" y="56"/>
                  </a:lnTo>
                  <a:lnTo>
                    <a:pt x="246" y="11"/>
                  </a:lnTo>
                  <a:lnTo>
                    <a:pt x="246" y="0"/>
                  </a:lnTo>
                  <a:lnTo>
                    <a:pt x="0" y="0"/>
                  </a:lnTo>
                  <a:close/>
                </a:path>
              </a:pathLst>
            </a:custGeom>
            <a:solidFill>
              <a:srgbClr val="6D2077"/>
            </a:solidFill>
            <a:ln w="9525">
              <a:solidFill>
                <a:srgbClr val="FFFFFF"/>
              </a:solidFill>
              <a:round/>
              <a:headEnd/>
              <a:tailEnd/>
            </a:ln>
          </p:spPr>
          <p:txBody>
            <a:bodyPr rIns="13716"/>
            <a:lstStyle/>
            <a:p>
              <a:endParaRPr lang="en-US" sz="1350" kern="0" dirty="0">
                <a:solidFill>
                  <a:srgbClr val="000000"/>
                </a:solidFill>
              </a:endParaRPr>
            </a:p>
          </p:txBody>
        </p:sp>
        <p:sp>
          <p:nvSpPr>
            <p:cNvPr id="27" name="Freeform 26"/>
            <p:cNvSpPr>
              <a:spLocks/>
            </p:cNvSpPr>
            <p:nvPr/>
          </p:nvSpPr>
          <p:spPr bwMode="auto">
            <a:xfrm>
              <a:off x="5528122" y="4226768"/>
              <a:ext cx="614387" cy="397609"/>
            </a:xfrm>
            <a:custGeom>
              <a:avLst/>
              <a:gdLst>
                <a:gd name="T0" fmla="*/ 2147483647 w 737"/>
                <a:gd name="T1" fmla="*/ 0 h 505"/>
                <a:gd name="T2" fmla="*/ 2147483647 w 737"/>
                <a:gd name="T3" fmla="*/ 2147483647 h 505"/>
                <a:gd name="T4" fmla="*/ 2147483647 w 737"/>
                <a:gd name="T5" fmla="*/ 2147483647 h 505"/>
                <a:gd name="T6" fmla="*/ 2147483647 w 737"/>
                <a:gd name="T7" fmla="*/ 2147483647 h 505"/>
                <a:gd name="T8" fmla="*/ 2147483647 w 737"/>
                <a:gd name="T9" fmla="*/ 2147483647 h 505"/>
                <a:gd name="T10" fmla="*/ 2147483647 w 737"/>
                <a:gd name="T11" fmla="*/ 2147483647 h 505"/>
                <a:gd name="T12" fmla="*/ 2147483647 w 737"/>
                <a:gd name="T13" fmla="*/ 2147483647 h 505"/>
                <a:gd name="T14" fmla="*/ 2147483647 w 737"/>
                <a:gd name="T15" fmla="*/ 2147483647 h 505"/>
                <a:gd name="T16" fmla="*/ 2147483647 w 737"/>
                <a:gd name="T17" fmla="*/ 2147483647 h 505"/>
                <a:gd name="T18" fmla="*/ 2147483647 w 737"/>
                <a:gd name="T19" fmla="*/ 2147483647 h 505"/>
                <a:gd name="T20" fmla="*/ 2147483647 w 737"/>
                <a:gd name="T21" fmla="*/ 2147483647 h 505"/>
                <a:gd name="T22" fmla="*/ 2147483647 w 737"/>
                <a:gd name="T23" fmla="*/ 2147483647 h 505"/>
                <a:gd name="T24" fmla="*/ 2147483647 w 737"/>
                <a:gd name="T25" fmla="*/ 2147483647 h 505"/>
                <a:gd name="T26" fmla="*/ 2147483647 w 737"/>
                <a:gd name="T27" fmla="*/ 2147483647 h 505"/>
                <a:gd name="T28" fmla="*/ 2147483647 w 737"/>
                <a:gd name="T29" fmla="*/ 2147483647 h 505"/>
                <a:gd name="T30" fmla="*/ 2147483647 w 737"/>
                <a:gd name="T31" fmla="*/ 2147483647 h 505"/>
                <a:gd name="T32" fmla="*/ 2147483647 w 737"/>
                <a:gd name="T33" fmla="*/ 2147483647 h 505"/>
                <a:gd name="T34" fmla="*/ 2147483647 w 737"/>
                <a:gd name="T35" fmla="*/ 2147483647 h 505"/>
                <a:gd name="T36" fmla="*/ 2147483647 w 737"/>
                <a:gd name="T37" fmla="*/ 2147483647 h 505"/>
                <a:gd name="T38" fmla="*/ 2147483647 w 737"/>
                <a:gd name="T39" fmla="*/ 2147483647 h 505"/>
                <a:gd name="T40" fmla="*/ 2147483647 w 737"/>
                <a:gd name="T41" fmla="*/ 2147483647 h 505"/>
                <a:gd name="T42" fmla="*/ 2147483647 w 737"/>
                <a:gd name="T43" fmla="*/ 2147483647 h 505"/>
                <a:gd name="T44" fmla="*/ 2147483647 w 737"/>
                <a:gd name="T45" fmla="*/ 2147483647 h 505"/>
                <a:gd name="T46" fmla="*/ 2147483647 w 737"/>
                <a:gd name="T47" fmla="*/ 2147483647 h 505"/>
                <a:gd name="T48" fmla="*/ 2147483647 w 737"/>
                <a:gd name="T49" fmla="*/ 2147483647 h 505"/>
                <a:gd name="T50" fmla="*/ 2147483647 w 737"/>
                <a:gd name="T51" fmla="*/ 2147483647 h 505"/>
                <a:gd name="T52" fmla="*/ 2147483647 w 737"/>
                <a:gd name="T53" fmla="*/ 2147483647 h 505"/>
                <a:gd name="T54" fmla="*/ 2147483647 w 737"/>
                <a:gd name="T55" fmla="*/ 2147483647 h 505"/>
                <a:gd name="T56" fmla="*/ 2147483647 w 737"/>
                <a:gd name="T57" fmla="*/ 2147483647 h 505"/>
                <a:gd name="T58" fmla="*/ 0 w 737"/>
                <a:gd name="T59" fmla="*/ 2147483647 h 505"/>
                <a:gd name="T60" fmla="*/ 2147483647 w 737"/>
                <a:gd name="T61" fmla="*/ 2147483647 h 505"/>
                <a:gd name="T62" fmla="*/ 2147483647 w 737"/>
                <a:gd name="T63" fmla="*/ 2147483647 h 505"/>
                <a:gd name="T64" fmla="*/ 2147483647 w 737"/>
                <a:gd name="T65" fmla="*/ 2147483647 h 505"/>
                <a:gd name="T66" fmla="*/ 2147483647 w 737"/>
                <a:gd name="T67" fmla="*/ 2147483647 h 505"/>
                <a:gd name="T68" fmla="*/ 2147483647 w 737"/>
                <a:gd name="T69" fmla="*/ 0 h 505"/>
                <a:gd name="T70" fmla="*/ 2147483647 w 737"/>
                <a:gd name="T71" fmla="*/ 0 h 5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7"/>
                <a:gd name="T109" fmla="*/ 0 h 505"/>
                <a:gd name="T110" fmla="*/ 737 w 737"/>
                <a:gd name="T111" fmla="*/ 505 h 5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7" h="505">
                  <a:moveTo>
                    <a:pt x="540" y="0"/>
                  </a:moveTo>
                  <a:lnTo>
                    <a:pt x="553" y="34"/>
                  </a:lnTo>
                  <a:lnTo>
                    <a:pt x="602" y="124"/>
                  </a:lnTo>
                  <a:lnTo>
                    <a:pt x="663" y="180"/>
                  </a:lnTo>
                  <a:lnTo>
                    <a:pt x="663" y="213"/>
                  </a:lnTo>
                  <a:lnTo>
                    <a:pt x="737" y="326"/>
                  </a:lnTo>
                  <a:lnTo>
                    <a:pt x="737" y="471"/>
                  </a:lnTo>
                  <a:lnTo>
                    <a:pt x="700" y="505"/>
                  </a:lnTo>
                  <a:lnTo>
                    <a:pt x="663" y="505"/>
                  </a:lnTo>
                  <a:lnTo>
                    <a:pt x="663" y="460"/>
                  </a:lnTo>
                  <a:lnTo>
                    <a:pt x="589" y="438"/>
                  </a:lnTo>
                  <a:lnTo>
                    <a:pt x="565" y="382"/>
                  </a:lnTo>
                  <a:lnTo>
                    <a:pt x="553" y="348"/>
                  </a:lnTo>
                  <a:lnTo>
                    <a:pt x="528" y="370"/>
                  </a:lnTo>
                  <a:lnTo>
                    <a:pt x="491" y="326"/>
                  </a:lnTo>
                  <a:lnTo>
                    <a:pt x="491" y="270"/>
                  </a:lnTo>
                  <a:lnTo>
                    <a:pt x="467" y="270"/>
                  </a:lnTo>
                  <a:lnTo>
                    <a:pt x="479" y="191"/>
                  </a:lnTo>
                  <a:lnTo>
                    <a:pt x="417" y="157"/>
                  </a:lnTo>
                  <a:lnTo>
                    <a:pt x="356" y="90"/>
                  </a:lnTo>
                  <a:lnTo>
                    <a:pt x="307" y="90"/>
                  </a:lnTo>
                  <a:lnTo>
                    <a:pt x="258" y="124"/>
                  </a:lnTo>
                  <a:lnTo>
                    <a:pt x="221" y="124"/>
                  </a:lnTo>
                  <a:lnTo>
                    <a:pt x="184" y="101"/>
                  </a:lnTo>
                  <a:lnTo>
                    <a:pt x="123" y="79"/>
                  </a:lnTo>
                  <a:lnTo>
                    <a:pt x="86" y="79"/>
                  </a:lnTo>
                  <a:lnTo>
                    <a:pt x="61" y="90"/>
                  </a:lnTo>
                  <a:lnTo>
                    <a:pt x="24" y="90"/>
                  </a:lnTo>
                  <a:lnTo>
                    <a:pt x="24" y="56"/>
                  </a:lnTo>
                  <a:lnTo>
                    <a:pt x="0" y="56"/>
                  </a:lnTo>
                  <a:lnTo>
                    <a:pt x="12" y="23"/>
                  </a:lnTo>
                  <a:lnTo>
                    <a:pt x="221" y="12"/>
                  </a:lnTo>
                  <a:lnTo>
                    <a:pt x="245" y="34"/>
                  </a:lnTo>
                  <a:lnTo>
                    <a:pt x="491" y="34"/>
                  </a:lnTo>
                  <a:lnTo>
                    <a:pt x="491" y="0"/>
                  </a:lnTo>
                  <a:lnTo>
                    <a:pt x="540" y="0"/>
                  </a:lnTo>
                  <a:close/>
                </a:path>
              </a:pathLst>
            </a:custGeom>
            <a:solidFill>
              <a:srgbClr val="FFFFFF"/>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28" name="Freeform 25"/>
            <p:cNvSpPr>
              <a:spLocks/>
            </p:cNvSpPr>
            <p:nvPr/>
          </p:nvSpPr>
          <p:spPr bwMode="auto">
            <a:xfrm>
              <a:off x="5377467" y="2254062"/>
              <a:ext cx="459593" cy="518183"/>
            </a:xfrm>
            <a:custGeom>
              <a:avLst/>
              <a:gdLst>
                <a:gd name="T0" fmla="*/ 0 w 319"/>
                <a:gd name="T1" fmla="*/ 381 h 381"/>
                <a:gd name="T2" fmla="*/ 37 w 319"/>
                <a:gd name="T3" fmla="*/ 325 h 381"/>
                <a:gd name="T4" fmla="*/ 37 w 319"/>
                <a:gd name="T5" fmla="*/ 269 h 381"/>
                <a:gd name="T6" fmla="*/ 0 w 319"/>
                <a:gd name="T7" fmla="*/ 235 h 381"/>
                <a:gd name="T8" fmla="*/ 12 w 319"/>
                <a:gd name="T9" fmla="*/ 112 h 381"/>
                <a:gd name="T10" fmla="*/ 61 w 319"/>
                <a:gd name="T11" fmla="*/ 56 h 381"/>
                <a:gd name="T12" fmla="*/ 86 w 319"/>
                <a:gd name="T13" fmla="*/ 45 h 381"/>
                <a:gd name="T14" fmla="*/ 86 w 319"/>
                <a:gd name="T15" fmla="*/ 11 h 381"/>
                <a:gd name="T16" fmla="*/ 110 w 319"/>
                <a:gd name="T17" fmla="*/ 0 h 381"/>
                <a:gd name="T18" fmla="*/ 160 w 319"/>
                <a:gd name="T19" fmla="*/ 22 h 381"/>
                <a:gd name="T20" fmla="*/ 184 w 319"/>
                <a:gd name="T21" fmla="*/ 22 h 381"/>
                <a:gd name="T22" fmla="*/ 221 w 319"/>
                <a:gd name="T23" fmla="*/ 45 h 381"/>
                <a:gd name="T24" fmla="*/ 221 w 319"/>
                <a:gd name="T25" fmla="*/ 123 h 381"/>
                <a:gd name="T26" fmla="*/ 184 w 319"/>
                <a:gd name="T27" fmla="*/ 179 h 381"/>
                <a:gd name="T28" fmla="*/ 196 w 319"/>
                <a:gd name="T29" fmla="*/ 202 h 381"/>
                <a:gd name="T30" fmla="*/ 221 w 319"/>
                <a:gd name="T31" fmla="*/ 179 h 381"/>
                <a:gd name="T32" fmla="*/ 258 w 319"/>
                <a:gd name="T33" fmla="*/ 146 h 381"/>
                <a:gd name="T34" fmla="*/ 282 w 319"/>
                <a:gd name="T35" fmla="*/ 168 h 381"/>
                <a:gd name="T36" fmla="*/ 319 w 319"/>
                <a:gd name="T37" fmla="*/ 247 h 381"/>
                <a:gd name="T38" fmla="*/ 319 w 319"/>
                <a:gd name="T39" fmla="*/ 280 h 381"/>
                <a:gd name="T40" fmla="*/ 295 w 319"/>
                <a:gd name="T41" fmla="*/ 291 h 381"/>
                <a:gd name="T42" fmla="*/ 258 w 319"/>
                <a:gd name="T43" fmla="*/ 370 h 381"/>
                <a:gd name="T44" fmla="*/ 147 w 319"/>
                <a:gd name="T45" fmla="*/ 381 h 381"/>
                <a:gd name="T46" fmla="*/ 0 w 319"/>
                <a:gd name="T47" fmla="*/ 381 h 3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9"/>
                <a:gd name="T73" fmla="*/ 0 h 381"/>
                <a:gd name="T74" fmla="*/ 319 w 319"/>
                <a:gd name="T75" fmla="*/ 381 h 3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9" h="381">
                  <a:moveTo>
                    <a:pt x="0" y="381"/>
                  </a:moveTo>
                  <a:lnTo>
                    <a:pt x="37" y="325"/>
                  </a:lnTo>
                  <a:lnTo>
                    <a:pt x="37" y="269"/>
                  </a:lnTo>
                  <a:lnTo>
                    <a:pt x="0" y="235"/>
                  </a:lnTo>
                  <a:lnTo>
                    <a:pt x="12" y="112"/>
                  </a:lnTo>
                  <a:lnTo>
                    <a:pt x="61" y="56"/>
                  </a:lnTo>
                  <a:lnTo>
                    <a:pt x="86" y="45"/>
                  </a:lnTo>
                  <a:lnTo>
                    <a:pt x="86" y="11"/>
                  </a:lnTo>
                  <a:lnTo>
                    <a:pt x="110" y="0"/>
                  </a:lnTo>
                  <a:lnTo>
                    <a:pt x="160" y="22"/>
                  </a:lnTo>
                  <a:lnTo>
                    <a:pt x="184" y="22"/>
                  </a:lnTo>
                  <a:lnTo>
                    <a:pt x="221" y="45"/>
                  </a:lnTo>
                  <a:lnTo>
                    <a:pt x="221" y="123"/>
                  </a:lnTo>
                  <a:lnTo>
                    <a:pt x="184" y="179"/>
                  </a:lnTo>
                  <a:lnTo>
                    <a:pt x="196" y="202"/>
                  </a:lnTo>
                  <a:lnTo>
                    <a:pt x="221" y="179"/>
                  </a:lnTo>
                  <a:lnTo>
                    <a:pt x="258" y="146"/>
                  </a:lnTo>
                  <a:lnTo>
                    <a:pt x="282" y="168"/>
                  </a:lnTo>
                  <a:lnTo>
                    <a:pt x="319" y="247"/>
                  </a:lnTo>
                  <a:lnTo>
                    <a:pt x="319" y="280"/>
                  </a:lnTo>
                  <a:lnTo>
                    <a:pt x="295" y="291"/>
                  </a:lnTo>
                  <a:lnTo>
                    <a:pt x="258" y="370"/>
                  </a:lnTo>
                  <a:lnTo>
                    <a:pt x="147" y="381"/>
                  </a:lnTo>
                  <a:lnTo>
                    <a:pt x="0" y="381"/>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29" name="Freeform 26"/>
            <p:cNvSpPr>
              <a:spLocks/>
            </p:cNvSpPr>
            <p:nvPr/>
          </p:nvSpPr>
          <p:spPr bwMode="auto">
            <a:xfrm>
              <a:off x="4935162" y="2055493"/>
              <a:ext cx="654092" cy="304653"/>
            </a:xfrm>
            <a:custGeom>
              <a:avLst/>
              <a:gdLst>
                <a:gd name="T0" fmla="*/ 0 w 454"/>
                <a:gd name="T1" fmla="*/ 112 h 224"/>
                <a:gd name="T2" fmla="*/ 24 w 454"/>
                <a:gd name="T3" fmla="*/ 135 h 224"/>
                <a:gd name="T4" fmla="*/ 135 w 454"/>
                <a:gd name="T5" fmla="*/ 146 h 224"/>
                <a:gd name="T6" fmla="*/ 196 w 454"/>
                <a:gd name="T7" fmla="*/ 179 h 224"/>
                <a:gd name="T8" fmla="*/ 209 w 454"/>
                <a:gd name="T9" fmla="*/ 224 h 224"/>
                <a:gd name="T10" fmla="*/ 245 w 454"/>
                <a:gd name="T11" fmla="*/ 191 h 224"/>
                <a:gd name="T12" fmla="*/ 245 w 454"/>
                <a:gd name="T13" fmla="*/ 168 h 224"/>
                <a:gd name="T14" fmla="*/ 295 w 454"/>
                <a:gd name="T15" fmla="*/ 157 h 224"/>
                <a:gd name="T16" fmla="*/ 356 w 454"/>
                <a:gd name="T17" fmla="*/ 123 h 224"/>
                <a:gd name="T18" fmla="*/ 405 w 454"/>
                <a:gd name="T19" fmla="*/ 135 h 224"/>
                <a:gd name="T20" fmla="*/ 454 w 454"/>
                <a:gd name="T21" fmla="*/ 123 h 224"/>
                <a:gd name="T22" fmla="*/ 417 w 454"/>
                <a:gd name="T23" fmla="*/ 79 h 224"/>
                <a:gd name="T24" fmla="*/ 381 w 454"/>
                <a:gd name="T25" fmla="*/ 79 h 224"/>
                <a:gd name="T26" fmla="*/ 381 w 454"/>
                <a:gd name="T27" fmla="*/ 56 h 224"/>
                <a:gd name="T28" fmla="*/ 356 w 454"/>
                <a:gd name="T29" fmla="*/ 56 h 224"/>
                <a:gd name="T30" fmla="*/ 344 w 454"/>
                <a:gd name="T31" fmla="*/ 79 h 224"/>
                <a:gd name="T32" fmla="*/ 307 w 454"/>
                <a:gd name="T33" fmla="*/ 67 h 224"/>
                <a:gd name="T34" fmla="*/ 270 w 454"/>
                <a:gd name="T35" fmla="*/ 90 h 224"/>
                <a:gd name="T36" fmla="*/ 221 w 454"/>
                <a:gd name="T37" fmla="*/ 101 h 224"/>
                <a:gd name="T38" fmla="*/ 184 w 454"/>
                <a:gd name="T39" fmla="*/ 56 h 224"/>
                <a:gd name="T40" fmla="*/ 135 w 454"/>
                <a:gd name="T41" fmla="*/ 56 h 224"/>
                <a:gd name="T42" fmla="*/ 172 w 454"/>
                <a:gd name="T43" fmla="*/ 22 h 224"/>
                <a:gd name="T44" fmla="*/ 172 w 454"/>
                <a:gd name="T45" fmla="*/ 0 h 224"/>
                <a:gd name="T46" fmla="*/ 147 w 454"/>
                <a:gd name="T47" fmla="*/ 11 h 224"/>
                <a:gd name="T48" fmla="*/ 74 w 454"/>
                <a:gd name="T49" fmla="*/ 67 h 224"/>
                <a:gd name="T50" fmla="*/ 49 w 454"/>
                <a:gd name="T51" fmla="*/ 79 h 224"/>
                <a:gd name="T52" fmla="*/ 24 w 454"/>
                <a:gd name="T53" fmla="*/ 79 h 224"/>
                <a:gd name="T54" fmla="*/ 0 w 454"/>
                <a:gd name="T55" fmla="*/ 112 h 2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4"/>
                <a:gd name="T85" fmla="*/ 0 h 224"/>
                <a:gd name="T86" fmla="*/ 454 w 454"/>
                <a:gd name="T87" fmla="*/ 224 h 2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4" h="224">
                  <a:moveTo>
                    <a:pt x="0" y="112"/>
                  </a:moveTo>
                  <a:lnTo>
                    <a:pt x="24" y="135"/>
                  </a:lnTo>
                  <a:lnTo>
                    <a:pt x="135" y="146"/>
                  </a:lnTo>
                  <a:lnTo>
                    <a:pt x="196" y="179"/>
                  </a:lnTo>
                  <a:lnTo>
                    <a:pt x="209" y="224"/>
                  </a:lnTo>
                  <a:lnTo>
                    <a:pt x="245" y="191"/>
                  </a:lnTo>
                  <a:lnTo>
                    <a:pt x="245" y="168"/>
                  </a:lnTo>
                  <a:lnTo>
                    <a:pt x="295" y="157"/>
                  </a:lnTo>
                  <a:lnTo>
                    <a:pt x="356" y="123"/>
                  </a:lnTo>
                  <a:lnTo>
                    <a:pt x="405" y="135"/>
                  </a:lnTo>
                  <a:lnTo>
                    <a:pt x="454" y="123"/>
                  </a:lnTo>
                  <a:lnTo>
                    <a:pt x="417" y="79"/>
                  </a:lnTo>
                  <a:lnTo>
                    <a:pt x="381" y="79"/>
                  </a:lnTo>
                  <a:lnTo>
                    <a:pt x="381" y="56"/>
                  </a:lnTo>
                  <a:lnTo>
                    <a:pt x="356" y="56"/>
                  </a:lnTo>
                  <a:lnTo>
                    <a:pt x="344" y="79"/>
                  </a:lnTo>
                  <a:lnTo>
                    <a:pt x="307" y="67"/>
                  </a:lnTo>
                  <a:lnTo>
                    <a:pt x="270" y="90"/>
                  </a:lnTo>
                  <a:lnTo>
                    <a:pt x="221" y="101"/>
                  </a:lnTo>
                  <a:lnTo>
                    <a:pt x="184" y="56"/>
                  </a:lnTo>
                  <a:lnTo>
                    <a:pt x="135" y="56"/>
                  </a:lnTo>
                  <a:lnTo>
                    <a:pt x="172" y="22"/>
                  </a:lnTo>
                  <a:lnTo>
                    <a:pt x="172" y="0"/>
                  </a:lnTo>
                  <a:lnTo>
                    <a:pt x="147" y="11"/>
                  </a:lnTo>
                  <a:lnTo>
                    <a:pt x="74" y="67"/>
                  </a:lnTo>
                  <a:lnTo>
                    <a:pt x="49" y="79"/>
                  </a:lnTo>
                  <a:lnTo>
                    <a:pt x="24" y="79"/>
                  </a:lnTo>
                  <a:lnTo>
                    <a:pt x="0" y="112"/>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30" name="Freeform 27"/>
            <p:cNvSpPr>
              <a:spLocks/>
            </p:cNvSpPr>
            <p:nvPr/>
          </p:nvSpPr>
          <p:spPr bwMode="auto">
            <a:xfrm>
              <a:off x="4688108" y="2162939"/>
              <a:ext cx="636244" cy="548103"/>
            </a:xfrm>
            <a:custGeom>
              <a:avLst/>
              <a:gdLst>
                <a:gd name="T0" fmla="*/ 2147483647 w 442"/>
                <a:gd name="T1" fmla="*/ 2147483647 h 403"/>
                <a:gd name="T2" fmla="*/ 2147483647 w 442"/>
                <a:gd name="T3" fmla="*/ 2147483647 h 403"/>
                <a:gd name="T4" fmla="*/ 2147483647 w 442"/>
                <a:gd name="T5" fmla="*/ 2147483647 h 403"/>
                <a:gd name="T6" fmla="*/ 2147483647 w 442"/>
                <a:gd name="T7" fmla="*/ 2147483647 h 403"/>
                <a:gd name="T8" fmla="*/ 2147483647 w 442"/>
                <a:gd name="T9" fmla="*/ 2147483647 h 403"/>
                <a:gd name="T10" fmla="*/ 2147483647 w 442"/>
                <a:gd name="T11" fmla="*/ 2147483647 h 403"/>
                <a:gd name="T12" fmla="*/ 2147483647 w 442"/>
                <a:gd name="T13" fmla="*/ 2147483647 h 403"/>
                <a:gd name="T14" fmla="*/ 2147483647 w 442"/>
                <a:gd name="T15" fmla="*/ 2147483647 h 403"/>
                <a:gd name="T16" fmla="*/ 2147483647 w 442"/>
                <a:gd name="T17" fmla="*/ 2147483647 h 403"/>
                <a:gd name="T18" fmla="*/ 0 w 442"/>
                <a:gd name="T19" fmla="*/ 2147483647 h 403"/>
                <a:gd name="T20" fmla="*/ 0 w 442"/>
                <a:gd name="T21" fmla="*/ 2147483647 h 403"/>
                <a:gd name="T22" fmla="*/ 2147483647 w 442"/>
                <a:gd name="T23" fmla="*/ 2147483647 h 403"/>
                <a:gd name="T24" fmla="*/ 2147483647 w 442"/>
                <a:gd name="T25" fmla="*/ 2147483647 h 403"/>
                <a:gd name="T26" fmla="*/ 2147483647 w 442"/>
                <a:gd name="T27" fmla="*/ 2147483647 h 403"/>
                <a:gd name="T28" fmla="*/ 2147483647 w 442"/>
                <a:gd name="T29" fmla="*/ 0 h 403"/>
                <a:gd name="T30" fmla="*/ 2147483647 w 442"/>
                <a:gd name="T31" fmla="*/ 0 h 403"/>
                <a:gd name="T32" fmla="*/ 2147483647 w 442"/>
                <a:gd name="T33" fmla="*/ 2147483647 h 403"/>
                <a:gd name="T34" fmla="*/ 2147483647 w 442"/>
                <a:gd name="T35" fmla="*/ 2147483647 h 403"/>
                <a:gd name="T36" fmla="*/ 2147483647 w 442"/>
                <a:gd name="T37" fmla="*/ 2147483647 h 403"/>
                <a:gd name="T38" fmla="*/ 2147483647 w 442"/>
                <a:gd name="T39" fmla="*/ 2147483647 h 403"/>
                <a:gd name="T40" fmla="*/ 2147483647 w 442"/>
                <a:gd name="T41" fmla="*/ 2147483647 h 403"/>
                <a:gd name="T42" fmla="*/ 2147483647 w 442"/>
                <a:gd name="T43" fmla="*/ 2147483647 h 403"/>
                <a:gd name="T44" fmla="*/ 2147483647 w 442"/>
                <a:gd name="T45" fmla="*/ 2147483647 h 403"/>
                <a:gd name="T46" fmla="*/ 2147483647 w 442"/>
                <a:gd name="T47" fmla="*/ 2147483647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2"/>
                <a:gd name="T73" fmla="*/ 0 h 403"/>
                <a:gd name="T74" fmla="*/ 442 w 442"/>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2" h="403">
                  <a:moveTo>
                    <a:pt x="430" y="123"/>
                  </a:moveTo>
                  <a:lnTo>
                    <a:pt x="442" y="134"/>
                  </a:lnTo>
                  <a:lnTo>
                    <a:pt x="393" y="213"/>
                  </a:lnTo>
                  <a:lnTo>
                    <a:pt x="381" y="314"/>
                  </a:lnTo>
                  <a:lnTo>
                    <a:pt x="393" y="392"/>
                  </a:lnTo>
                  <a:lnTo>
                    <a:pt x="172" y="403"/>
                  </a:lnTo>
                  <a:lnTo>
                    <a:pt x="135" y="381"/>
                  </a:lnTo>
                  <a:lnTo>
                    <a:pt x="135" y="314"/>
                  </a:lnTo>
                  <a:lnTo>
                    <a:pt x="123" y="280"/>
                  </a:lnTo>
                  <a:lnTo>
                    <a:pt x="0" y="201"/>
                  </a:lnTo>
                  <a:lnTo>
                    <a:pt x="0" y="100"/>
                  </a:lnTo>
                  <a:lnTo>
                    <a:pt x="37" y="78"/>
                  </a:lnTo>
                  <a:lnTo>
                    <a:pt x="37" y="33"/>
                  </a:lnTo>
                  <a:lnTo>
                    <a:pt x="74" y="22"/>
                  </a:lnTo>
                  <a:lnTo>
                    <a:pt x="98" y="0"/>
                  </a:lnTo>
                  <a:lnTo>
                    <a:pt x="135" y="0"/>
                  </a:lnTo>
                  <a:lnTo>
                    <a:pt x="172" y="33"/>
                  </a:lnTo>
                  <a:lnTo>
                    <a:pt x="196" y="56"/>
                  </a:lnTo>
                  <a:lnTo>
                    <a:pt x="307" y="67"/>
                  </a:lnTo>
                  <a:lnTo>
                    <a:pt x="368" y="100"/>
                  </a:lnTo>
                  <a:lnTo>
                    <a:pt x="381" y="145"/>
                  </a:lnTo>
                  <a:lnTo>
                    <a:pt x="368" y="168"/>
                  </a:lnTo>
                  <a:lnTo>
                    <a:pt x="356" y="201"/>
                  </a:lnTo>
                  <a:lnTo>
                    <a:pt x="430" y="123"/>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31" name="Freeform 28"/>
            <p:cNvSpPr>
              <a:spLocks/>
            </p:cNvSpPr>
            <p:nvPr/>
          </p:nvSpPr>
          <p:spPr bwMode="auto">
            <a:xfrm>
              <a:off x="4864768" y="2696082"/>
              <a:ext cx="459583" cy="701790"/>
            </a:xfrm>
            <a:custGeom>
              <a:avLst/>
              <a:gdLst>
                <a:gd name="T0" fmla="*/ 2147483647 w 319"/>
                <a:gd name="T1" fmla="*/ 0 h 516"/>
                <a:gd name="T2" fmla="*/ 2147483647 w 319"/>
                <a:gd name="T3" fmla="*/ 2147483647 h 516"/>
                <a:gd name="T4" fmla="*/ 2147483647 w 319"/>
                <a:gd name="T5" fmla="*/ 2147483647 h 516"/>
                <a:gd name="T6" fmla="*/ 2147483647 w 319"/>
                <a:gd name="T7" fmla="*/ 2147483647 h 516"/>
                <a:gd name="T8" fmla="*/ 2147483647 w 319"/>
                <a:gd name="T9" fmla="*/ 2147483647 h 516"/>
                <a:gd name="T10" fmla="*/ 2147483647 w 319"/>
                <a:gd name="T11" fmla="*/ 2147483647 h 516"/>
                <a:gd name="T12" fmla="*/ 2147483647 w 319"/>
                <a:gd name="T13" fmla="*/ 2147483647 h 516"/>
                <a:gd name="T14" fmla="*/ 2147483647 w 319"/>
                <a:gd name="T15" fmla="*/ 2147483647 h 516"/>
                <a:gd name="T16" fmla="*/ 2147483647 w 319"/>
                <a:gd name="T17" fmla="*/ 2147483647 h 516"/>
                <a:gd name="T18" fmla="*/ 2147483647 w 319"/>
                <a:gd name="T19" fmla="*/ 2147483647 h 516"/>
                <a:gd name="T20" fmla="*/ 2147483647 w 319"/>
                <a:gd name="T21" fmla="*/ 2147483647 h 516"/>
                <a:gd name="T22" fmla="*/ 2147483647 w 319"/>
                <a:gd name="T23" fmla="*/ 2147483647 h 516"/>
                <a:gd name="T24" fmla="*/ 2147483647 w 319"/>
                <a:gd name="T25" fmla="*/ 2147483647 h 516"/>
                <a:gd name="T26" fmla="*/ 2147483647 w 319"/>
                <a:gd name="T27" fmla="*/ 2147483647 h 516"/>
                <a:gd name="T28" fmla="*/ 2147483647 w 319"/>
                <a:gd name="T29" fmla="*/ 2147483647 h 516"/>
                <a:gd name="T30" fmla="*/ 2147483647 w 319"/>
                <a:gd name="T31" fmla="*/ 2147483647 h 516"/>
                <a:gd name="T32" fmla="*/ 2147483647 w 319"/>
                <a:gd name="T33" fmla="*/ 2147483647 h 516"/>
                <a:gd name="T34" fmla="*/ 2147483647 w 319"/>
                <a:gd name="T35" fmla="*/ 2147483647 h 516"/>
                <a:gd name="T36" fmla="*/ 0 w 319"/>
                <a:gd name="T37" fmla="*/ 2147483647 h 516"/>
                <a:gd name="T38" fmla="*/ 2147483647 w 319"/>
                <a:gd name="T39" fmla="*/ 2147483647 h 516"/>
                <a:gd name="T40" fmla="*/ 2147483647 w 319"/>
                <a:gd name="T41" fmla="*/ 2147483647 h 516"/>
                <a:gd name="T42" fmla="*/ 2147483647 w 319"/>
                <a:gd name="T43" fmla="*/ 2147483647 h 516"/>
                <a:gd name="T44" fmla="*/ 2147483647 w 319"/>
                <a:gd name="T45" fmla="*/ 2147483647 h 516"/>
                <a:gd name="T46" fmla="*/ 2147483647 w 319"/>
                <a:gd name="T47" fmla="*/ 2147483647 h 516"/>
                <a:gd name="T48" fmla="*/ 2147483647 w 319"/>
                <a:gd name="T49" fmla="*/ 0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9"/>
                <a:gd name="T76" fmla="*/ 0 h 516"/>
                <a:gd name="T77" fmla="*/ 319 w 319"/>
                <a:gd name="T78" fmla="*/ 516 h 5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9" h="516">
                  <a:moveTo>
                    <a:pt x="270" y="0"/>
                  </a:moveTo>
                  <a:lnTo>
                    <a:pt x="282" y="45"/>
                  </a:lnTo>
                  <a:lnTo>
                    <a:pt x="307" y="79"/>
                  </a:lnTo>
                  <a:lnTo>
                    <a:pt x="319" y="359"/>
                  </a:lnTo>
                  <a:lnTo>
                    <a:pt x="294" y="415"/>
                  </a:lnTo>
                  <a:lnTo>
                    <a:pt x="294" y="438"/>
                  </a:lnTo>
                  <a:lnTo>
                    <a:pt x="258" y="505"/>
                  </a:lnTo>
                  <a:lnTo>
                    <a:pt x="221" y="494"/>
                  </a:lnTo>
                  <a:lnTo>
                    <a:pt x="209" y="505"/>
                  </a:lnTo>
                  <a:lnTo>
                    <a:pt x="209" y="516"/>
                  </a:lnTo>
                  <a:lnTo>
                    <a:pt x="184" y="516"/>
                  </a:lnTo>
                  <a:lnTo>
                    <a:pt x="159" y="449"/>
                  </a:lnTo>
                  <a:lnTo>
                    <a:pt x="98" y="404"/>
                  </a:lnTo>
                  <a:lnTo>
                    <a:pt x="110" y="359"/>
                  </a:lnTo>
                  <a:lnTo>
                    <a:pt x="98" y="337"/>
                  </a:lnTo>
                  <a:lnTo>
                    <a:pt x="73" y="348"/>
                  </a:lnTo>
                  <a:lnTo>
                    <a:pt x="61" y="325"/>
                  </a:lnTo>
                  <a:lnTo>
                    <a:pt x="12" y="269"/>
                  </a:lnTo>
                  <a:lnTo>
                    <a:pt x="0" y="202"/>
                  </a:lnTo>
                  <a:lnTo>
                    <a:pt x="37" y="157"/>
                  </a:lnTo>
                  <a:lnTo>
                    <a:pt x="37" y="112"/>
                  </a:lnTo>
                  <a:lnTo>
                    <a:pt x="86" y="90"/>
                  </a:lnTo>
                  <a:lnTo>
                    <a:pt x="86" y="56"/>
                  </a:lnTo>
                  <a:lnTo>
                    <a:pt x="49" y="11"/>
                  </a:lnTo>
                  <a:lnTo>
                    <a:pt x="270" y="0"/>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32" name="Freeform 29"/>
            <p:cNvSpPr>
              <a:spLocks/>
            </p:cNvSpPr>
            <p:nvPr/>
          </p:nvSpPr>
          <p:spPr bwMode="auto">
            <a:xfrm>
              <a:off x="4227196" y="1856925"/>
              <a:ext cx="778370" cy="748032"/>
            </a:xfrm>
            <a:custGeom>
              <a:avLst/>
              <a:gdLst>
                <a:gd name="T0" fmla="*/ 2147483647 w 541"/>
                <a:gd name="T1" fmla="*/ 2147483647 h 550"/>
                <a:gd name="T2" fmla="*/ 2147483647 w 541"/>
                <a:gd name="T3" fmla="*/ 2147483647 h 550"/>
                <a:gd name="T4" fmla="*/ 2147483647 w 541"/>
                <a:gd name="T5" fmla="*/ 2147483647 h 550"/>
                <a:gd name="T6" fmla="*/ 2147483647 w 541"/>
                <a:gd name="T7" fmla="*/ 2147483647 h 550"/>
                <a:gd name="T8" fmla="*/ 2147483647 w 541"/>
                <a:gd name="T9" fmla="*/ 2147483647 h 550"/>
                <a:gd name="T10" fmla="*/ 2147483647 w 541"/>
                <a:gd name="T11" fmla="*/ 2147483647 h 550"/>
                <a:gd name="T12" fmla="*/ 2147483647 w 541"/>
                <a:gd name="T13" fmla="*/ 2147483647 h 550"/>
                <a:gd name="T14" fmla="*/ 2147483647 w 541"/>
                <a:gd name="T15" fmla="*/ 2147483647 h 550"/>
                <a:gd name="T16" fmla="*/ 2147483647 w 541"/>
                <a:gd name="T17" fmla="*/ 2147483647 h 550"/>
                <a:gd name="T18" fmla="*/ 0 w 541"/>
                <a:gd name="T19" fmla="*/ 2147483647 h 550"/>
                <a:gd name="T20" fmla="*/ 2147483647 w 541"/>
                <a:gd name="T21" fmla="*/ 2147483647 h 550"/>
                <a:gd name="T22" fmla="*/ 2147483647 w 541"/>
                <a:gd name="T23" fmla="*/ 0 h 550"/>
                <a:gd name="T24" fmla="*/ 2147483647 w 541"/>
                <a:gd name="T25" fmla="*/ 0 h 550"/>
                <a:gd name="T26" fmla="*/ 2147483647 w 541"/>
                <a:gd name="T27" fmla="*/ 2147483647 h 550"/>
                <a:gd name="T28" fmla="*/ 2147483647 w 541"/>
                <a:gd name="T29" fmla="*/ 2147483647 h 550"/>
                <a:gd name="T30" fmla="*/ 2147483647 w 541"/>
                <a:gd name="T31" fmla="*/ 2147483647 h 550"/>
                <a:gd name="T32" fmla="*/ 2147483647 w 541"/>
                <a:gd name="T33" fmla="*/ 2147483647 h 550"/>
                <a:gd name="T34" fmla="*/ 2147483647 w 541"/>
                <a:gd name="T35" fmla="*/ 2147483647 h 550"/>
                <a:gd name="T36" fmla="*/ 2147483647 w 541"/>
                <a:gd name="T37" fmla="*/ 2147483647 h 550"/>
                <a:gd name="T38" fmla="*/ 2147483647 w 541"/>
                <a:gd name="T39" fmla="*/ 2147483647 h 550"/>
                <a:gd name="T40" fmla="*/ 2147483647 w 541"/>
                <a:gd name="T41" fmla="*/ 2147483647 h 550"/>
                <a:gd name="T42" fmla="*/ 2147483647 w 541"/>
                <a:gd name="T43" fmla="*/ 2147483647 h 550"/>
                <a:gd name="T44" fmla="*/ 2147483647 w 541"/>
                <a:gd name="T45" fmla="*/ 2147483647 h 550"/>
                <a:gd name="T46" fmla="*/ 2147483647 w 541"/>
                <a:gd name="T47" fmla="*/ 2147483647 h 550"/>
                <a:gd name="T48" fmla="*/ 2147483647 w 541"/>
                <a:gd name="T49" fmla="*/ 2147483647 h 550"/>
                <a:gd name="T50" fmla="*/ 2147483647 w 541"/>
                <a:gd name="T51" fmla="*/ 2147483647 h 550"/>
                <a:gd name="T52" fmla="*/ 2147483647 w 541"/>
                <a:gd name="T53" fmla="*/ 2147483647 h 550"/>
                <a:gd name="T54" fmla="*/ 2147483647 w 541"/>
                <a:gd name="T55" fmla="*/ 2147483647 h 550"/>
                <a:gd name="T56" fmla="*/ 2147483647 w 541"/>
                <a:gd name="T57" fmla="*/ 2147483647 h 550"/>
                <a:gd name="T58" fmla="*/ 2147483647 w 541"/>
                <a:gd name="T59" fmla="*/ 2147483647 h 550"/>
                <a:gd name="T60" fmla="*/ 2147483647 w 541"/>
                <a:gd name="T61" fmla="*/ 2147483647 h 5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1"/>
                <a:gd name="T94" fmla="*/ 0 h 550"/>
                <a:gd name="T95" fmla="*/ 541 w 541"/>
                <a:gd name="T96" fmla="*/ 550 h 5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1" h="550">
                  <a:moveTo>
                    <a:pt x="50" y="550"/>
                  </a:moveTo>
                  <a:lnTo>
                    <a:pt x="50" y="527"/>
                  </a:lnTo>
                  <a:lnTo>
                    <a:pt x="50" y="370"/>
                  </a:lnTo>
                  <a:lnTo>
                    <a:pt x="37" y="370"/>
                  </a:lnTo>
                  <a:lnTo>
                    <a:pt x="37" y="348"/>
                  </a:lnTo>
                  <a:lnTo>
                    <a:pt x="50" y="348"/>
                  </a:lnTo>
                  <a:lnTo>
                    <a:pt x="37" y="325"/>
                  </a:lnTo>
                  <a:lnTo>
                    <a:pt x="50" y="292"/>
                  </a:lnTo>
                  <a:lnTo>
                    <a:pt x="25" y="247"/>
                  </a:lnTo>
                  <a:lnTo>
                    <a:pt x="0" y="34"/>
                  </a:lnTo>
                  <a:lnTo>
                    <a:pt x="136" y="34"/>
                  </a:lnTo>
                  <a:lnTo>
                    <a:pt x="136" y="0"/>
                  </a:lnTo>
                  <a:lnTo>
                    <a:pt x="160" y="0"/>
                  </a:lnTo>
                  <a:lnTo>
                    <a:pt x="172" y="23"/>
                  </a:lnTo>
                  <a:lnTo>
                    <a:pt x="185" y="56"/>
                  </a:lnTo>
                  <a:lnTo>
                    <a:pt x="258" y="79"/>
                  </a:lnTo>
                  <a:lnTo>
                    <a:pt x="308" y="67"/>
                  </a:lnTo>
                  <a:lnTo>
                    <a:pt x="357" y="90"/>
                  </a:lnTo>
                  <a:lnTo>
                    <a:pt x="406" y="112"/>
                  </a:lnTo>
                  <a:lnTo>
                    <a:pt x="430" y="101"/>
                  </a:lnTo>
                  <a:lnTo>
                    <a:pt x="492" y="101"/>
                  </a:lnTo>
                  <a:lnTo>
                    <a:pt x="541" y="124"/>
                  </a:lnTo>
                  <a:lnTo>
                    <a:pt x="492" y="146"/>
                  </a:lnTo>
                  <a:lnTo>
                    <a:pt x="467" y="146"/>
                  </a:lnTo>
                  <a:lnTo>
                    <a:pt x="357" y="258"/>
                  </a:lnTo>
                  <a:lnTo>
                    <a:pt x="357" y="303"/>
                  </a:lnTo>
                  <a:lnTo>
                    <a:pt x="320" y="325"/>
                  </a:lnTo>
                  <a:lnTo>
                    <a:pt x="320" y="426"/>
                  </a:lnTo>
                  <a:lnTo>
                    <a:pt x="443" y="505"/>
                  </a:lnTo>
                  <a:lnTo>
                    <a:pt x="455" y="539"/>
                  </a:lnTo>
                  <a:lnTo>
                    <a:pt x="50" y="550"/>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33" name="Freeform 30"/>
            <p:cNvSpPr>
              <a:spLocks/>
            </p:cNvSpPr>
            <p:nvPr/>
          </p:nvSpPr>
          <p:spPr bwMode="auto">
            <a:xfrm>
              <a:off x="3521882" y="1888207"/>
              <a:ext cx="778370" cy="410738"/>
            </a:xfrm>
            <a:custGeom>
              <a:avLst/>
              <a:gdLst>
                <a:gd name="T0" fmla="*/ 2147483647 w 541"/>
                <a:gd name="T1" fmla="*/ 2147483647 h 302"/>
                <a:gd name="T2" fmla="*/ 2147483647 w 541"/>
                <a:gd name="T3" fmla="*/ 0 h 302"/>
                <a:gd name="T4" fmla="*/ 0 w 541"/>
                <a:gd name="T5" fmla="*/ 2147483647 h 302"/>
                <a:gd name="T6" fmla="*/ 2147483647 w 541"/>
                <a:gd name="T7" fmla="*/ 2147483647 h 302"/>
                <a:gd name="T8" fmla="*/ 2147483647 w 541"/>
                <a:gd name="T9" fmla="*/ 2147483647 h 302"/>
                <a:gd name="T10" fmla="*/ 2147483647 w 541"/>
                <a:gd name="T11" fmla="*/ 2147483647 h 302"/>
                <a:gd name="T12" fmla="*/ 2147483647 w 541"/>
                <a:gd name="T13" fmla="*/ 2147483647 h 302"/>
                <a:gd name="T14" fmla="*/ 0 60000 65536"/>
                <a:gd name="T15" fmla="*/ 0 60000 65536"/>
                <a:gd name="T16" fmla="*/ 0 60000 65536"/>
                <a:gd name="T17" fmla="*/ 0 60000 65536"/>
                <a:gd name="T18" fmla="*/ 0 60000 65536"/>
                <a:gd name="T19" fmla="*/ 0 60000 65536"/>
                <a:gd name="T20" fmla="*/ 0 60000 65536"/>
                <a:gd name="T21" fmla="*/ 0 w 541"/>
                <a:gd name="T22" fmla="*/ 0 h 302"/>
                <a:gd name="T23" fmla="*/ 541 w 5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1" h="302">
                  <a:moveTo>
                    <a:pt x="491" y="11"/>
                  </a:moveTo>
                  <a:lnTo>
                    <a:pt x="25" y="0"/>
                  </a:lnTo>
                  <a:lnTo>
                    <a:pt x="0" y="291"/>
                  </a:lnTo>
                  <a:lnTo>
                    <a:pt x="528" y="302"/>
                  </a:lnTo>
                  <a:lnTo>
                    <a:pt x="541" y="269"/>
                  </a:lnTo>
                  <a:lnTo>
                    <a:pt x="516" y="224"/>
                  </a:lnTo>
                  <a:lnTo>
                    <a:pt x="491" y="11"/>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34" name="Freeform 31"/>
            <p:cNvSpPr>
              <a:spLocks/>
            </p:cNvSpPr>
            <p:nvPr/>
          </p:nvSpPr>
          <p:spPr bwMode="auto">
            <a:xfrm>
              <a:off x="3486018" y="2283983"/>
              <a:ext cx="814233" cy="443379"/>
            </a:xfrm>
            <a:custGeom>
              <a:avLst/>
              <a:gdLst>
                <a:gd name="T0" fmla="*/ 2147483647 w 566"/>
                <a:gd name="T1" fmla="*/ 0 h 326"/>
                <a:gd name="T2" fmla="*/ 2147483647 w 566"/>
                <a:gd name="T3" fmla="*/ 2147483647 h 326"/>
                <a:gd name="T4" fmla="*/ 0 w 566"/>
                <a:gd name="T5" fmla="*/ 2147483647 h 326"/>
                <a:gd name="T6" fmla="*/ 2147483647 w 566"/>
                <a:gd name="T7" fmla="*/ 2147483647 h 326"/>
                <a:gd name="T8" fmla="*/ 2147483647 w 566"/>
                <a:gd name="T9" fmla="*/ 2147483647 h 326"/>
                <a:gd name="T10" fmla="*/ 2147483647 w 566"/>
                <a:gd name="T11" fmla="*/ 2147483647 h 326"/>
                <a:gd name="T12" fmla="*/ 2147483647 w 566"/>
                <a:gd name="T13" fmla="*/ 2147483647 h 326"/>
                <a:gd name="T14" fmla="*/ 2147483647 w 566"/>
                <a:gd name="T15" fmla="*/ 2147483647 h 326"/>
                <a:gd name="T16" fmla="*/ 2147483647 w 566"/>
                <a:gd name="T17" fmla="*/ 2147483647 h 326"/>
                <a:gd name="T18" fmla="*/ 2147483647 w 566"/>
                <a:gd name="T19" fmla="*/ 2147483647 h 326"/>
                <a:gd name="T20" fmla="*/ 2147483647 w 566"/>
                <a:gd name="T21" fmla="*/ 2147483647 h 326"/>
                <a:gd name="T22" fmla="*/ 2147483647 w 566"/>
                <a:gd name="T23" fmla="*/ 2147483647 h 326"/>
                <a:gd name="T24" fmla="*/ 2147483647 w 566"/>
                <a:gd name="T25" fmla="*/ 2147483647 h 326"/>
                <a:gd name="T26" fmla="*/ 2147483647 w 566"/>
                <a:gd name="T27" fmla="*/ 0 h 3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6"/>
                <a:gd name="T43" fmla="*/ 0 h 326"/>
                <a:gd name="T44" fmla="*/ 566 w 566"/>
                <a:gd name="T45" fmla="*/ 326 h 3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6" h="326">
                  <a:moveTo>
                    <a:pt x="25" y="0"/>
                  </a:moveTo>
                  <a:lnTo>
                    <a:pt x="13" y="79"/>
                  </a:lnTo>
                  <a:lnTo>
                    <a:pt x="0" y="269"/>
                  </a:lnTo>
                  <a:lnTo>
                    <a:pt x="406" y="281"/>
                  </a:lnTo>
                  <a:lnTo>
                    <a:pt x="443" y="303"/>
                  </a:lnTo>
                  <a:lnTo>
                    <a:pt x="516" y="292"/>
                  </a:lnTo>
                  <a:lnTo>
                    <a:pt x="553" y="326"/>
                  </a:lnTo>
                  <a:lnTo>
                    <a:pt x="566" y="236"/>
                  </a:lnTo>
                  <a:lnTo>
                    <a:pt x="566" y="56"/>
                  </a:lnTo>
                  <a:lnTo>
                    <a:pt x="553" y="56"/>
                  </a:lnTo>
                  <a:lnTo>
                    <a:pt x="553" y="34"/>
                  </a:lnTo>
                  <a:lnTo>
                    <a:pt x="566" y="34"/>
                  </a:lnTo>
                  <a:lnTo>
                    <a:pt x="553" y="11"/>
                  </a:lnTo>
                  <a:lnTo>
                    <a:pt x="25" y="0"/>
                  </a:lnTo>
                  <a:close/>
                </a:path>
              </a:pathLst>
            </a:custGeom>
            <a:solidFill>
              <a:srgbClr val="9D9375"/>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35" name="Freeform 32"/>
            <p:cNvSpPr>
              <a:spLocks/>
            </p:cNvSpPr>
            <p:nvPr/>
          </p:nvSpPr>
          <p:spPr bwMode="auto">
            <a:xfrm>
              <a:off x="4280327" y="2589997"/>
              <a:ext cx="707971" cy="380817"/>
            </a:xfrm>
            <a:custGeom>
              <a:avLst/>
              <a:gdLst>
                <a:gd name="T0" fmla="*/ 2147483647 w 492"/>
                <a:gd name="T1" fmla="*/ 2147483647 h 280"/>
                <a:gd name="T2" fmla="*/ 0 w 492"/>
                <a:gd name="T3" fmla="*/ 2147483647 h 280"/>
                <a:gd name="T4" fmla="*/ 2147483647 w 492"/>
                <a:gd name="T5" fmla="*/ 2147483647 h 280"/>
                <a:gd name="T6" fmla="*/ 2147483647 w 492"/>
                <a:gd name="T7" fmla="*/ 2147483647 h 280"/>
                <a:gd name="T8" fmla="*/ 2147483647 w 492"/>
                <a:gd name="T9" fmla="*/ 2147483647 h 280"/>
                <a:gd name="T10" fmla="*/ 2147483647 w 492"/>
                <a:gd name="T11" fmla="*/ 2147483647 h 280"/>
                <a:gd name="T12" fmla="*/ 2147483647 w 492"/>
                <a:gd name="T13" fmla="*/ 2147483647 h 280"/>
                <a:gd name="T14" fmla="*/ 2147483647 w 492"/>
                <a:gd name="T15" fmla="*/ 2147483647 h 280"/>
                <a:gd name="T16" fmla="*/ 2147483647 w 492"/>
                <a:gd name="T17" fmla="*/ 2147483647 h 280"/>
                <a:gd name="T18" fmla="*/ 2147483647 w 492"/>
                <a:gd name="T19" fmla="*/ 2147483647 h 280"/>
                <a:gd name="T20" fmla="*/ 2147483647 w 492"/>
                <a:gd name="T21" fmla="*/ 0 h 280"/>
                <a:gd name="T22" fmla="*/ 2147483647 w 492"/>
                <a:gd name="T23" fmla="*/ 2147483647 h 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2"/>
                <a:gd name="T37" fmla="*/ 0 h 280"/>
                <a:gd name="T38" fmla="*/ 492 w 492"/>
                <a:gd name="T39" fmla="*/ 280 h 2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2" h="280">
                  <a:moveTo>
                    <a:pt x="13" y="11"/>
                  </a:moveTo>
                  <a:lnTo>
                    <a:pt x="0" y="101"/>
                  </a:lnTo>
                  <a:lnTo>
                    <a:pt x="74" y="280"/>
                  </a:lnTo>
                  <a:lnTo>
                    <a:pt x="406" y="280"/>
                  </a:lnTo>
                  <a:lnTo>
                    <a:pt x="443" y="235"/>
                  </a:lnTo>
                  <a:lnTo>
                    <a:pt x="443" y="190"/>
                  </a:lnTo>
                  <a:lnTo>
                    <a:pt x="492" y="168"/>
                  </a:lnTo>
                  <a:lnTo>
                    <a:pt x="492" y="134"/>
                  </a:lnTo>
                  <a:lnTo>
                    <a:pt x="455" y="89"/>
                  </a:lnTo>
                  <a:lnTo>
                    <a:pt x="418" y="67"/>
                  </a:lnTo>
                  <a:lnTo>
                    <a:pt x="418" y="0"/>
                  </a:lnTo>
                  <a:lnTo>
                    <a:pt x="13" y="11"/>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36" name="Freeform 33"/>
            <p:cNvSpPr>
              <a:spLocks/>
            </p:cNvSpPr>
            <p:nvPr/>
          </p:nvSpPr>
          <p:spPr bwMode="auto">
            <a:xfrm>
              <a:off x="4395380" y="2987197"/>
              <a:ext cx="778370" cy="564424"/>
            </a:xfrm>
            <a:custGeom>
              <a:avLst/>
              <a:gdLst>
                <a:gd name="T0" fmla="*/ 0 w 541"/>
                <a:gd name="T1" fmla="*/ 0 h 415"/>
                <a:gd name="T2" fmla="*/ 2147483647 w 541"/>
                <a:gd name="T3" fmla="*/ 2147483647 h 415"/>
                <a:gd name="T4" fmla="*/ 2147483647 w 541"/>
                <a:gd name="T5" fmla="*/ 2147483647 h 415"/>
                <a:gd name="T6" fmla="*/ 2147483647 w 541"/>
                <a:gd name="T7" fmla="*/ 2147483647 h 415"/>
                <a:gd name="T8" fmla="*/ 2147483647 w 541"/>
                <a:gd name="T9" fmla="*/ 2147483647 h 415"/>
                <a:gd name="T10" fmla="*/ 2147483647 w 541"/>
                <a:gd name="T11" fmla="*/ 2147483647 h 415"/>
                <a:gd name="T12" fmla="*/ 2147483647 w 541"/>
                <a:gd name="T13" fmla="*/ 2147483647 h 415"/>
                <a:gd name="T14" fmla="*/ 2147483647 w 541"/>
                <a:gd name="T15" fmla="*/ 2147483647 h 415"/>
                <a:gd name="T16" fmla="*/ 2147483647 w 541"/>
                <a:gd name="T17" fmla="*/ 2147483647 h 415"/>
                <a:gd name="T18" fmla="*/ 2147483647 w 541"/>
                <a:gd name="T19" fmla="*/ 2147483647 h 415"/>
                <a:gd name="T20" fmla="*/ 2147483647 w 541"/>
                <a:gd name="T21" fmla="*/ 2147483647 h 415"/>
                <a:gd name="T22" fmla="*/ 2147483647 w 541"/>
                <a:gd name="T23" fmla="*/ 2147483647 h 415"/>
                <a:gd name="T24" fmla="*/ 2147483647 w 541"/>
                <a:gd name="T25" fmla="*/ 2147483647 h 415"/>
                <a:gd name="T26" fmla="*/ 2147483647 w 541"/>
                <a:gd name="T27" fmla="*/ 2147483647 h 415"/>
                <a:gd name="T28" fmla="*/ 2147483647 w 541"/>
                <a:gd name="T29" fmla="*/ 2147483647 h 415"/>
                <a:gd name="T30" fmla="*/ 2147483647 w 541"/>
                <a:gd name="T31" fmla="*/ 2147483647 h 415"/>
                <a:gd name="T32" fmla="*/ 2147483647 w 541"/>
                <a:gd name="T33" fmla="*/ 2147483647 h 415"/>
                <a:gd name="T34" fmla="*/ 2147483647 w 541"/>
                <a:gd name="T35" fmla="*/ 2147483647 h 415"/>
                <a:gd name="T36" fmla="*/ 2147483647 w 541"/>
                <a:gd name="T37" fmla="*/ 2147483647 h 415"/>
                <a:gd name="T38" fmla="*/ 2147483647 w 541"/>
                <a:gd name="T39" fmla="*/ 2147483647 h 415"/>
                <a:gd name="T40" fmla="*/ 2147483647 w 541"/>
                <a:gd name="T41" fmla="*/ 2147483647 h 415"/>
                <a:gd name="T42" fmla="*/ 2147483647 w 541"/>
                <a:gd name="T43" fmla="*/ 0 h 415"/>
                <a:gd name="T44" fmla="*/ 0 w 541"/>
                <a:gd name="T45" fmla="*/ 0 h 4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1"/>
                <a:gd name="T70" fmla="*/ 0 h 415"/>
                <a:gd name="T71" fmla="*/ 541 w 541"/>
                <a:gd name="T72" fmla="*/ 415 h 4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1" h="415">
                  <a:moveTo>
                    <a:pt x="0" y="0"/>
                  </a:moveTo>
                  <a:lnTo>
                    <a:pt x="25" y="56"/>
                  </a:lnTo>
                  <a:lnTo>
                    <a:pt x="61" y="67"/>
                  </a:lnTo>
                  <a:lnTo>
                    <a:pt x="49" y="101"/>
                  </a:lnTo>
                  <a:lnTo>
                    <a:pt x="86" y="146"/>
                  </a:lnTo>
                  <a:lnTo>
                    <a:pt x="86" y="337"/>
                  </a:lnTo>
                  <a:lnTo>
                    <a:pt x="86" y="381"/>
                  </a:lnTo>
                  <a:lnTo>
                    <a:pt x="467" y="381"/>
                  </a:lnTo>
                  <a:lnTo>
                    <a:pt x="442" y="415"/>
                  </a:lnTo>
                  <a:lnTo>
                    <a:pt x="504" y="415"/>
                  </a:lnTo>
                  <a:lnTo>
                    <a:pt x="504" y="370"/>
                  </a:lnTo>
                  <a:lnTo>
                    <a:pt x="528" y="359"/>
                  </a:lnTo>
                  <a:lnTo>
                    <a:pt x="541" y="314"/>
                  </a:lnTo>
                  <a:lnTo>
                    <a:pt x="516" y="314"/>
                  </a:lnTo>
                  <a:lnTo>
                    <a:pt x="491" y="247"/>
                  </a:lnTo>
                  <a:lnTo>
                    <a:pt x="430" y="202"/>
                  </a:lnTo>
                  <a:lnTo>
                    <a:pt x="442" y="157"/>
                  </a:lnTo>
                  <a:lnTo>
                    <a:pt x="430" y="135"/>
                  </a:lnTo>
                  <a:lnTo>
                    <a:pt x="405" y="146"/>
                  </a:lnTo>
                  <a:lnTo>
                    <a:pt x="393" y="123"/>
                  </a:lnTo>
                  <a:lnTo>
                    <a:pt x="344" y="67"/>
                  </a:lnTo>
                  <a:lnTo>
                    <a:pt x="332" y="0"/>
                  </a:lnTo>
                  <a:lnTo>
                    <a:pt x="0" y="0"/>
                  </a:lnTo>
                  <a:close/>
                </a:path>
              </a:pathLst>
            </a:custGeom>
            <a:solidFill>
              <a:srgbClr val="43B02A"/>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37" name="Freeform 34"/>
            <p:cNvSpPr>
              <a:spLocks/>
            </p:cNvSpPr>
            <p:nvPr/>
          </p:nvSpPr>
          <p:spPr bwMode="auto">
            <a:xfrm>
              <a:off x="3451483" y="2649840"/>
              <a:ext cx="972298" cy="397137"/>
            </a:xfrm>
            <a:custGeom>
              <a:avLst/>
              <a:gdLst>
                <a:gd name="T0" fmla="*/ 2147483647 w 676"/>
                <a:gd name="T1" fmla="*/ 2147483647 h 292"/>
                <a:gd name="T2" fmla="*/ 2147483647 w 676"/>
                <a:gd name="T3" fmla="*/ 2147483647 h 292"/>
                <a:gd name="T4" fmla="*/ 2147483647 w 676"/>
                <a:gd name="T5" fmla="*/ 2147483647 h 292"/>
                <a:gd name="T6" fmla="*/ 2147483647 w 676"/>
                <a:gd name="T7" fmla="*/ 2147483647 h 292"/>
                <a:gd name="T8" fmla="*/ 2147483647 w 676"/>
                <a:gd name="T9" fmla="*/ 0 h 292"/>
                <a:gd name="T10" fmla="*/ 0 w 676"/>
                <a:gd name="T11" fmla="*/ 2147483647 h 292"/>
                <a:gd name="T12" fmla="*/ 2147483647 w 676"/>
                <a:gd name="T13" fmla="*/ 2147483647 h 292"/>
                <a:gd name="T14" fmla="*/ 2147483647 w 676"/>
                <a:gd name="T15" fmla="*/ 2147483647 h 292"/>
                <a:gd name="T16" fmla="*/ 2147483647 w 676"/>
                <a:gd name="T17" fmla="*/ 2147483647 h 292"/>
                <a:gd name="T18" fmla="*/ 2147483647 w 676"/>
                <a:gd name="T19" fmla="*/ 2147483647 h 292"/>
                <a:gd name="T20" fmla="*/ 2147483647 w 676"/>
                <a:gd name="T21" fmla="*/ 2147483647 h 2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
                <a:gd name="T34" fmla="*/ 0 h 292"/>
                <a:gd name="T35" fmla="*/ 676 w 676"/>
                <a:gd name="T36" fmla="*/ 292 h 2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 h="292">
                  <a:moveTo>
                    <a:pt x="577" y="57"/>
                  </a:moveTo>
                  <a:lnTo>
                    <a:pt x="540" y="23"/>
                  </a:lnTo>
                  <a:lnTo>
                    <a:pt x="467" y="34"/>
                  </a:lnTo>
                  <a:lnTo>
                    <a:pt x="430" y="12"/>
                  </a:lnTo>
                  <a:lnTo>
                    <a:pt x="24" y="0"/>
                  </a:lnTo>
                  <a:lnTo>
                    <a:pt x="0" y="180"/>
                  </a:lnTo>
                  <a:lnTo>
                    <a:pt x="160" y="191"/>
                  </a:lnTo>
                  <a:lnTo>
                    <a:pt x="160" y="281"/>
                  </a:lnTo>
                  <a:lnTo>
                    <a:pt x="676" y="292"/>
                  </a:lnTo>
                  <a:lnTo>
                    <a:pt x="651" y="236"/>
                  </a:lnTo>
                  <a:lnTo>
                    <a:pt x="577" y="57"/>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38" name="Freeform 35"/>
            <p:cNvSpPr>
              <a:spLocks/>
            </p:cNvSpPr>
            <p:nvPr/>
          </p:nvSpPr>
          <p:spPr bwMode="auto">
            <a:xfrm>
              <a:off x="3645411" y="3032016"/>
              <a:ext cx="866036" cy="397137"/>
            </a:xfrm>
            <a:custGeom>
              <a:avLst/>
              <a:gdLst>
                <a:gd name="T0" fmla="*/ 2147483647 w 602"/>
                <a:gd name="T1" fmla="*/ 0 h 292"/>
                <a:gd name="T2" fmla="*/ 0 w 602"/>
                <a:gd name="T3" fmla="*/ 2147483647 h 292"/>
                <a:gd name="T4" fmla="*/ 2147483647 w 602"/>
                <a:gd name="T5" fmla="*/ 2147483647 h 292"/>
                <a:gd name="T6" fmla="*/ 2147483647 w 602"/>
                <a:gd name="T7" fmla="*/ 2147483647 h 292"/>
                <a:gd name="T8" fmla="*/ 2147483647 w 602"/>
                <a:gd name="T9" fmla="*/ 2147483647 h 292"/>
                <a:gd name="T10" fmla="*/ 2147483647 w 602"/>
                <a:gd name="T11" fmla="*/ 2147483647 h 292"/>
                <a:gd name="T12" fmla="*/ 2147483647 w 602"/>
                <a:gd name="T13" fmla="*/ 2147483647 h 292"/>
                <a:gd name="T14" fmla="*/ 2147483647 w 602"/>
                <a:gd name="T15" fmla="*/ 0 h 292"/>
                <a:gd name="T16" fmla="*/ 0 60000 65536"/>
                <a:gd name="T17" fmla="*/ 0 60000 65536"/>
                <a:gd name="T18" fmla="*/ 0 60000 65536"/>
                <a:gd name="T19" fmla="*/ 0 60000 65536"/>
                <a:gd name="T20" fmla="*/ 0 60000 65536"/>
                <a:gd name="T21" fmla="*/ 0 60000 65536"/>
                <a:gd name="T22" fmla="*/ 0 60000 65536"/>
                <a:gd name="T23" fmla="*/ 0 60000 65536"/>
                <a:gd name="T24" fmla="*/ 0 w 602"/>
                <a:gd name="T25" fmla="*/ 0 h 292"/>
                <a:gd name="T26" fmla="*/ 602 w 602"/>
                <a:gd name="T27" fmla="*/ 292 h 2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2" h="292">
                  <a:moveTo>
                    <a:pt x="25" y="0"/>
                  </a:moveTo>
                  <a:lnTo>
                    <a:pt x="0" y="280"/>
                  </a:lnTo>
                  <a:lnTo>
                    <a:pt x="602" y="292"/>
                  </a:lnTo>
                  <a:lnTo>
                    <a:pt x="602" y="101"/>
                  </a:lnTo>
                  <a:lnTo>
                    <a:pt x="565" y="56"/>
                  </a:lnTo>
                  <a:lnTo>
                    <a:pt x="577" y="22"/>
                  </a:lnTo>
                  <a:lnTo>
                    <a:pt x="541" y="11"/>
                  </a:lnTo>
                  <a:lnTo>
                    <a:pt x="25" y="0"/>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39" name="Freeform 36"/>
            <p:cNvSpPr>
              <a:spLocks/>
            </p:cNvSpPr>
            <p:nvPr/>
          </p:nvSpPr>
          <p:spPr bwMode="auto">
            <a:xfrm>
              <a:off x="3521882" y="3412832"/>
              <a:ext cx="1025429" cy="427059"/>
            </a:xfrm>
            <a:custGeom>
              <a:avLst/>
              <a:gdLst>
                <a:gd name="T0" fmla="*/ 2147483647 w 713"/>
                <a:gd name="T1" fmla="*/ 2147483647 h 314"/>
                <a:gd name="T2" fmla="*/ 2147483647 w 713"/>
                <a:gd name="T3" fmla="*/ 2147483647 h 314"/>
                <a:gd name="T4" fmla="*/ 2147483647 w 713"/>
                <a:gd name="T5" fmla="*/ 2147483647 h 314"/>
                <a:gd name="T6" fmla="*/ 2147483647 w 713"/>
                <a:gd name="T7" fmla="*/ 2147483647 h 314"/>
                <a:gd name="T8" fmla="*/ 2147483647 w 713"/>
                <a:gd name="T9" fmla="*/ 2147483647 h 314"/>
                <a:gd name="T10" fmla="*/ 2147483647 w 713"/>
                <a:gd name="T11" fmla="*/ 2147483647 h 314"/>
                <a:gd name="T12" fmla="*/ 2147483647 w 713"/>
                <a:gd name="T13" fmla="*/ 2147483647 h 314"/>
                <a:gd name="T14" fmla="*/ 2147483647 w 713"/>
                <a:gd name="T15" fmla="*/ 2147483647 h 314"/>
                <a:gd name="T16" fmla="*/ 2147483647 w 713"/>
                <a:gd name="T17" fmla="*/ 2147483647 h 314"/>
                <a:gd name="T18" fmla="*/ 2147483647 w 713"/>
                <a:gd name="T19" fmla="*/ 2147483647 h 314"/>
                <a:gd name="T20" fmla="*/ 2147483647 w 713"/>
                <a:gd name="T21" fmla="*/ 2147483647 h 314"/>
                <a:gd name="T22" fmla="*/ 0 w 713"/>
                <a:gd name="T23" fmla="*/ 2147483647 h 314"/>
                <a:gd name="T24" fmla="*/ 0 w 713"/>
                <a:gd name="T25" fmla="*/ 0 h 314"/>
                <a:gd name="T26" fmla="*/ 2147483647 w 713"/>
                <a:gd name="T27" fmla="*/ 0 h 314"/>
                <a:gd name="T28" fmla="*/ 2147483647 w 713"/>
                <a:gd name="T29" fmla="*/ 2147483647 h 314"/>
                <a:gd name="T30" fmla="*/ 2147483647 w 713"/>
                <a:gd name="T31" fmla="*/ 2147483647 h 314"/>
                <a:gd name="T32" fmla="*/ 2147483647 w 713"/>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3"/>
                <a:gd name="T52" fmla="*/ 0 h 314"/>
                <a:gd name="T53" fmla="*/ 713 w 713"/>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3" h="314">
                  <a:moveTo>
                    <a:pt x="700" y="314"/>
                  </a:moveTo>
                  <a:lnTo>
                    <a:pt x="676" y="314"/>
                  </a:lnTo>
                  <a:lnTo>
                    <a:pt x="676" y="303"/>
                  </a:lnTo>
                  <a:lnTo>
                    <a:pt x="590" y="303"/>
                  </a:lnTo>
                  <a:lnTo>
                    <a:pt x="455" y="303"/>
                  </a:lnTo>
                  <a:lnTo>
                    <a:pt x="393" y="281"/>
                  </a:lnTo>
                  <a:lnTo>
                    <a:pt x="344" y="281"/>
                  </a:lnTo>
                  <a:lnTo>
                    <a:pt x="295" y="258"/>
                  </a:lnTo>
                  <a:lnTo>
                    <a:pt x="270" y="258"/>
                  </a:lnTo>
                  <a:lnTo>
                    <a:pt x="246" y="225"/>
                  </a:lnTo>
                  <a:lnTo>
                    <a:pt x="246" y="56"/>
                  </a:lnTo>
                  <a:lnTo>
                    <a:pt x="0" y="45"/>
                  </a:lnTo>
                  <a:lnTo>
                    <a:pt x="0" y="0"/>
                  </a:lnTo>
                  <a:lnTo>
                    <a:pt x="86" y="0"/>
                  </a:lnTo>
                  <a:lnTo>
                    <a:pt x="688" y="12"/>
                  </a:lnTo>
                  <a:lnTo>
                    <a:pt x="688" y="56"/>
                  </a:lnTo>
                  <a:lnTo>
                    <a:pt x="713" y="314"/>
                  </a:lnTo>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40" name="Freeform 37"/>
            <p:cNvSpPr>
              <a:spLocks/>
            </p:cNvSpPr>
            <p:nvPr/>
          </p:nvSpPr>
          <p:spPr bwMode="auto">
            <a:xfrm>
              <a:off x="4503477" y="3499876"/>
              <a:ext cx="600381" cy="443379"/>
            </a:xfrm>
            <a:custGeom>
              <a:avLst/>
              <a:gdLst>
                <a:gd name="T0" fmla="*/ 0 w 418"/>
                <a:gd name="T1" fmla="*/ 0 h 326"/>
                <a:gd name="T2" fmla="*/ 2147483647 w 418"/>
                <a:gd name="T3" fmla="*/ 2147483647 h 326"/>
                <a:gd name="T4" fmla="*/ 2147483647 w 418"/>
                <a:gd name="T5" fmla="*/ 2147483647 h 326"/>
                <a:gd name="T6" fmla="*/ 2147483647 w 418"/>
                <a:gd name="T7" fmla="*/ 2147483647 h 326"/>
                <a:gd name="T8" fmla="*/ 2147483647 w 418"/>
                <a:gd name="T9" fmla="*/ 2147483647 h 326"/>
                <a:gd name="T10" fmla="*/ 2147483647 w 418"/>
                <a:gd name="T11" fmla="*/ 2147483647 h 326"/>
                <a:gd name="T12" fmla="*/ 2147483647 w 418"/>
                <a:gd name="T13" fmla="*/ 2147483647 h 326"/>
                <a:gd name="T14" fmla="*/ 2147483647 w 418"/>
                <a:gd name="T15" fmla="*/ 2147483647 h 326"/>
                <a:gd name="T16" fmla="*/ 2147483647 w 418"/>
                <a:gd name="T17" fmla="*/ 2147483647 h 326"/>
                <a:gd name="T18" fmla="*/ 2147483647 w 418"/>
                <a:gd name="T19" fmla="*/ 2147483647 h 326"/>
                <a:gd name="T20" fmla="*/ 2147483647 w 418"/>
                <a:gd name="T21" fmla="*/ 2147483647 h 326"/>
                <a:gd name="T22" fmla="*/ 2147483647 w 418"/>
                <a:gd name="T23" fmla="*/ 2147483647 h 326"/>
                <a:gd name="T24" fmla="*/ 2147483647 w 418"/>
                <a:gd name="T25" fmla="*/ 2147483647 h 326"/>
                <a:gd name="T26" fmla="*/ 2147483647 w 418"/>
                <a:gd name="T27" fmla="*/ 0 h 326"/>
                <a:gd name="T28" fmla="*/ 0 w 418"/>
                <a:gd name="T29" fmla="*/ 0 h 3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8"/>
                <a:gd name="T46" fmla="*/ 0 h 326"/>
                <a:gd name="T47" fmla="*/ 418 w 418"/>
                <a:gd name="T48" fmla="*/ 326 h 3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8" h="326">
                  <a:moveTo>
                    <a:pt x="0" y="0"/>
                  </a:moveTo>
                  <a:lnTo>
                    <a:pt x="25" y="258"/>
                  </a:lnTo>
                  <a:lnTo>
                    <a:pt x="25" y="270"/>
                  </a:lnTo>
                  <a:lnTo>
                    <a:pt x="61" y="270"/>
                  </a:lnTo>
                  <a:lnTo>
                    <a:pt x="61" y="326"/>
                  </a:lnTo>
                  <a:lnTo>
                    <a:pt x="307" y="326"/>
                  </a:lnTo>
                  <a:lnTo>
                    <a:pt x="307" y="225"/>
                  </a:lnTo>
                  <a:lnTo>
                    <a:pt x="356" y="191"/>
                  </a:lnTo>
                  <a:lnTo>
                    <a:pt x="356" y="157"/>
                  </a:lnTo>
                  <a:lnTo>
                    <a:pt x="393" y="124"/>
                  </a:lnTo>
                  <a:lnTo>
                    <a:pt x="393" y="79"/>
                  </a:lnTo>
                  <a:lnTo>
                    <a:pt x="418" y="34"/>
                  </a:lnTo>
                  <a:lnTo>
                    <a:pt x="356" y="34"/>
                  </a:lnTo>
                  <a:lnTo>
                    <a:pt x="381" y="0"/>
                  </a:lnTo>
                  <a:lnTo>
                    <a:pt x="0" y="0"/>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41" name="Freeform 38"/>
            <p:cNvSpPr>
              <a:spLocks/>
            </p:cNvSpPr>
            <p:nvPr/>
          </p:nvSpPr>
          <p:spPr bwMode="auto">
            <a:xfrm>
              <a:off x="3026435" y="3474035"/>
              <a:ext cx="1644405" cy="1373660"/>
            </a:xfrm>
            <a:custGeom>
              <a:avLst/>
              <a:gdLst>
                <a:gd name="T0" fmla="*/ 0 w 1143"/>
                <a:gd name="T1" fmla="*/ 2147483647 h 1010"/>
                <a:gd name="T2" fmla="*/ 2147483647 w 1143"/>
                <a:gd name="T3" fmla="*/ 2147483647 h 1010"/>
                <a:gd name="T4" fmla="*/ 2147483647 w 1143"/>
                <a:gd name="T5" fmla="*/ 0 h 1010"/>
                <a:gd name="T6" fmla="*/ 2147483647 w 1143"/>
                <a:gd name="T7" fmla="*/ 2147483647 h 1010"/>
                <a:gd name="T8" fmla="*/ 2147483647 w 1143"/>
                <a:gd name="T9" fmla="*/ 2147483647 h 1010"/>
                <a:gd name="T10" fmla="*/ 2147483647 w 1143"/>
                <a:gd name="T11" fmla="*/ 2147483647 h 1010"/>
                <a:gd name="T12" fmla="*/ 2147483647 w 1143"/>
                <a:gd name="T13" fmla="*/ 2147483647 h 1010"/>
                <a:gd name="T14" fmla="*/ 2147483647 w 1143"/>
                <a:gd name="T15" fmla="*/ 2147483647 h 1010"/>
                <a:gd name="T16" fmla="*/ 2147483647 w 1143"/>
                <a:gd name="T17" fmla="*/ 2147483647 h 1010"/>
                <a:gd name="T18" fmla="*/ 2147483647 w 1143"/>
                <a:gd name="T19" fmla="*/ 2147483647 h 1010"/>
                <a:gd name="T20" fmla="*/ 2147483647 w 1143"/>
                <a:gd name="T21" fmla="*/ 2147483647 h 1010"/>
                <a:gd name="T22" fmla="*/ 2147483647 w 1143"/>
                <a:gd name="T23" fmla="*/ 2147483647 h 1010"/>
                <a:gd name="T24" fmla="*/ 2147483647 w 1143"/>
                <a:gd name="T25" fmla="*/ 2147483647 h 1010"/>
                <a:gd name="T26" fmla="*/ 2147483647 w 1143"/>
                <a:gd name="T27" fmla="*/ 2147483647 h 1010"/>
                <a:gd name="T28" fmla="*/ 2147483647 w 1143"/>
                <a:gd name="T29" fmla="*/ 2147483647 h 1010"/>
                <a:gd name="T30" fmla="*/ 2147483647 w 1143"/>
                <a:gd name="T31" fmla="*/ 2147483647 h 1010"/>
                <a:gd name="T32" fmla="*/ 2147483647 w 1143"/>
                <a:gd name="T33" fmla="*/ 2147483647 h 1010"/>
                <a:gd name="T34" fmla="*/ 2147483647 w 1143"/>
                <a:gd name="T35" fmla="*/ 2147483647 h 1010"/>
                <a:gd name="T36" fmla="*/ 2147483647 w 1143"/>
                <a:gd name="T37" fmla="*/ 2147483647 h 1010"/>
                <a:gd name="T38" fmla="*/ 2147483647 w 1143"/>
                <a:gd name="T39" fmla="*/ 2147483647 h 1010"/>
                <a:gd name="T40" fmla="*/ 2147483647 w 1143"/>
                <a:gd name="T41" fmla="*/ 2147483647 h 1010"/>
                <a:gd name="T42" fmla="*/ 2147483647 w 1143"/>
                <a:gd name="T43" fmla="*/ 2147483647 h 1010"/>
                <a:gd name="T44" fmla="*/ 2147483647 w 1143"/>
                <a:gd name="T45" fmla="*/ 2147483647 h 1010"/>
                <a:gd name="T46" fmla="*/ 2147483647 w 1143"/>
                <a:gd name="T47" fmla="*/ 2147483647 h 1010"/>
                <a:gd name="T48" fmla="*/ 2147483647 w 1143"/>
                <a:gd name="T49" fmla="*/ 2147483647 h 1010"/>
                <a:gd name="T50" fmla="*/ 2147483647 w 1143"/>
                <a:gd name="T51" fmla="*/ 2147483647 h 1010"/>
                <a:gd name="T52" fmla="*/ 2147483647 w 1143"/>
                <a:gd name="T53" fmla="*/ 2147483647 h 1010"/>
                <a:gd name="T54" fmla="*/ 2147483647 w 1143"/>
                <a:gd name="T55" fmla="*/ 2147483647 h 1010"/>
                <a:gd name="T56" fmla="*/ 2147483647 w 1143"/>
                <a:gd name="T57" fmla="*/ 2147483647 h 1010"/>
                <a:gd name="T58" fmla="*/ 2147483647 w 1143"/>
                <a:gd name="T59" fmla="*/ 2147483647 h 1010"/>
                <a:gd name="T60" fmla="*/ 2147483647 w 1143"/>
                <a:gd name="T61" fmla="*/ 2147483647 h 1010"/>
                <a:gd name="T62" fmla="*/ 2147483647 w 1143"/>
                <a:gd name="T63" fmla="*/ 2147483647 h 1010"/>
                <a:gd name="T64" fmla="*/ 2147483647 w 1143"/>
                <a:gd name="T65" fmla="*/ 2147483647 h 1010"/>
                <a:gd name="T66" fmla="*/ 2147483647 w 1143"/>
                <a:gd name="T67" fmla="*/ 2147483647 h 1010"/>
                <a:gd name="T68" fmla="*/ 2147483647 w 1143"/>
                <a:gd name="T69" fmla="*/ 2147483647 h 1010"/>
                <a:gd name="T70" fmla="*/ 2147483647 w 1143"/>
                <a:gd name="T71" fmla="*/ 2147483647 h 1010"/>
                <a:gd name="T72" fmla="*/ 2147483647 w 1143"/>
                <a:gd name="T73" fmla="*/ 2147483647 h 1010"/>
                <a:gd name="T74" fmla="*/ 2147483647 w 1143"/>
                <a:gd name="T75" fmla="*/ 2147483647 h 1010"/>
                <a:gd name="T76" fmla="*/ 2147483647 w 1143"/>
                <a:gd name="T77" fmla="*/ 2147483647 h 1010"/>
                <a:gd name="T78" fmla="*/ 2147483647 w 1143"/>
                <a:gd name="T79" fmla="*/ 2147483647 h 1010"/>
                <a:gd name="T80" fmla="*/ 2147483647 w 1143"/>
                <a:gd name="T81" fmla="*/ 2147483647 h 1010"/>
                <a:gd name="T82" fmla="*/ 2147483647 w 1143"/>
                <a:gd name="T83" fmla="*/ 2147483647 h 1010"/>
                <a:gd name="T84" fmla="*/ 2147483647 w 1143"/>
                <a:gd name="T85" fmla="*/ 2147483647 h 1010"/>
                <a:gd name="T86" fmla="*/ 2147483647 w 1143"/>
                <a:gd name="T87" fmla="*/ 2147483647 h 1010"/>
                <a:gd name="T88" fmla="*/ 2147483647 w 1143"/>
                <a:gd name="T89" fmla="*/ 2147483647 h 1010"/>
                <a:gd name="T90" fmla="*/ 2147483647 w 1143"/>
                <a:gd name="T91" fmla="*/ 2147483647 h 1010"/>
                <a:gd name="T92" fmla="*/ 2147483647 w 1143"/>
                <a:gd name="T93" fmla="*/ 2147483647 h 1010"/>
                <a:gd name="T94" fmla="*/ 2147483647 w 1143"/>
                <a:gd name="T95" fmla="*/ 2147483647 h 1010"/>
                <a:gd name="T96" fmla="*/ 2147483647 w 1143"/>
                <a:gd name="T97" fmla="*/ 2147483647 h 1010"/>
                <a:gd name="T98" fmla="*/ 2147483647 w 1143"/>
                <a:gd name="T99" fmla="*/ 2147483647 h 1010"/>
                <a:gd name="T100" fmla="*/ 2147483647 w 1143"/>
                <a:gd name="T101" fmla="*/ 2147483647 h 1010"/>
                <a:gd name="T102" fmla="*/ 2147483647 w 1143"/>
                <a:gd name="T103" fmla="*/ 2147483647 h 1010"/>
                <a:gd name="T104" fmla="*/ 2147483647 w 1143"/>
                <a:gd name="T105" fmla="*/ 2147483647 h 1010"/>
                <a:gd name="T106" fmla="*/ 0 w 1143"/>
                <a:gd name="T107" fmla="*/ 2147483647 h 1010"/>
                <a:gd name="T108" fmla="*/ 0 w 1143"/>
                <a:gd name="T109" fmla="*/ 2147483647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3"/>
                <a:gd name="T166" fmla="*/ 0 h 1010"/>
                <a:gd name="T167" fmla="*/ 1143 w 1143"/>
                <a:gd name="T168" fmla="*/ 1010 h 10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3" h="1010">
                  <a:moveTo>
                    <a:pt x="0" y="393"/>
                  </a:moveTo>
                  <a:lnTo>
                    <a:pt x="307" y="415"/>
                  </a:lnTo>
                  <a:lnTo>
                    <a:pt x="344" y="0"/>
                  </a:lnTo>
                  <a:lnTo>
                    <a:pt x="590" y="11"/>
                  </a:lnTo>
                  <a:lnTo>
                    <a:pt x="590" y="180"/>
                  </a:lnTo>
                  <a:lnTo>
                    <a:pt x="614" y="213"/>
                  </a:lnTo>
                  <a:lnTo>
                    <a:pt x="639" y="213"/>
                  </a:lnTo>
                  <a:lnTo>
                    <a:pt x="688" y="236"/>
                  </a:lnTo>
                  <a:lnTo>
                    <a:pt x="737" y="236"/>
                  </a:lnTo>
                  <a:lnTo>
                    <a:pt x="799" y="258"/>
                  </a:lnTo>
                  <a:lnTo>
                    <a:pt x="1020" y="258"/>
                  </a:lnTo>
                  <a:lnTo>
                    <a:pt x="1020" y="269"/>
                  </a:lnTo>
                  <a:lnTo>
                    <a:pt x="1057" y="269"/>
                  </a:lnTo>
                  <a:lnTo>
                    <a:pt x="1057" y="281"/>
                  </a:lnTo>
                  <a:lnTo>
                    <a:pt x="1093" y="281"/>
                  </a:lnTo>
                  <a:lnTo>
                    <a:pt x="1093" y="337"/>
                  </a:lnTo>
                  <a:lnTo>
                    <a:pt x="1093" y="415"/>
                  </a:lnTo>
                  <a:lnTo>
                    <a:pt x="1143" y="505"/>
                  </a:lnTo>
                  <a:lnTo>
                    <a:pt x="1143" y="550"/>
                  </a:lnTo>
                  <a:lnTo>
                    <a:pt x="1130" y="561"/>
                  </a:lnTo>
                  <a:lnTo>
                    <a:pt x="1130" y="617"/>
                  </a:lnTo>
                  <a:lnTo>
                    <a:pt x="1118" y="651"/>
                  </a:lnTo>
                  <a:lnTo>
                    <a:pt x="1069" y="662"/>
                  </a:lnTo>
                  <a:lnTo>
                    <a:pt x="1044" y="673"/>
                  </a:lnTo>
                  <a:lnTo>
                    <a:pt x="1032" y="640"/>
                  </a:lnTo>
                  <a:lnTo>
                    <a:pt x="1007" y="662"/>
                  </a:lnTo>
                  <a:lnTo>
                    <a:pt x="1020" y="696"/>
                  </a:lnTo>
                  <a:lnTo>
                    <a:pt x="983" y="729"/>
                  </a:lnTo>
                  <a:lnTo>
                    <a:pt x="958" y="729"/>
                  </a:lnTo>
                  <a:lnTo>
                    <a:pt x="946" y="741"/>
                  </a:lnTo>
                  <a:lnTo>
                    <a:pt x="909" y="752"/>
                  </a:lnTo>
                  <a:lnTo>
                    <a:pt x="848" y="797"/>
                  </a:lnTo>
                  <a:lnTo>
                    <a:pt x="799" y="875"/>
                  </a:lnTo>
                  <a:lnTo>
                    <a:pt x="811" y="999"/>
                  </a:lnTo>
                  <a:lnTo>
                    <a:pt x="762" y="1010"/>
                  </a:lnTo>
                  <a:lnTo>
                    <a:pt x="725" y="999"/>
                  </a:lnTo>
                  <a:lnTo>
                    <a:pt x="700" y="987"/>
                  </a:lnTo>
                  <a:lnTo>
                    <a:pt x="627" y="942"/>
                  </a:lnTo>
                  <a:lnTo>
                    <a:pt x="627" y="920"/>
                  </a:lnTo>
                  <a:lnTo>
                    <a:pt x="602" y="898"/>
                  </a:lnTo>
                  <a:lnTo>
                    <a:pt x="602" y="841"/>
                  </a:lnTo>
                  <a:lnTo>
                    <a:pt x="516" y="752"/>
                  </a:lnTo>
                  <a:lnTo>
                    <a:pt x="516" y="718"/>
                  </a:lnTo>
                  <a:lnTo>
                    <a:pt x="430" y="640"/>
                  </a:lnTo>
                  <a:lnTo>
                    <a:pt x="319" y="640"/>
                  </a:lnTo>
                  <a:lnTo>
                    <a:pt x="307" y="673"/>
                  </a:lnTo>
                  <a:lnTo>
                    <a:pt x="270" y="707"/>
                  </a:lnTo>
                  <a:lnTo>
                    <a:pt x="258" y="707"/>
                  </a:lnTo>
                  <a:lnTo>
                    <a:pt x="233" y="684"/>
                  </a:lnTo>
                  <a:lnTo>
                    <a:pt x="197" y="684"/>
                  </a:lnTo>
                  <a:lnTo>
                    <a:pt x="160" y="617"/>
                  </a:lnTo>
                  <a:lnTo>
                    <a:pt x="160" y="561"/>
                  </a:lnTo>
                  <a:lnTo>
                    <a:pt x="12" y="426"/>
                  </a:lnTo>
                  <a:lnTo>
                    <a:pt x="0" y="415"/>
                  </a:lnTo>
                  <a:lnTo>
                    <a:pt x="0" y="393"/>
                  </a:lnTo>
                  <a:close/>
                </a:path>
              </a:pathLst>
            </a:custGeom>
            <a:solidFill>
              <a:srgbClr val="44546A"/>
            </a:solidFill>
            <a:ln w="9525">
              <a:solidFill>
                <a:schemeClr val="bg1"/>
              </a:solidFill>
              <a:round/>
              <a:headEnd/>
              <a:tailEnd/>
            </a:ln>
          </p:spPr>
          <p:txBody>
            <a:bodyPr rIns="13716"/>
            <a:lstStyle/>
            <a:p>
              <a:endParaRPr lang="en-US" sz="1350" kern="0" dirty="0">
                <a:solidFill>
                  <a:srgbClr val="000000"/>
                </a:solidFill>
              </a:endParaRPr>
            </a:p>
          </p:txBody>
        </p:sp>
        <p:sp>
          <p:nvSpPr>
            <p:cNvPr id="42" name="Freeform 39"/>
            <p:cNvSpPr>
              <a:spLocks/>
            </p:cNvSpPr>
            <p:nvPr/>
          </p:nvSpPr>
          <p:spPr bwMode="auto">
            <a:xfrm>
              <a:off x="5146363" y="3108179"/>
              <a:ext cx="850096" cy="350895"/>
            </a:xfrm>
            <a:custGeom>
              <a:avLst/>
              <a:gdLst>
                <a:gd name="T0" fmla="*/ 2147483647 w 590"/>
                <a:gd name="T1" fmla="*/ 2147483647 h 258"/>
                <a:gd name="T2" fmla="*/ 2147483647 w 590"/>
                <a:gd name="T3" fmla="*/ 2147483647 h 258"/>
                <a:gd name="T4" fmla="*/ 2147483647 w 590"/>
                <a:gd name="T5" fmla="*/ 2147483647 h 258"/>
                <a:gd name="T6" fmla="*/ 0 w 590"/>
                <a:gd name="T7" fmla="*/ 2147483647 h 258"/>
                <a:gd name="T8" fmla="*/ 2147483647 w 590"/>
                <a:gd name="T9" fmla="*/ 2147483647 h 258"/>
                <a:gd name="T10" fmla="*/ 2147483647 w 590"/>
                <a:gd name="T11" fmla="*/ 2147483647 h 258"/>
                <a:gd name="T12" fmla="*/ 2147483647 w 590"/>
                <a:gd name="T13" fmla="*/ 2147483647 h 258"/>
                <a:gd name="T14" fmla="*/ 2147483647 w 590"/>
                <a:gd name="T15" fmla="*/ 2147483647 h 258"/>
                <a:gd name="T16" fmla="*/ 2147483647 w 590"/>
                <a:gd name="T17" fmla="*/ 2147483647 h 258"/>
                <a:gd name="T18" fmla="*/ 2147483647 w 590"/>
                <a:gd name="T19" fmla="*/ 2147483647 h 258"/>
                <a:gd name="T20" fmla="*/ 2147483647 w 590"/>
                <a:gd name="T21" fmla="*/ 2147483647 h 258"/>
                <a:gd name="T22" fmla="*/ 2147483647 w 590"/>
                <a:gd name="T23" fmla="*/ 2147483647 h 258"/>
                <a:gd name="T24" fmla="*/ 2147483647 w 590"/>
                <a:gd name="T25" fmla="*/ 0 h 258"/>
                <a:gd name="T26" fmla="*/ 2147483647 w 590"/>
                <a:gd name="T27" fmla="*/ 0 h 258"/>
                <a:gd name="T28" fmla="*/ 2147483647 w 590"/>
                <a:gd name="T29" fmla="*/ 2147483647 h 258"/>
                <a:gd name="T30" fmla="*/ 2147483647 w 590"/>
                <a:gd name="T31" fmla="*/ 2147483647 h 258"/>
                <a:gd name="T32" fmla="*/ 2147483647 w 590"/>
                <a:gd name="T33" fmla="*/ 2147483647 h 258"/>
                <a:gd name="T34" fmla="*/ 2147483647 w 590"/>
                <a:gd name="T35" fmla="*/ 2147483647 h 258"/>
                <a:gd name="T36" fmla="*/ 2147483647 w 590"/>
                <a:gd name="T37" fmla="*/ 2147483647 h 258"/>
                <a:gd name="T38" fmla="*/ 2147483647 w 590"/>
                <a:gd name="T39" fmla="*/ 2147483647 h 258"/>
                <a:gd name="T40" fmla="*/ 2147483647 w 590"/>
                <a:gd name="T41" fmla="*/ 2147483647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0"/>
                <a:gd name="T64" fmla="*/ 0 h 258"/>
                <a:gd name="T65" fmla="*/ 590 w 590"/>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0" h="258">
                  <a:moveTo>
                    <a:pt x="25" y="191"/>
                  </a:moveTo>
                  <a:lnTo>
                    <a:pt x="13" y="202"/>
                  </a:lnTo>
                  <a:lnTo>
                    <a:pt x="13" y="213"/>
                  </a:lnTo>
                  <a:lnTo>
                    <a:pt x="0" y="258"/>
                  </a:lnTo>
                  <a:lnTo>
                    <a:pt x="98" y="258"/>
                  </a:lnTo>
                  <a:lnTo>
                    <a:pt x="123" y="236"/>
                  </a:lnTo>
                  <a:lnTo>
                    <a:pt x="479" y="213"/>
                  </a:lnTo>
                  <a:lnTo>
                    <a:pt x="590" y="123"/>
                  </a:lnTo>
                  <a:lnTo>
                    <a:pt x="528" y="67"/>
                  </a:lnTo>
                  <a:lnTo>
                    <a:pt x="528" y="34"/>
                  </a:lnTo>
                  <a:lnTo>
                    <a:pt x="504" y="22"/>
                  </a:lnTo>
                  <a:lnTo>
                    <a:pt x="393" y="22"/>
                  </a:lnTo>
                  <a:lnTo>
                    <a:pt x="369" y="0"/>
                  </a:lnTo>
                  <a:lnTo>
                    <a:pt x="332" y="0"/>
                  </a:lnTo>
                  <a:lnTo>
                    <a:pt x="332" y="22"/>
                  </a:lnTo>
                  <a:lnTo>
                    <a:pt x="295" y="34"/>
                  </a:lnTo>
                  <a:lnTo>
                    <a:pt x="246" y="101"/>
                  </a:lnTo>
                  <a:lnTo>
                    <a:pt x="184" y="123"/>
                  </a:lnTo>
                  <a:lnTo>
                    <a:pt x="98" y="135"/>
                  </a:lnTo>
                  <a:lnTo>
                    <a:pt x="62" y="202"/>
                  </a:lnTo>
                  <a:lnTo>
                    <a:pt x="25" y="191"/>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43" name="Freeform 40"/>
            <p:cNvSpPr>
              <a:spLocks/>
            </p:cNvSpPr>
            <p:nvPr/>
          </p:nvSpPr>
          <p:spPr bwMode="auto">
            <a:xfrm>
              <a:off x="6897030" y="2101735"/>
              <a:ext cx="160722" cy="334575"/>
            </a:xfrm>
            <a:custGeom>
              <a:avLst/>
              <a:gdLst>
                <a:gd name="T0" fmla="*/ 2147483647 w 111"/>
                <a:gd name="T1" fmla="*/ 0 h 246"/>
                <a:gd name="T2" fmla="*/ 2147483647 w 111"/>
                <a:gd name="T3" fmla="*/ 0 h 246"/>
                <a:gd name="T4" fmla="*/ 2147483647 w 111"/>
                <a:gd name="T5" fmla="*/ 2147483647 h 246"/>
                <a:gd name="T6" fmla="*/ 2147483647 w 111"/>
                <a:gd name="T7" fmla="*/ 2147483647 h 246"/>
                <a:gd name="T8" fmla="*/ 0 w 111"/>
                <a:gd name="T9" fmla="*/ 2147483647 h 246"/>
                <a:gd name="T10" fmla="*/ 0 w 111"/>
                <a:gd name="T11" fmla="*/ 2147483647 h 246"/>
                <a:gd name="T12" fmla="*/ 2147483647 w 111"/>
                <a:gd name="T13" fmla="*/ 2147483647 h 246"/>
                <a:gd name="T14" fmla="*/ 2147483647 w 111"/>
                <a:gd name="T15" fmla="*/ 2147483647 h 246"/>
                <a:gd name="T16" fmla="*/ 2147483647 w 111"/>
                <a:gd name="T17" fmla="*/ 2147483647 h 246"/>
                <a:gd name="T18" fmla="*/ 2147483647 w 111"/>
                <a:gd name="T19" fmla="*/ 2147483647 h 246"/>
                <a:gd name="T20" fmla="*/ 2147483647 w 111"/>
                <a:gd name="T21" fmla="*/ 0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246"/>
                <a:gd name="T35" fmla="*/ 111 w 111"/>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246">
                  <a:moveTo>
                    <a:pt x="37" y="0"/>
                  </a:moveTo>
                  <a:lnTo>
                    <a:pt x="25" y="0"/>
                  </a:lnTo>
                  <a:lnTo>
                    <a:pt x="13" y="22"/>
                  </a:lnTo>
                  <a:lnTo>
                    <a:pt x="13" y="67"/>
                  </a:lnTo>
                  <a:lnTo>
                    <a:pt x="0" y="101"/>
                  </a:lnTo>
                  <a:lnTo>
                    <a:pt x="0" y="246"/>
                  </a:lnTo>
                  <a:lnTo>
                    <a:pt x="111" y="202"/>
                  </a:lnTo>
                  <a:lnTo>
                    <a:pt x="111" y="179"/>
                  </a:lnTo>
                  <a:lnTo>
                    <a:pt x="86" y="134"/>
                  </a:lnTo>
                  <a:lnTo>
                    <a:pt x="62" y="67"/>
                  </a:lnTo>
                  <a:lnTo>
                    <a:pt x="37" y="0"/>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44" name="Freeform 41"/>
            <p:cNvSpPr>
              <a:spLocks/>
            </p:cNvSpPr>
            <p:nvPr/>
          </p:nvSpPr>
          <p:spPr bwMode="auto">
            <a:xfrm>
              <a:off x="6950161" y="1780762"/>
              <a:ext cx="425048" cy="564425"/>
            </a:xfrm>
            <a:custGeom>
              <a:avLst/>
              <a:gdLst>
                <a:gd name="T0" fmla="*/ 2147483647 w 295"/>
                <a:gd name="T1" fmla="*/ 2147483647 h 415"/>
                <a:gd name="T2" fmla="*/ 2147483647 w 295"/>
                <a:gd name="T3" fmla="*/ 2147483647 h 415"/>
                <a:gd name="T4" fmla="*/ 2147483647 w 295"/>
                <a:gd name="T5" fmla="*/ 2147483647 h 415"/>
                <a:gd name="T6" fmla="*/ 0 w 295"/>
                <a:gd name="T7" fmla="*/ 2147483647 h 415"/>
                <a:gd name="T8" fmla="*/ 2147483647 w 295"/>
                <a:gd name="T9" fmla="*/ 2147483647 h 415"/>
                <a:gd name="T10" fmla="*/ 2147483647 w 295"/>
                <a:gd name="T11" fmla="*/ 2147483647 h 415"/>
                <a:gd name="T12" fmla="*/ 2147483647 w 295"/>
                <a:gd name="T13" fmla="*/ 0 h 415"/>
                <a:gd name="T14" fmla="*/ 2147483647 w 295"/>
                <a:gd name="T15" fmla="*/ 0 h 415"/>
                <a:gd name="T16" fmla="*/ 2147483647 w 295"/>
                <a:gd name="T17" fmla="*/ 2147483647 h 415"/>
                <a:gd name="T18" fmla="*/ 2147483647 w 295"/>
                <a:gd name="T19" fmla="*/ 2147483647 h 415"/>
                <a:gd name="T20" fmla="*/ 2147483647 w 295"/>
                <a:gd name="T21" fmla="*/ 2147483647 h 415"/>
                <a:gd name="T22" fmla="*/ 2147483647 w 295"/>
                <a:gd name="T23" fmla="*/ 2147483647 h 415"/>
                <a:gd name="T24" fmla="*/ 2147483647 w 295"/>
                <a:gd name="T25" fmla="*/ 2147483647 h 415"/>
                <a:gd name="T26" fmla="*/ 2147483647 w 295"/>
                <a:gd name="T27" fmla="*/ 2147483647 h 415"/>
                <a:gd name="T28" fmla="*/ 2147483647 w 295"/>
                <a:gd name="T29" fmla="*/ 2147483647 h 415"/>
                <a:gd name="T30" fmla="*/ 2147483647 w 295"/>
                <a:gd name="T31" fmla="*/ 2147483647 h 415"/>
                <a:gd name="T32" fmla="*/ 2147483647 w 295"/>
                <a:gd name="T33" fmla="*/ 2147483647 h 415"/>
                <a:gd name="T34" fmla="*/ 2147483647 w 295"/>
                <a:gd name="T35" fmla="*/ 2147483647 h 4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5"/>
                <a:gd name="T55" fmla="*/ 0 h 415"/>
                <a:gd name="T56" fmla="*/ 295 w 295"/>
                <a:gd name="T57" fmla="*/ 415 h 4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5" h="415">
                  <a:moveTo>
                    <a:pt x="74" y="415"/>
                  </a:moveTo>
                  <a:lnTo>
                    <a:pt x="49" y="370"/>
                  </a:lnTo>
                  <a:lnTo>
                    <a:pt x="25" y="303"/>
                  </a:lnTo>
                  <a:lnTo>
                    <a:pt x="0" y="236"/>
                  </a:lnTo>
                  <a:lnTo>
                    <a:pt x="37" y="168"/>
                  </a:lnTo>
                  <a:lnTo>
                    <a:pt x="37" y="23"/>
                  </a:lnTo>
                  <a:lnTo>
                    <a:pt x="74" y="0"/>
                  </a:lnTo>
                  <a:lnTo>
                    <a:pt x="160" y="0"/>
                  </a:lnTo>
                  <a:lnTo>
                    <a:pt x="172" y="23"/>
                  </a:lnTo>
                  <a:lnTo>
                    <a:pt x="185" y="67"/>
                  </a:lnTo>
                  <a:lnTo>
                    <a:pt x="221" y="135"/>
                  </a:lnTo>
                  <a:lnTo>
                    <a:pt x="295" y="180"/>
                  </a:lnTo>
                  <a:lnTo>
                    <a:pt x="295" y="202"/>
                  </a:lnTo>
                  <a:lnTo>
                    <a:pt x="172" y="281"/>
                  </a:lnTo>
                  <a:lnTo>
                    <a:pt x="172" y="314"/>
                  </a:lnTo>
                  <a:lnTo>
                    <a:pt x="99" y="348"/>
                  </a:lnTo>
                  <a:lnTo>
                    <a:pt x="99" y="393"/>
                  </a:lnTo>
                  <a:lnTo>
                    <a:pt x="74" y="415"/>
                  </a:lnTo>
                  <a:close/>
                </a:path>
              </a:pathLst>
            </a:custGeom>
            <a:solidFill>
              <a:srgbClr val="6D2077"/>
            </a:solidFill>
            <a:ln w="9525">
              <a:solidFill>
                <a:srgbClr val="FFFFFF"/>
              </a:solidFill>
              <a:round/>
              <a:headEnd/>
              <a:tailEnd/>
            </a:ln>
          </p:spPr>
          <p:txBody>
            <a:bodyPr rIns="13716"/>
            <a:lstStyle/>
            <a:p>
              <a:endParaRPr lang="en-US" sz="1350" kern="0" dirty="0">
                <a:solidFill>
                  <a:srgbClr val="000000"/>
                </a:solidFill>
              </a:endParaRPr>
            </a:p>
          </p:txBody>
        </p:sp>
        <p:sp>
          <p:nvSpPr>
            <p:cNvPr id="45" name="Freeform 42"/>
            <p:cNvSpPr>
              <a:spLocks/>
            </p:cNvSpPr>
            <p:nvPr/>
          </p:nvSpPr>
          <p:spPr bwMode="auto">
            <a:xfrm>
              <a:off x="2388862" y="1750840"/>
              <a:ext cx="1168883" cy="640588"/>
            </a:xfrm>
            <a:custGeom>
              <a:avLst/>
              <a:gdLst>
                <a:gd name="T0" fmla="*/ 2147483647 w 811"/>
                <a:gd name="T1" fmla="*/ 2147483647 h 471"/>
                <a:gd name="T2" fmla="*/ 2147483647 w 811"/>
                <a:gd name="T3" fmla="*/ 2147483647 h 471"/>
                <a:gd name="T4" fmla="*/ 2147483647 w 811"/>
                <a:gd name="T5" fmla="*/ 2147483647 h 471"/>
                <a:gd name="T6" fmla="*/ 2147483647 w 811"/>
                <a:gd name="T7" fmla="*/ 2147483647 h 471"/>
                <a:gd name="T8" fmla="*/ 2147483647 w 811"/>
                <a:gd name="T9" fmla="*/ 2147483647 h 471"/>
                <a:gd name="T10" fmla="*/ 2147483647 w 811"/>
                <a:gd name="T11" fmla="*/ 2147483647 h 471"/>
                <a:gd name="T12" fmla="*/ 2147483647 w 811"/>
                <a:gd name="T13" fmla="*/ 2147483647 h 471"/>
                <a:gd name="T14" fmla="*/ 2147483647 w 811"/>
                <a:gd name="T15" fmla="*/ 2147483647 h 471"/>
                <a:gd name="T16" fmla="*/ 2147483647 w 811"/>
                <a:gd name="T17" fmla="*/ 2147483647 h 471"/>
                <a:gd name="T18" fmla="*/ 2147483647 w 811"/>
                <a:gd name="T19" fmla="*/ 2147483647 h 471"/>
                <a:gd name="T20" fmla="*/ 2147483647 w 811"/>
                <a:gd name="T21" fmla="*/ 2147483647 h 471"/>
                <a:gd name="T22" fmla="*/ 0 w 811"/>
                <a:gd name="T23" fmla="*/ 2147483647 h 471"/>
                <a:gd name="T24" fmla="*/ 2147483647 w 811"/>
                <a:gd name="T25" fmla="*/ 0 h 471"/>
                <a:gd name="T26" fmla="*/ 2147483647 w 811"/>
                <a:gd name="T27" fmla="*/ 2147483647 h 471"/>
                <a:gd name="T28" fmla="*/ 2147483647 w 811"/>
                <a:gd name="T29" fmla="*/ 2147483647 h 471"/>
                <a:gd name="T30" fmla="*/ 2147483647 w 811"/>
                <a:gd name="T31" fmla="*/ 2147483647 h 4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1"/>
                <a:gd name="T49" fmla="*/ 0 h 471"/>
                <a:gd name="T50" fmla="*/ 811 w 811"/>
                <a:gd name="T51" fmla="*/ 471 h 4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1" h="471">
                  <a:moveTo>
                    <a:pt x="811" y="101"/>
                  </a:moveTo>
                  <a:lnTo>
                    <a:pt x="786" y="392"/>
                  </a:lnTo>
                  <a:lnTo>
                    <a:pt x="774" y="471"/>
                  </a:lnTo>
                  <a:lnTo>
                    <a:pt x="270" y="415"/>
                  </a:lnTo>
                  <a:lnTo>
                    <a:pt x="270" y="448"/>
                  </a:lnTo>
                  <a:lnTo>
                    <a:pt x="135" y="448"/>
                  </a:lnTo>
                  <a:lnTo>
                    <a:pt x="135" y="415"/>
                  </a:lnTo>
                  <a:lnTo>
                    <a:pt x="110" y="403"/>
                  </a:lnTo>
                  <a:lnTo>
                    <a:pt x="98" y="325"/>
                  </a:lnTo>
                  <a:lnTo>
                    <a:pt x="37" y="336"/>
                  </a:lnTo>
                  <a:lnTo>
                    <a:pt x="73" y="235"/>
                  </a:lnTo>
                  <a:lnTo>
                    <a:pt x="0" y="134"/>
                  </a:lnTo>
                  <a:lnTo>
                    <a:pt x="12" y="0"/>
                  </a:lnTo>
                  <a:lnTo>
                    <a:pt x="159" y="22"/>
                  </a:lnTo>
                  <a:lnTo>
                    <a:pt x="565" y="78"/>
                  </a:lnTo>
                  <a:lnTo>
                    <a:pt x="811" y="101"/>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46" name="Freeform 43"/>
            <p:cNvSpPr>
              <a:spLocks/>
            </p:cNvSpPr>
            <p:nvPr/>
          </p:nvSpPr>
          <p:spPr bwMode="auto">
            <a:xfrm>
              <a:off x="2708977" y="2315265"/>
              <a:ext cx="795637" cy="579385"/>
            </a:xfrm>
            <a:custGeom>
              <a:avLst/>
              <a:gdLst>
                <a:gd name="T0" fmla="*/ 2147483647 w 553"/>
                <a:gd name="T1" fmla="*/ 0 h 426"/>
                <a:gd name="T2" fmla="*/ 2147483647 w 553"/>
                <a:gd name="T3" fmla="*/ 2147483647 h 426"/>
                <a:gd name="T4" fmla="*/ 2147483647 w 553"/>
                <a:gd name="T5" fmla="*/ 2147483647 h 426"/>
                <a:gd name="T6" fmla="*/ 0 w 553"/>
                <a:gd name="T7" fmla="*/ 2147483647 h 426"/>
                <a:gd name="T8" fmla="*/ 2147483647 w 553"/>
                <a:gd name="T9" fmla="*/ 2147483647 h 426"/>
                <a:gd name="T10" fmla="*/ 2147483647 w 553"/>
                <a:gd name="T11" fmla="*/ 2147483647 h 426"/>
                <a:gd name="T12" fmla="*/ 2147483647 w 553"/>
                <a:gd name="T13" fmla="*/ 2147483647 h 426"/>
                <a:gd name="T14" fmla="*/ 2147483647 w 553"/>
                <a:gd name="T15" fmla="*/ 2147483647 h 426"/>
                <a:gd name="T16" fmla="*/ 2147483647 w 553"/>
                <a:gd name="T17" fmla="*/ 0 h 4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3"/>
                <a:gd name="T28" fmla="*/ 0 h 426"/>
                <a:gd name="T29" fmla="*/ 553 w 553"/>
                <a:gd name="T30" fmla="*/ 426 h 4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3" h="426">
                  <a:moveTo>
                    <a:pt x="49" y="0"/>
                  </a:moveTo>
                  <a:lnTo>
                    <a:pt x="49" y="33"/>
                  </a:lnTo>
                  <a:lnTo>
                    <a:pt x="12" y="269"/>
                  </a:lnTo>
                  <a:lnTo>
                    <a:pt x="0" y="370"/>
                  </a:lnTo>
                  <a:lnTo>
                    <a:pt x="135" y="381"/>
                  </a:lnTo>
                  <a:lnTo>
                    <a:pt x="516" y="426"/>
                  </a:lnTo>
                  <a:lnTo>
                    <a:pt x="540" y="246"/>
                  </a:lnTo>
                  <a:lnTo>
                    <a:pt x="553" y="56"/>
                  </a:lnTo>
                  <a:lnTo>
                    <a:pt x="49" y="0"/>
                  </a:lnTo>
                  <a:close/>
                </a:path>
              </a:pathLst>
            </a:custGeom>
            <a:solidFill>
              <a:srgbClr val="9D9375"/>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47" name="Freeform 44"/>
            <p:cNvSpPr>
              <a:spLocks/>
            </p:cNvSpPr>
            <p:nvPr/>
          </p:nvSpPr>
          <p:spPr bwMode="auto">
            <a:xfrm>
              <a:off x="2832506" y="2833447"/>
              <a:ext cx="848769" cy="579385"/>
            </a:xfrm>
            <a:custGeom>
              <a:avLst/>
              <a:gdLst>
                <a:gd name="T0" fmla="*/ 2147483647 w 590"/>
                <a:gd name="T1" fmla="*/ 2147483647 h 426"/>
                <a:gd name="T2" fmla="*/ 2147483647 w 590"/>
                <a:gd name="T3" fmla="*/ 2147483647 h 426"/>
                <a:gd name="T4" fmla="*/ 2147483647 w 590"/>
                <a:gd name="T5" fmla="*/ 2147483647 h 426"/>
                <a:gd name="T6" fmla="*/ 2147483647 w 590"/>
                <a:gd name="T7" fmla="*/ 2147483647 h 426"/>
                <a:gd name="T8" fmla="*/ 0 w 590"/>
                <a:gd name="T9" fmla="*/ 2147483647 h 426"/>
                <a:gd name="T10" fmla="*/ 2147483647 w 590"/>
                <a:gd name="T11" fmla="*/ 0 h 426"/>
                <a:gd name="T12" fmla="*/ 2147483647 w 590"/>
                <a:gd name="T13" fmla="*/ 2147483647 h 426"/>
                <a:gd name="T14" fmla="*/ 2147483647 w 590"/>
                <a:gd name="T15" fmla="*/ 2147483647 h 426"/>
                <a:gd name="T16" fmla="*/ 0 60000 65536"/>
                <a:gd name="T17" fmla="*/ 0 60000 65536"/>
                <a:gd name="T18" fmla="*/ 0 60000 65536"/>
                <a:gd name="T19" fmla="*/ 0 60000 65536"/>
                <a:gd name="T20" fmla="*/ 0 60000 65536"/>
                <a:gd name="T21" fmla="*/ 0 60000 65536"/>
                <a:gd name="T22" fmla="*/ 0 60000 65536"/>
                <a:gd name="T23" fmla="*/ 0 60000 65536"/>
                <a:gd name="T24" fmla="*/ 0 w 590"/>
                <a:gd name="T25" fmla="*/ 0 h 426"/>
                <a:gd name="T26" fmla="*/ 590 w 590"/>
                <a:gd name="T27" fmla="*/ 426 h 4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0" h="426">
                  <a:moveTo>
                    <a:pt x="590" y="56"/>
                  </a:moveTo>
                  <a:lnTo>
                    <a:pt x="590" y="146"/>
                  </a:lnTo>
                  <a:lnTo>
                    <a:pt x="565" y="426"/>
                  </a:lnTo>
                  <a:lnTo>
                    <a:pt x="479" y="426"/>
                  </a:lnTo>
                  <a:lnTo>
                    <a:pt x="0" y="381"/>
                  </a:lnTo>
                  <a:lnTo>
                    <a:pt x="49" y="0"/>
                  </a:lnTo>
                  <a:lnTo>
                    <a:pt x="430" y="45"/>
                  </a:lnTo>
                  <a:lnTo>
                    <a:pt x="590" y="56"/>
                  </a:lnTo>
                  <a:close/>
                </a:path>
              </a:pathLst>
            </a:custGeom>
            <a:solidFill>
              <a:srgbClr val="44546A"/>
            </a:solidFill>
            <a:ln w="9525">
              <a:solidFill>
                <a:schemeClr val="bg1"/>
              </a:solidFill>
              <a:round/>
              <a:headEnd/>
              <a:tailEnd/>
            </a:ln>
          </p:spPr>
          <p:txBody>
            <a:bodyPr rIns="13716"/>
            <a:lstStyle/>
            <a:p>
              <a:pPr>
                <a:defRPr/>
              </a:pPr>
              <a:endParaRPr lang="en-US" sz="1350" kern="0" dirty="0">
                <a:solidFill>
                  <a:srgbClr val="000000"/>
                </a:solidFill>
              </a:endParaRPr>
            </a:p>
          </p:txBody>
        </p:sp>
        <p:sp>
          <p:nvSpPr>
            <p:cNvPr id="48" name="Freeform 45"/>
            <p:cNvSpPr>
              <a:spLocks/>
            </p:cNvSpPr>
            <p:nvPr/>
          </p:nvSpPr>
          <p:spPr bwMode="auto">
            <a:xfrm>
              <a:off x="2726244" y="3351630"/>
              <a:ext cx="795638" cy="718111"/>
            </a:xfrm>
            <a:custGeom>
              <a:avLst/>
              <a:gdLst>
                <a:gd name="T0" fmla="*/ 2147483647 w 553"/>
                <a:gd name="T1" fmla="*/ 2147483647 h 528"/>
                <a:gd name="T2" fmla="*/ 2147483647 w 553"/>
                <a:gd name="T3" fmla="*/ 2147483647 h 528"/>
                <a:gd name="T4" fmla="*/ 2147483647 w 553"/>
                <a:gd name="T5" fmla="*/ 2147483647 h 528"/>
                <a:gd name="T6" fmla="*/ 2147483647 w 553"/>
                <a:gd name="T7" fmla="*/ 2147483647 h 528"/>
                <a:gd name="T8" fmla="*/ 2147483647 w 553"/>
                <a:gd name="T9" fmla="*/ 2147483647 h 528"/>
                <a:gd name="T10" fmla="*/ 2147483647 w 553"/>
                <a:gd name="T11" fmla="*/ 2147483647 h 528"/>
                <a:gd name="T12" fmla="*/ 2147483647 w 553"/>
                <a:gd name="T13" fmla="*/ 2147483647 h 528"/>
                <a:gd name="T14" fmla="*/ 2147483647 w 553"/>
                <a:gd name="T15" fmla="*/ 2147483647 h 528"/>
                <a:gd name="T16" fmla="*/ 0 w 553"/>
                <a:gd name="T17" fmla="*/ 2147483647 h 528"/>
                <a:gd name="T18" fmla="*/ 2147483647 w 553"/>
                <a:gd name="T19" fmla="*/ 0 h 528"/>
                <a:gd name="T20" fmla="*/ 2147483647 w 553"/>
                <a:gd name="T21" fmla="*/ 2147483647 h 5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3"/>
                <a:gd name="T34" fmla="*/ 0 h 528"/>
                <a:gd name="T35" fmla="*/ 553 w 553"/>
                <a:gd name="T36" fmla="*/ 528 h 5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3" h="528">
                  <a:moveTo>
                    <a:pt x="553" y="45"/>
                  </a:moveTo>
                  <a:lnTo>
                    <a:pt x="553" y="90"/>
                  </a:lnTo>
                  <a:lnTo>
                    <a:pt x="516" y="505"/>
                  </a:lnTo>
                  <a:lnTo>
                    <a:pt x="209" y="483"/>
                  </a:lnTo>
                  <a:lnTo>
                    <a:pt x="209" y="505"/>
                  </a:lnTo>
                  <a:lnTo>
                    <a:pt x="62" y="494"/>
                  </a:lnTo>
                  <a:lnTo>
                    <a:pt x="62" y="528"/>
                  </a:lnTo>
                  <a:lnTo>
                    <a:pt x="37" y="528"/>
                  </a:lnTo>
                  <a:lnTo>
                    <a:pt x="0" y="516"/>
                  </a:lnTo>
                  <a:lnTo>
                    <a:pt x="74" y="0"/>
                  </a:lnTo>
                  <a:lnTo>
                    <a:pt x="553" y="45"/>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49" name="Freeform 46"/>
            <p:cNvSpPr>
              <a:spLocks/>
            </p:cNvSpPr>
            <p:nvPr/>
          </p:nvSpPr>
          <p:spPr bwMode="auto">
            <a:xfrm>
              <a:off x="2265333" y="2634879"/>
              <a:ext cx="637572" cy="716752"/>
            </a:xfrm>
            <a:custGeom>
              <a:avLst/>
              <a:gdLst>
                <a:gd name="T0" fmla="*/ 2147483647 w 442"/>
                <a:gd name="T1" fmla="*/ 2147483647 h 527"/>
                <a:gd name="T2" fmla="*/ 2147483647 w 442"/>
                <a:gd name="T3" fmla="*/ 2147483647 h 527"/>
                <a:gd name="T4" fmla="*/ 0 w 442"/>
                <a:gd name="T5" fmla="*/ 2147483647 h 527"/>
                <a:gd name="T6" fmla="*/ 2147483647 w 442"/>
                <a:gd name="T7" fmla="*/ 0 h 527"/>
                <a:gd name="T8" fmla="*/ 2147483647 w 442"/>
                <a:gd name="T9" fmla="*/ 2147483647 h 527"/>
                <a:gd name="T10" fmla="*/ 2147483647 w 442"/>
                <a:gd name="T11" fmla="*/ 2147483647 h 527"/>
                <a:gd name="T12" fmla="*/ 2147483647 w 442"/>
                <a:gd name="T13" fmla="*/ 2147483647 h 527"/>
                <a:gd name="T14" fmla="*/ 0 60000 65536"/>
                <a:gd name="T15" fmla="*/ 0 60000 65536"/>
                <a:gd name="T16" fmla="*/ 0 60000 65536"/>
                <a:gd name="T17" fmla="*/ 0 60000 65536"/>
                <a:gd name="T18" fmla="*/ 0 60000 65536"/>
                <a:gd name="T19" fmla="*/ 0 60000 65536"/>
                <a:gd name="T20" fmla="*/ 0 60000 65536"/>
                <a:gd name="T21" fmla="*/ 0 w 442"/>
                <a:gd name="T22" fmla="*/ 0 h 527"/>
                <a:gd name="T23" fmla="*/ 442 w 442"/>
                <a:gd name="T24" fmla="*/ 527 h 5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2" h="527">
                  <a:moveTo>
                    <a:pt x="442" y="146"/>
                  </a:moveTo>
                  <a:lnTo>
                    <a:pt x="393" y="527"/>
                  </a:lnTo>
                  <a:lnTo>
                    <a:pt x="0" y="460"/>
                  </a:lnTo>
                  <a:lnTo>
                    <a:pt x="98" y="0"/>
                  </a:lnTo>
                  <a:lnTo>
                    <a:pt x="319" y="34"/>
                  </a:lnTo>
                  <a:lnTo>
                    <a:pt x="307" y="135"/>
                  </a:lnTo>
                  <a:lnTo>
                    <a:pt x="442" y="146"/>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50" name="Freeform 47"/>
            <p:cNvSpPr>
              <a:spLocks/>
            </p:cNvSpPr>
            <p:nvPr/>
          </p:nvSpPr>
          <p:spPr bwMode="auto">
            <a:xfrm>
              <a:off x="2052809" y="3260506"/>
              <a:ext cx="779697" cy="792915"/>
            </a:xfrm>
            <a:custGeom>
              <a:avLst/>
              <a:gdLst>
                <a:gd name="T0" fmla="*/ 2147483647 w 541"/>
                <a:gd name="T1" fmla="*/ 2147483647 h 583"/>
                <a:gd name="T2" fmla="*/ 2147483647 w 541"/>
                <a:gd name="T3" fmla="*/ 2147483647 h 583"/>
                <a:gd name="T4" fmla="*/ 2147483647 w 541"/>
                <a:gd name="T5" fmla="*/ 2147483647 h 583"/>
                <a:gd name="T6" fmla="*/ 0 w 541"/>
                <a:gd name="T7" fmla="*/ 2147483647 h 583"/>
                <a:gd name="T8" fmla="*/ 0 w 541"/>
                <a:gd name="T9" fmla="*/ 2147483647 h 583"/>
                <a:gd name="T10" fmla="*/ 2147483647 w 541"/>
                <a:gd name="T11" fmla="*/ 2147483647 h 583"/>
                <a:gd name="T12" fmla="*/ 2147483647 w 541"/>
                <a:gd name="T13" fmla="*/ 2147483647 h 583"/>
                <a:gd name="T14" fmla="*/ 2147483647 w 541"/>
                <a:gd name="T15" fmla="*/ 2147483647 h 583"/>
                <a:gd name="T16" fmla="*/ 2147483647 w 541"/>
                <a:gd name="T17" fmla="*/ 2147483647 h 583"/>
                <a:gd name="T18" fmla="*/ 2147483647 w 541"/>
                <a:gd name="T19" fmla="*/ 2147483647 h 583"/>
                <a:gd name="T20" fmla="*/ 2147483647 w 541"/>
                <a:gd name="T21" fmla="*/ 2147483647 h 583"/>
                <a:gd name="T22" fmla="*/ 2147483647 w 541"/>
                <a:gd name="T23" fmla="*/ 2147483647 h 583"/>
                <a:gd name="T24" fmla="*/ 2147483647 w 541"/>
                <a:gd name="T25" fmla="*/ 2147483647 h 583"/>
                <a:gd name="T26" fmla="*/ 2147483647 w 541"/>
                <a:gd name="T27" fmla="*/ 2147483647 h 583"/>
                <a:gd name="T28" fmla="*/ 2147483647 w 541"/>
                <a:gd name="T29" fmla="*/ 2147483647 h 583"/>
                <a:gd name="T30" fmla="*/ 2147483647 w 541"/>
                <a:gd name="T31" fmla="*/ 2147483647 h 583"/>
                <a:gd name="T32" fmla="*/ 2147483647 w 541"/>
                <a:gd name="T33" fmla="*/ 2147483647 h 583"/>
                <a:gd name="T34" fmla="*/ 2147483647 w 541"/>
                <a:gd name="T35" fmla="*/ 0 h 583"/>
                <a:gd name="T36" fmla="*/ 2147483647 w 541"/>
                <a:gd name="T37" fmla="*/ 2147483647 h 5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1"/>
                <a:gd name="T58" fmla="*/ 0 h 583"/>
                <a:gd name="T59" fmla="*/ 541 w 541"/>
                <a:gd name="T60" fmla="*/ 583 h 5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1" h="583">
                  <a:moveTo>
                    <a:pt x="541" y="67"/>
                  </a:moveTo>
                  <a:lnTo>
                    <a:pt x="467" y="583"/>
                  </a:lnTo>
                  <a:lnTo>
                    <a:pt x="295" y="561"/>
                  </a:lnTo>
                  <a:lnTo>
                    <a:pt x="0" y="393"/>
                  </a:lnTo>
                  <a:lnTo>
                    <a:pt x="0" y="370"/>
                  </a:lnTo>
                  <a:lnTo>
                    <a:pt x="37" y="370"/>
                  </a:lnTo>
                  <a:lnTo>
                    <a:pt x="49" y="348"/>
                  </a:lnTo>
                  <a:lnTo>
                    <a:pt x="25" y="337"/>
                  </a:lnTo>
                  <a:lnTo>
                    <a:pt x="25" y="314"/>
                  </a:lnTo>
                  <a:lnTo>
                    <a:pt x="49" y="269"/>
                  </a:lnTo>
                  <a:lnTo>
                    <a:pt x="99" y="247"/>
                  </a:lnTo>
                  <a:lnTo>
                    <a:pt x="62" y="157"/>
                  </a:lnTo>
                  <a:lnTo>
                    <a:pt x="86" y="157"/>
                  </a:lnTo>
                  <a:lnTo>
                    <a:pt x="86" y="67"/>
                  </a:lnTo>
                  <a:lnTo>
                    <a:pt x="111" y="67"/>
                  </a:lnTo>
                  <a:lnTo>
                    <a:pt x="123" y="90"/>
                  </a:lnTo>
                  <a:lnTo>
                    <a:pt x="148" y="79"/>
                  </a:lnTo>
                  <a:lnTo>
                    <a:pt x="148" y="0"/>
                  </a:lnTo>
                  <a:lnTo>
                    <a:pt x="541" y="67"/>
                  </a:lnTo>
                  <a:close/>
                </a:path>
              </a:pathLst>
            </a:custGeom>
            <a:solidFill>
              <a:srgbClr val="43B02A"/>
            </a:solidFill>
            <a:ln w="9525">
              <a:solidFill>
                <a:srgbClr val="FFFFFF"/>
              </a:solidFill>
              <a:round/>
              <a:headEnd/>
              <a:tailEnd/>
            </a:ln>
          </p:spPr>
          <p:txBody>
            <a:bodyPr rIns="13716"/>
            <a:lstStyle/>
            <a:p>
              <a:endParaRPr lang="en-US" sz="1350" kern="0" dirty="0">
                <a:solidFill>
                  <a:srgbClr val="000000"/>
                </a:solidFill>
              </a:endParaRPr>
            </a:p>
          </p:txBody>
        </p:sp>
        <p:sp>
          <p:nvSpPr>
            <p:cNvPr id="51" name="Freeform 48"/>
            <p:cNvSpPr>
              <a:spLocks/>
            </p:cNvSpPr>
            <p:nvPr/>
          </p:nvSpPr>
          <p:spPr bwMode="auto">
            <a:xfrm>
              <a:off x="1700816" y="2497513"/>
              <a:ext cx="705315" cy="976522"/>
            </a:xfrm>
            <a:custGeom>
              <a:avLst/>
              <a:gdLst>
                <a:gd name="T0" fmla="*/ 2147483647 w 491"/>
                <a:gd name="T1" fmla="*/ 2147483647 h 718"/>
                <a:gd name="T2" fmla="*/ 2147483647 w 491"/>
                <a:gd name="T3" fmla="*/ 2147483647 h 718"/>
                <a:gd name="T4" fmla="*/ 2147483647 w 491"/>
                <a:gd name="T5" fmla="*/ 2147483647 h 718"/>
                <a:gd name="T6" fmla="*/ 2147483647 w 491"/>
                <a:gd name="T7" fmla="*/ 2147483647 h 718"/>
                <a:gd name="T8" fmla="*/ 2147483647 w 491"/>
                <a:gd name="T9" fmla="*/ 2147483647 h 718"/>
                <a:gd name="T10" fmla="*/ 2147483647 w 491"/>
                <a:gd name="T11" fmla="*/ 2147483647 h 718"/>
                <a:gd name="T12" fmla="*/ 2147483647 w 491"/>
                <a:gd name="T13" fmla="*/ 2147483647 h 718"/>
                <a:gd name="T14" fmla="*/ 2147483647 w 491"/>
                <a:gd name="T15" fmla="*/ 2147483647 h 718"/>
                <a:gd name="T16" fmla="*/ 0 w 491"/>
                <a:gd name="T17" fmla="*/ 2147483647 h 718"/>
                <a:gd name="T18" fmla="*/ 2147483647 w 491"/>
                <a:gd name="T19" fmla="*/ 0 h 718"/>
                <a:gd name="T20" fmla="*/ 2147483647 w 491"/>
                <a:gd name="T21" fmla="*/ 2147483647 h 718"/>
                <a:gd name="T22" fmla="*/ 2147483647 w 491"/>
                <a:gd name="T23" fmla="*/ 2147483647 h 7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1"/>
                <a:gd name="T37" fmla="*/ 0 h 718"/>
                <a:gd name="T38" fmla="*/ 491 w 491"/>
                <a:gd name="T39" fmla="*/ 718 h 7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1" h="718">
                  <a:moveTo>
                    <a:pt x="491" y="101"/>
                  </a:moveTo>
                  <a:lnTo>
                    <a:pt x="393" y="561"/>
                  </a:lnTo>
                  <a:lnTo>
                    <a:pt x="393" y="640"/>
                  </a:lnTo>
                  <a:lnTo>
                    <a:pt x="368" y="651"/>
                  </a:lnTo>
                  <a:lnTo>
                    <a:pt x="356" y="628"/>
                  </a:lnTo>
                  <a:lnTo>
                    <a:pt x="331" y="628"/>
                  </a:lnTo>
                  <a:lnTo>
                    <a:pt x="331" y="718"/>
                  </a:lnTo>
                  <a:lnTo>
                    <a:pt x="307" y="718"/>
                  </a:lnTo>
                  <a:lnTo>
                    <a:pt x="0" y="270"/>
                  </a:lnTo>
                  <a:lnTo>
                    <a:pt x="61" y="0"/>
                  </a:lnTo>
                  <a:lnTo>
                    <a:pt x="282" y="56"/>
                  </a:lnTo>
                  <a:lnTo>
                    <a:pt x="491" y="101"/>
                  </a:lnTo>
                  <a:close/>
                </a:path>
              </a:pathLst>
            </a:custGeom>
            <a:solidFill>
              <a:srgbClr val="9D9375"/>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52" name="Freeform 49"/>
            <p:cNvSpPr>
              <a:spLocks/>
            </p:cNvSpPr>
            <p:nvPr/>
          </p:nvSpPr>
          <p:spPr bwMode="auto">
            <a:xfrm>
              <a:off x="1293035" y="2391428"/>
              <a:ext cx="901899" cy="1372299"/>
            </a:xfrm>
            <a:custGeom>
              <a:avLst/>
              <a:gdLst>
                <a:gd name="T0" fmla="*/ 2147483647 w 627"/>
                <a:gd name="T1" fmla="*/ 2147483647 h 1009"/>
                <a:gd name="T2" fmla="*/ 2147483647 w 627"/>
                <a:gd name="T3" fmla="*/ 2147483647 h 1009"/>
                <a:gd name="T4" fmla="*/ 2147483647 w 627"/>
                <a:gd name="T5" fmla="*/ 2147483647 h 1009"/>
                <a:gd name="T6" fmla="*/ 2147483647 w 627"/>
                <a:gd name="T7" fmla="*/ 2147483647 h 1009"/>
                <a:gd name="T8" fmla="*/ 2147483647 w 627"/>
                <a:gd name="T9" fmla="*/ 2147483647 h 1009"/>
                <a:gd name="T10" fmla="*/ 2147483647 w 627"/>
                <a:gd name="T11" fmla="*/ 2147483647 h 1009"/>
                <a:gd name="T12" fmla="*/ 2147483647 w 627"/>
                <a:gd name="T13" fmla="*/ 2147483647 h 1009"/>
                <a:gd name="T14" fmla="*/ 2147483647 w 627"/>
                <a:gd name="T15" fmla="*/ 2147483647 h 1009"/>
                <a:gd name="T16" fmla="*/ 2147483647 w 627"/>
                <a:gd name="T17" fmla="*/ 2147483647 h 1009"/>
                <a:gd name="T18" fmla="*/ 2147483647 w 627"/>
                <a:gd name="T19" fmla="*/ 2147483647 h 1009"/>
                <a:gd name="T20" fmla="*/ 2147483647 w 627"/>
                <a:gd name="T21" fmla="*/ 0 h 1009"/>
                <a:gd name="T22" fmla="*/ 2147483647 w 627"/>
                <a:gd name="T23" fmla="*/ 2147483647 h 1009"/>
                <a:gd name="T24" fmla="*/ 2147483647 w 627"/>
                <a:gd name="T25" fmla="*/ 2147483647 h 1009"/>
                <a:gd name="T26" fmla="*/ 2147483647 w 627"/>
                <a:gd name="T27" fmla="*/ 2147483647 h 1009"/>
                <a:gd name="T28" fmla="*/ 0 w 627"/>
                <a:gd name="T29" fmla="*/ 2147483647 h 1009"/>
                <a:gd name="T30" fmla="*/ 0 w 627"/>
                <a:gd name="T31" fmla="*/ 2147483647 h 1009"/>
                <a:gd name="T32" fmla="*/ 2147483647 w 627"/>
                <a:gd name="T33" fmla="*/ 2147483647 h 1009"/>
                <a:gd name="T34" fmla="*/ 2147483647 w 627"/>
                <a:gd name="T35" fmla="*/ 2147483647 h 1009"/>
                <a:gd name="T36" fmla="*/ 2147483647 w 627"/>
                <a:gd name="T37" fmla="*/ 2147483647 h 1009"/>
                <a:gd name="T38" fmla="*/ 2147483647 w 627"/>
                <a:gd name="T39" fmla="*/ 2147483647 h 1009"/>
                <a:gd name="T40" fmla="*/ 2147483647 w 627"/>
                <a:gd name="T41" fmla="*/ 2147483647 h 1009"/>
                <a:gd name="T42" fmla="*/ 2147483647 w 627"/>
                <a:gd name="T43" fmla="*/ 2147483647 h 1009"/>
                <a:gd name="T44" fmla="*/ 2147483647 w 627"/>
                <a:gd name="T45" fmla="*/ 2147483647 h 1009"/>
                <a:gd name="T46" fmla="*/ 2147483647 w 627"/>
                <a:gd name="T47" fmla="*/ 2147483647 h 1009"/>
                <a:gd name="T48" fmla="*/ 2147483647 w 627"/>
                <a:gd name="T49" fmla="*/ 2147483647 h 1009"/>
                <a:gd name="T50" fmla="*/ 2147483647 w 627"/>
                <a:gd name="T51" fmla="*/ 2147483647 h 1009"/>
                <a:gd name="T52" fmla="*/ 2147483647 w 627"/>
                <a:gd name="T53" fmla="*/ 2147483647 h 1009"/>
                <a:gd name="T54" fmla="*/ 2147483647 w 627"/>
                <a:gd name="T55" fmla="*/ 2147483647 h 1009"/>
                <a:gd name="T56" fmla="*/ 2147483647 w 627"/>
                <a:gd name="T57" fmla="*/ 2147483647 h 1009"/>
                <a:gd name="T58" fmla="*/ 2147483647 w 627"/>
                <a:gd name="T59" fmla="*/ 2147483647 h 1009"/>
                <a:gd name="T60" fmla="*/ 2147483647 w 627"/>
                <a:gd name="T61" fmla="*/ 2147483647 h 1009"/>
                <a:gd name="T62" fmla="*/ 2147483647 w 627"/>
                <a:gd name="T63" fmla="*/ 2147483647 h 1009"/>
                <a:gd name="T64" fmla="*/ 2147483647 w 627"/>
                <a:gd name="T65" fmla="*/ 2147483647 h 1009"/>
                <a:gd name="T66" fmla="*/ 2147483647 w 627"/>
                <a:gd name="T67" fmla="*/ 2147483647 h 1009"/>
                <a:gd name="T68" fmla="*/ 2147483647 w 627"/>
                <a:gd name="T69" fmla="*/ 2147483647 h 1009"/>
                <a:gd name="T70" fmla="*/ 2147483647 w 627"/>
                <a:gd name="T71" fmla="*/ 2147483647 h 1009"/>
                <a:gd name="T72" fmla="*/ 2147483647 w 627"/>
                <a:gd name="T73" fmla="*/ 2147483647 h 1009"/>
                <a:gd name="T74" fmla="*/ 2147483647 w 627"/>
                <a:gd name="T75" fmla="*/ 2147483647 h 1009"/>
                <a:gd name="T76" fmla="*/ 2147483647 w 627"/>
                <a:gd name="T77" fmla="*/ 2147483647 h 1009"/>
                <a:gd name="T78" fmla="*/ 2147483647 w 627"/>
                <a:gd name="T79" fmla="*/ 2147483647 h 1009"/>
                <a:gd name="T80" fmla="*/ 2147483647 w 627"/>
                <a:gd name="T81" fmla="*/ 2147483647 h 1009"/>
                <a:gd name="T82" fmla="*/ 2147483647 w 627"/>
                <a:gd name="T83" fmla="*/ 2147483647 h 1009"/>
                <a:gd name="T84" fmla="*/ 2147483647 w 627"/>
                <a:gd name="T85" fmla="*/ 2147483647 h 1009"/>
                <a:gd name="T86" fmla="*/ 2147483647 w 627"/>
                <a:gd name="T87" fmla="*/ 2147483647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7"/>
                <a:gd name="T133" fmla="*/ 0 h 1009"/>
                <a:gd name="T134" fmla="*/ 627 w 627"/>
                <a:gd name="T135" fmla="*/ 1009 h 10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7" h="1009">
                  <a:moveTo>
                    <a:pt x="528" y="1009"/>
                  </a:moveTo>
                  <a:lnTo>
                    <a:pt x="565" y="1009"/>
                  </a:lnTo>
                  <a:lnTo>
                    <a:pt x="577" y="987"/>
                  </a:lnTo>
                  <a:lnTo>
                    <a:pt x="553" y="976"/>
                  </a:lnTo>
                  <a:lnTo>
                    <a:pt x="553" y="953"/>
                  </a:lnTo>
                  <a:lnTo>
                    <a:pt x="577" y="908"/>
                  </a:lnTo>
                  <a:lnTo>
                    <a:pt x="627" y="886"/>
                  </a:lnTo>
                  <a:lnTo>
                    <a:pt x="590" y="796"/>
                  </a:lnTo>
                  <a:lnTo>
                    <a:pt x="283" y="348"/>
                  </a:lnTo>
                  <a:lnTo>
                    <a:pt x="344" y="78"/>
                  </a:lnTo>
                  <a:lnTo>
                    <a:pt x="49" y="0"/>
                  </a:lnTo>
                  <a:lnTo>
                    <a:pt x="49" y="67"/>
                  </a:lnTo>
                  <a:lnTo>
                    <a:pt x="25" y="90"/>
                  </a:lnTo>
                  <a:lnTo>
                    <a:pt x="25" y="123"/>
                  </a:lnTo>
                  <a:lnTo>
                    <a:pt x="0" y="123"/>
                  </a:lnTo>
                  <a:lnTo>
                    <a:pt x="0" y="168"/>
                  </a:lnTo>
                  <a:lnTo>
                    <a:pt x="12" y="179"/>
                  </a:lnTo>
                  <a:lnTo>
                    <a:pt x="12" y="303"/>
                  </a:lnTo>
                  <a:lnTo>
                    <a:pt x="37" y="325"/>
                  </a:lnTo>
                  <a:lnTo>
                    <a:pt x="37" y="370"/>
                  </a:lnTo>
                  <a:lnTo>
                    <a:pt x="61" y="404"/>
                  </a:lnTo>
                  <a:lnTo>
                    <a:pt x="74" y="381"/>
                  </a:lnTo>
                  <a:lnTo>
                    <a:pt x="86" y="392"/>
                  </a:lnTo>
                  <a:lnTo>
                    <a:pt x="98" y="437"/>
                  </a:lnTo>
                  <a:lnTo>
                    <a:pt x="86" y="448"/>
                  </a:lnTo>
                  <a:lnTo>
                    <a:pt x="61" y="426"/>
                  </a:lnTo>
                  <a:lnTo>
                    <a:pt x="61" y="482"/>
                  </a:lnTo>
                  <a:lnTo>
                    <a:pt x="74" y="482"/>
                  </a:lnTo>
                  <a:lnTo>
                    <a:pt x="86" y="493"/>
                  </a:lnTo>
                  <a:lnTo>
                    <a:pt x="86" y="527"/>
                  </a:lnTo>
                  <a:lnTo>
                    <a:pt x="74" y="527"/>
                  </a:lnTo>
                  <a:lnTo>
                    <a:pt x="74" y="561"/>
                  </a:lnTo>
                  <a:lnTo>
                    <a:pt x="98" y="594"/>
                  </a:lnTo>
                  <a:lnTo>
                    <a:pt x="111" y="763"/>
                  </a:lnTo>
                  <a:lnTo>
                    <a:pt x="172" y="774"/>
                  </a:lnTo>
                  <a:lnTo>
                    <a:pt x="221" y="819"/>
                  </a:lnTo>
                  <a:lnTo>
                    <a:pt x="246" y="819"/>
                  </a:lnTo>
                  <a:lnTo>
                    <a:pt x="270" y="830"/>
                  </a:lnTo>
                  <a:lnTo>
                    <a:pt x="258" y="841"/>
                  </a:lnTo>
                  <a:lnTo>
                    <a:pt x="258" y="863"/>
                  </a:lnTo>
                  <a:lnTo>
                    <a:pt x="283" y="863"/>
                  </a:lnTo>
                  <a:lnTo>
                    <a:pt x="319" y="908"/>
                  </a:lnTo>
                  <a:lnTo>
                    <a:pt x="332" y="987"/>
                  </a:lnTo>
                  <a:lnTo>
                    <a:pt x="528" y="1009"/>
                  </a:lnTo>
                  <a:close/>
                </a:path>
              </a:pathLst>
            </a:custGeom>
            <a:solidFill>
              <a:srgbClr val="FFFFFF"/>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53" name="Freeform 50"/>
            <p:cNvSpPr>
              <a:spLocks/>
            </p:cNvSpPr>
            <p:nvPr/>
          </p:nvSpPr>
          <p:spPr bwMode="auto">
            <a:xfrm>
              <a:off x="2105940" y="1734520"/>
              <a:ext cx="673435" cy="946601"/>
            </a:xfrm>
            <a:custGeom>
              <a:avLst/>
              <a:gdLst>
                <a:gd name="T0" fmla="*/ 2147483647 w 467"/>
                <a:gd name="T1" fmla="*/ 2147483647 h 696"/>
                <a:gd name="T2" fmla="*/ 2147483647 w 467"/>
                <a:gd name="T3" fmla="*/ 2147483647 h 696"/>
                <a:gd name="T4" fmla="*/ 2147483647 w 467"/>
                <a:gd name="T5" fmla="*/ 2147483647 h 696"/>
                <a:gd name="T6" fmla="*/ 2147483647 w 467"/>
                <a:gd name="T7" fmla="*/ 2147483647 h 696"/>
                <a:gd name="T8" fmla="*/ 2147483647 w 467"/>
                <a:gd name="T9" fmla="*/ 2147483647 h 696"/>
                <a:gd name="T10" fmla="*/ 2147483647 w 467"/>
                <a:gd name="T11" fmla="*/ 2147483647 h 696"/>
                <a:gd name="T12" fmla="*/ 2147483647 w 467"/>
                <a:gd name="T13" fmla="*/ 2147483647 h 696"/>
                <a:gd name="T14" fmla="*/ 2147483647 w 467"/>
                <a:gd name="T15" fmla="*/ 2147483647 h 696"/>
                <a:gd name="T16" fmla="*/ 2147483647 w 467"/>
                <a:gd name="T17" fmla="*/ 2147483647 h 696"/>
                <a:gd name="T18" fmla="*/ 2147483647 w 467"/>
                <a:gd name="T19" fmla="*/ 2147483647 h 696"/>
                <a:gd name="T20" fmla="*/ 2147483647 w 467"/>
                <a:gd name="T21" fmla="*/ 2147483647 h 696"/>
                <a:gd name="T22" fmla="*/ 0 w 467"/>
                <a:gd name="T23" fmla="*/ 2147483647 h 696"/>
                <a:gd name="T24" fmla="*/ 2147483647 w 467"/>
                <a:gd name="T25" fmla="*/ 2147483647 h 696"/>
                <a:gd name="T26" fmla="*/ 2147483647 w 467"/>
                <a:gd name="T27" fmla="*/ 2147483647 h 696"/>
                <a:gd name="T28" fmla="*/ 2147483647 w 467"/>
                <a:gd name="T29" fmla="*/ 2147483647 h 696"/>
                <a:gd name="T30" fmla="*/ 2147483647 w 467"/>
                <a:gd name="T31" fmla="*/ 2147483647 h 696"/>
                <a:gd name="T32" fmla="*/ 2147483647 w 467"/>
                <a:gd name="T33" fmla="*/ 2147483647 h 696"/>
                <a:gd name="T34" fmla="*/ 2147483647 w 467"/>
                <a:gd name="T35" fmla="*/ 0 h 696"/>
                <a:gd name="T36" fmla="*/ 2147483647 w 467"/>
                <a:gd name="T37" fmla="*/ 2147483647 h 6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7"/>
                <a:gd name="T58" fmla="*/ 0 h 696"/>
                <a:gd name="T59" fmla="*/ 467 w 467"/>
                <a:gd name="T60" fmla="*/ 696 h 6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7" h="696">
                  <a:moveTo>
                    <a:pt x="209" y="12"/>
                  </a:moveTo>
                  <a:lnTo>
                    <a:pt x="197" y="146"/>
                  </a:lnTo>
                  <a:lnTo>
                    <a:pt x="270" y="247"/>
                  </a:lnTo>
                  <a:lnTo>
                    <a:pt x="234" y="348"/>
                  </a:lnTo>
                  <a:lnTo>
                    <a:pt x="295" y="337"/>
                  </a:lnTo>
                  <a:lnTo>
                    <a:pt x="307" y="415"/>
                  </a:lnTo>
                  <a:lnTo>
                    <a:pt x="332" y="427"/>
                  </a:lnTo>
                  <a:lnTo>
                    <a:pt x="332" y="460"/>
                  </a:lnTo>
                  <a:lnTo>
                    <a:pt x="467" y="460"/>
                  </a:lnTo>
                  <a:lnTo>
                    <a:pt x="430" y="696"/>
                  </a:lnTo>
                  <a:lnTo>
                    <a:pt x="209" y="662"/>
                  </a:lnTo>
                  <a:lnTo>
                    <a:pt x="0" y="617"/>
                  </a:lnTo>
                  <a:lnTo>
                    <a:pt x="37" y="460"/>
                  </a:lnTo>
                  <a:lnTo>
                    <a:pt x="49" y="438"/>
                  </a:lnTo>
                  <a:lnTo>
                    <a:pt x="37" y="393"/>
                  </a:lnTo>
                  <a:lnTo>
                    <a:pt x="111" y="303"/>
                  </a:lnTo>
                  <a:lnTo>
                    <a:pt x="86" y="247"/>
                  </a:lnTo>
                  <a:lnTo>
                    <a:pt x="135" y="0"/>
                  </a:lnTo>
                  <a:lnTo>
                    <a:pt x="209" y="12"/>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54" name="Freeform 51"/>
            <p:cNvSpPr>
              <a:spLocks/>
            </p:cNvSpPr>
            <p:nvPr/>
          </p:nvSpPr>
          <p:spPr bwMode="auto">
            <a:xfrm>
              <a:off x="1363433" y="1918128"/>
              <a:ext cx="901900" cy="655548"/>
            </a:xfrm>
            <a:custGeom>
              <a:avLst/>
              <a:gdLst>
                <a:gd name="T0" fmla="*/ 2147483647 w 627"/>
                <a:gd name="T1" fmla="*/ 2147483647 h 482"/>
                <a:gd name="T2" fmla="*/ 2147483647 w 627"/>
                <a:gd name="T3" fmla="*/ 2147483647 h 482"/>
                <a:gd name="T4" fmla="*/ 0 w 627"/>
                <a:gd name="T5" fmla="*/ 2147483647 h 482"/>
                <a:gd name="T6" fmla="*/ 2147483647 w 627"/>
                <a:gd name="T7" fmla="*/ 2147483647 h 482"/>
                <a:gd name="T8" fmla="*/ 2147483647 w 627"/>
                <a:gd name="T9" fmla="*/ 0 h 482"/>
                <a:gd name="T10" fmla="*/ 2147483647 w 627"/>
                <a:gd name="T11" fmla="*/ 2147483647 h 482"/>
                <a:gd name="T12" fmla="*/ 2147483647 w 627"/>
                <a:gd name="T13" fmla="*/ 2147483647 h 482"/>
                <a:gd name="T14" fmla="*/ 2147483647 w 627"/>
                <a:gd name="T15" fmla="*/ 2147483647 h 482"/>
                <a:gd name="T16" fmla="*/ 2147483647 w 627"/>
                <a:gd name="T17" fmla="*/ 2147483647 h 482"/>
                <a:gd name="T18" fmla="*/ 2147483647 w 627"/>
                <a:gd name="T19" fmla="*/ 2147483647 h 482"/>
                <a:gd name="T20" fmla="*/ 2147483647 w 627"/>
                <a:gd name="T21" fmla="*/ 2147483647 h 482"/>
                <a:gd name="T22" fmla="*/ 2147483647 w 627"/>
                <a:gd name="T23" fmla="*/ 2147483647 h 482"/>
                <a:gd name="T24" fmla="*/ 2147483647 w 627"/>
                <a:gd name="T25" fmla="*/ 2147483647 h 482"/>
                <a:gd name="T26" fmla="*/ 2147483647 w 627"/>
                <a:gd name="T27" fmla="*/ 2147483647 h 482"/>
                <a:gd name="T28" fmla="*/ 2147483647 w 627"/>
                <a:gd name="T29" fmla="*/ 2147483647 h 482"/>
                <a:gd name="T30" fmla="*/ 2147483647 w 627"/>
                <a:gd name="T31" fmla="*/ 2147483647 h 4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7"/>
                <a:gd name="T49" fmla="*/ 0 h 482"/>
                <a:gd name="T50" fmla="*/ 627 w 627"/>
                <a:gd name="T51" fmla="*/ 482 h 4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7" h="482">
                  <a:moveTo>
                    <a:pt x="516" y="482"/>
                  </a:moveTo>
                  <a:lnTo>
                    <a:pt x="295" y="426"/>
                  </a:lnTo>
                  <a:lnTo>
                    <a:pt x="0" y="348"/>
                  </a:lnTo>
                  <a:lnTo>
                    <a:pt x="86" y="191"/>
                  </a:lnTo>
                  <a:lnTo>
                    <a:pt x="160" y="0"/>
                  </a:lnTo>
                  <a:lnTo>
                    <a:pt x="209" y="11"/>
                  </a:lnTo>
                  <a:lnTo>
                    <a:pt x="209" y="67"/>
                  </a:lnTo>
                  <a:lnTo>
                    <a:pt x="295" y="67"/>
                  </a:lnTo>
                  <a:lnTo>
                    <a:pt x="320" y="90"/>
                  </a:lnTo>
                  <a:lnTo>
                    <a:pt x="516" y="90"/>
                  </a:lnTo>
                  <a:lnTo>
                    <a:pt x="602" y="112"/>
                  </a:lnTo>
                  <a:lnTo>
                    <a:pt x="627" y="168"/>
                  </a:lnTo>
                  <a:lnTo>
                    <a:pt x="553" y="258"/>
                  </a:lnTo>
                  <a:lnTo>
                    <a:pt x="565" y="303"/>
                  </a:lnTo>
                  <a:lnTo>
                    <a:pt x="553" y="325"/>
                  </a:lnTo>
                  <a:lnTo>
                    <a:pt x="516" y="482"/>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55" name="Freeform 52"/>
            <p:cNvSpPr>
              <a:spLocks/>
            </p:cNvSpPr>
            <p:nvPr/>
          </p:nvSpPr>
          <p:spPr bwMode="auto">
            <a:xfrm>
              <a:off x="1594553" y="1597154"/>
              <a:ext cx="705315" cy="473301"/>
            </a:xfrm>
            <a:custGeom>
              <a:avLst/>
              <a:gdLst>
                <a:gd name="T0" fmla="*/ 2147483647 w 491"/>
                <a:gd name="T1" fmla="*/ 2147483647 h 348"/>
                <a:gd name="T2" fmla="*/ 2147483647 w 491"/>
                <a:gd name="T3" fmla="*/ 2147483647 h 348"/>
                <a:gd name="T4" fmla="*/ 2147483647 w 491"/>
                <a:gd name="T5" fmla="*/ 2147483647 h 348"/>
                <a:gd name="T6" fmla="*/ 2147483647 w 491"/>
                <a:gd name="T7" fmla="*/ 2147483647 h 348"/>
                <a:gd name="T8" fmla="*/ 2147483647 w 491"/>
                <a:gd name="T9" fmla="*/ 2147483647 h 348"/>
                <a:gd name="T10" fmla="*/ 2147483647 w 491"/>
                <a:gd name="T11" fmla="*/ 2147483647 h 348"/>
                <a:gd name="T12" fmla="*/ 0 w 491"/>
                <a:gd name="T13" fmla="*/ 2147483647 h 348"/>
                <a:gd name="T14" fmla="*/ 2147483647 w 491"/>
                <a:gd name="T15" fmla="*/ 2147483647 h 348"/>
                <a:gd name="T16" fmla="*/ 0 w 491"/>
                <a:gd name="T17" fmla="*/ 2147483647 h 348"/>
                <a:gd name="T18" fmla="*/ 0 w 491"/>
                <a:gd name="T19" fmla="*/ 2147483647 h 348"/>
                <a:gd name="T20" fmla="*/ 2147483647 w 491"/>
                <a:gd name="T21" fmla="*/ 2147483647 h 348"/>
                <a:gd name="T22" fmla="*/ 2147483647 w 491"/>
                <a:gd name="T23" fmla="*/ 2147483647 h 348"/>
                <a:gd name="T24" fmla="*/ 2147483647 w 491"/>
                <a:gd name="T25" fmla="*/ 2147483647 h 348"/>
                <a:gd name="T26" fmla="*/ 2147483647 w 491"/>
                <a:gd name="T27" fmla="*/ 2147483647 h 348"/>
                <a:gd name="T28" fmla="*/ 2147483647 w 491"/>
                <a:gd name="T29" fmla="*/ 2147483647 h 348"/>
                <a:gd name="T30" fmla="*/ 2147483647 w 491"/>
                <a:gd name="T31" fmla="*/ 2147483647 h 348"/>
                <a:gd name="T32" fmla="*/ 2147483647 w 491"/>
                <a:gd name="T33" fmla="*/ 2147483647 h 348"/>
                <a:gd name="T34" fmla="*/ 2147483647 w 491"/>
                <a:gd name="T35" fmla="*/ 2147483647 h 348"/>
                <a:gd name="T36" fmla="*/ 2147483647 w 491"/>
                <a:gd name="T37" fmla="*/ 0 h 348"/>
                <a:gd name="T38" fmla="*/ 2147483647 w 491"/>
                <a:gd name="T39" fmla="*/ 2147483647 h 348"/>
                <a:gd name="T40" fmla="*/ 2147483647 w 491"/>
                <a:gd name="T41" fmla="*/ 2147483647 h 348"/>
                <a:gd name="T42" fmla="*/ 2147483647 w 491"/>
                <a:gd name="T43" fmla="*/ 2147483647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1"/>
                <a:gd name="T67" fmla="*/ 0 h 348"/>
                <a:gd name="T68" fmla="*/ 491 w 491"/>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1" h="348">
                  <a:moveTo>
                    <a:pt x="442" y="348"/>
                  </a:moveTo>
                  <a:lnTo>
                    <a:pt x="356" y="326"/>
                  </a:lnTo>
                  <a:lnTo>
                    <a:pt x="160" y="326"/>
                  </a:lnTo>
                  <a:lnTo>
                    <a:pt x="135" y="303"/>
                  </a:lnTo>
                  <a:lnTo>
                    <a:pt x="49" y="303"/>
                  </a:lnTo>
                  <a:lnTo>
                    <a:pt x="49" y="247"/>
                  </a:lnTo>
                  <a:lnTo>
                    <a:pt x="0" y="236"/>
                  </a:lnTo>
                  <a:lnTo>
                    <a:pt x="12" y="124"/>
                  </a:lnTo>
                  <a:lnTo>
                    <a:pt x="0" y="57"/>
                  </a:lnTo>
                  <a:lnTo>
                    <a:pt x="0" y="12"/>
                  </a:lnTo>
                  <a:lnTo>
                    <a:pt x="110" y="57"/>
                  </a:lnTo>
                  <a:lnTo>
                    <a:pt x="110" y="90"/>
                  </a:lnTo>
                  <a:lnTo>
                    <a:pt x="98" y="135"/>
                  </a:lnTo>
                  <a:lnTo>
                    <a:pt x="110" y="135"/>
                  </a:lnTo>
                  <a:lnTo>
                    <a:pt x="135" y="79"/>
                  </a:lnTo>
                  <a:lnTo>
                    <a:pt x="135" y="45"/>
                  </a:lnTo>
                  <a:lnTo>
                    <a:pt x="147" y="23"/>
                  </a:lnTo>
                  <a:lnTo>
                    <a:pt x="135" y="12"/>
                  </a:lnTo>
                  <a:lnTo>
                    <a:pt x="135" y="0"/>
                  </a:lnTo>
                  <a:lnTo>
                    <a:pt x="282" y="57"/>
                  </a:lnTo>
                  <a:lnTo>
                    <a:pt x="491" y="101"/>
                  </a:lnTo>
                  <a:lnTo>
                    <a:pt x="442" y="348"/>
                  </a:lnTo>
                  <a:close/>
                </a:path>
              </a:pathLst>
            </a:custGeom>
            <a:solidFill>
              <a:srgbClr val="9D9375"/>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56" name="Freeform 53"/>
            <p:cNvSpPr>
              <a:spLocks/>
            </p:cNvSpPr>
            <p:nvPr/>
          </p:nvSpPr>
          <p:spPr bwMode="auto">
            <a:xfrm>
              <a:off x="6509174" y="2985774"/>
              <a:ext cx="35864" cy="31282"/>
            </a:xfrm>
            <a:custGeom>
              <a:avLst/>
              <a:gdLst>
                <a:gd name="T0" fmla="*/ 0 w 25"/>
                <a:gd name="T1" fmla="*/ 2147483647 h 23"/>
                <a:gd name="T2" fmla="*/ 2147483647 w 25"/>
                <a:gd name="T3" fmla="*/ 0 h 23"/>
                <a:gd name="T4" fmla="*/ 2147483647 w 25"/>
                <a:gd name="T5" fmla="*/ 2147483647 h 23"/>
                <a:gd name="T6" fmla="*/ 2147483647 w 25"/>
                <a:gd name="T7" fmla="*/ 2147483647 h 23"/>
                <a:gd name="T8" fmla="*/ 0 w 25"/>
                <a:gd name="T9" fmla="*/ 2147483647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11"/>
                  </a:moveTo>
                  <a:lnTo>
                    <a:pt x="12" y="0"/>
                  </a:lnTo>
                  <a:lnTo>
                    <a:pt x="25" y="11"/>
                  </a:lnTo>
                  <a:lnTo>
                    <a:pt x="12" y="23"/>
                  </a:lnTo>
                  <a:lnTo>
                    <a:pt x="0" y="11"/>
                  </a:lnTo>
                  <a:close/>
                </a:path>
              </a:pathLst>
            </a:custGeom>
            <a:solidFill>
              <a:srgbClr val="7030A0"/>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57" name="Freeform 55"/>
            <p:cNvSpPr>
              <a:spLocks/>
            </p:cNvSpPr>
            <p:nvPr/>
          </p:nvSpPr>
          <p:spPr bwMode="auto">
            <a:xfrm>
              <a:off x="5837040" y="2955853"/>
              <a:ext cx="901901" cy="442020"/>
            </a:xfrm>
            <a:custGeom>
              <a:avLst/>
              <a:gdLst>
                <a:gd name="T0" fmla="*/ 111 w 627"/>
                <a:gd name="T1" fmla="*/ 235 h 325"/>
                <a:gd name="T2" fmla="*/ 123 w 627"/>
                <a:gd name="T3" fmla="*/ 247 h 325"/>
                <a:gd name="T4" fmla="*/ 172 w 627"/>
                <a:gd name="T5" fmla="*/ 247 h 325"/>
                <a:gd name="T6" fmla="*/ 246 w 627"/>
                <a:gd name="T7" fmla="*/ 213 h 325"/>
                <a:gd name="T8" fmla="*/ 283 w 627"/>
                <a:gd name="T9" fmla="*/ 112 h 325"/>
                <a:gd name="T10" fmla="*/ 393 w 627"/>
                <a:gd name="T11" fmla="*/ 11 h 325"/>
                <a:gd name="T12" fmla="*/ 418 w 627"/>
                <a:gd name="T13" fmla="*/ 22 h 325"/>
                <a:gd name="T14" fmla="*/ 430 w 627"/>
                <a:gd name="T15" fmla="*/ 0 h 325"/>
                <a:gd name="T16" fmla="*/ 467 w 627"/>
                <a:gd name="T17" fmla="*/ 33 h 325"/>
                <a:gd name="T18" fmla="*/ 479 w 627"/>
                <a:gd name="T19" fmla="*/ 56 h 325"/>
                <a:gd name="T20" fmla="*/ 467 w 627"/>
                <a:gd name="T21" fmla="*/ 78 h 325"/>
                <a:gd name="T22" fmla="*/ 553 w 627"/>
                <a:gd name="T23" fmla="*/ 101 h 325"/>
                <a:gd name="T24" fmla="*/ 565 w 627"/>
                <a:gd name="T25" fmla="*/ 191 h 325"/>
                <a:gd name="T26" fmla="*/ 627 w 627"/>
                <a:gd name="T27" fmla="*/ 224 h 325"/>
                <a:gd name="T28" fmla="*/ 418 w 627"/>
                <a:gd name="T29" fmla="*/ 269 h 325"/>
                <a:gd name="T30" fmla="*/ 148 w 627"/>
                <a:gd name="T31" fmla="*/ 314 h 325"/>
                <a:gd name="T32" fmla="*/ 0 w 627"/>
                <a:gd name="T33" fmla="*/ 325 h 325"/>
                <a:gd name="T34" fmla="*/ 111 w 627"/>
                <a:gd name="T35" fmla="*/ 235 h 3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7"/>
                <a:gd name="T55" fmla="*/ 0 h 325"/>
                <a:gd name="T56" fmla="*/ 627 w 627"/>
                <a:gd name="T57" fmla="*/ 325 h 3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7" h="325">
                  <a:moveTo>
                    <a:pt x="111" y="235"/>
                  </a:moveTo>
                  <a:lnTo>
                    <a:pt x="123" y="247"/>
                  </a:lnTo>
                  <a:lnTo>
                    <a:pt x="172" y="247"/>
                  </a:lnTo>
                  <a:lnTo>
                    <a:pt x="246" y="213"/>
                  </a:lnTo>
                  <a:lnTo>
                    <a:pt x="283" y="112"/>
                  </a:lnTo>
                  <a:lnTo>
                    <a:pt x="393" y="11"/>
                  </a:lnTo>
                  <a:lnTo>
                    <a:pt x="418" y="22"/>
                  </a:lnTo>
                  <a:lnTo>
                    <a:pt x="430" y="0"/>
                  </a:lnTo>
                  <a:lnTo>
                    <a:pt x="467" y="33"/>
                  </a:lnTo>
                  <a:lnTo>
                    <a:pt x="479" y="56"/>
                  </a:lnTo>
                  <a:lnTo>
                    <a:pt x="467" y="78"/>
                  </a:lnTo>
                  <a:lnTo>
                    <a:pt x="553" y="101"/>
                  </a:lnTo>
                  <a:lnTo>
                    <a:pt x="565" y="191"/>
                  </a:lnTo>
                  <a:lnTo>
                    <a:pt x="627" y="224"/>
                  </a:lnTo>
                  <a:lnTo>
                    <a:pt x="418" y="269"/>
                  </a:lnTo>
                  <a:lnTo>
                    <a:pt x="148" y="314"/>
                  </a:lnTo>
                  <a:lnTo>
                    <a:pt x="0" y="325"/>
                  </a:lnTo>
                  <a:lnTo>
                    <a:pt x="111" y="235"/>
                  </a:lnTo>
                  <a:close/>
                </a:path>
              </a:pathLst>
            </a:cu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58" name="Freeform 56"/>
            <p:cNvSpPr>
              <a:spLocks/>
            </p:cNvSpPr>
            <p:nvPr/>
          </p:nvSpPr>
          <p:spPr bwMode="auto">
            <a:xfrm>
              <a:off x="6702981" y="3108179"/>
              <a:ext cx="53222" cy="122405"/>
            </a:xfrm>
            <a:custGeom>
              <a:avLst/>
              <a:gdLst>
                <a:gd name="T0" fmla="*/ 13 w 37"/>
                <a:gd name="T1" fmla="*/ 0 h 90"/>
                <a:gd name="T2" fmla="*/ 0 w 37"/>
                <a:gd name="T3" fmla="*/ 64 h 90"/>
                <a:gd name="T4" fmla="*/ 9 w 37"/>
                <a:gd name="T5" fmla="*/ 90 h 90"/>
                <a:gd name="T6" fmla="*/ 29 w 37"/>
                <a:gd name="T7" fmla="*/ 56 h 90"/>
                <a:gd name="T8" fmla="*/ 37 w 37"/>
                <a:gd name="T9" fmla="*/ 0 h 90"/>
                <a:gd name="T10" fmla="*/ 13 w 37"/>
                <a:gd name="T11" fmla="*/ 0 h 90"/>
                <a:gd name="T12" fmla="*/ 0 60000 65536"/>
                <a:gd name="T13" fmla="*/ 0 60000 65536"/>
                <a:gd name="T14" fmla="*/ 0 60000 65536"/>
                <a:gd name="T15" fmla="*/ 0 60000 65536"/>
                <a:gd name="T16" fmla="*/ 0 60000 65536"/>
                <a:gd name="T17" fmla="*/ 0 60000 65536"/>
                <a:gd name="T18" fmla="*/ 0 w 37"/>
                <a:gd name="T19" fmla="*/ 0 h 90"/>
                <a:gd name="T20" fmla="*/ 37 w 37"/>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37" h="90">
                  <a:moveTo>
                    <a:pt x="13" y="0"/>
                  </a:moveTo>
                  <a:lnTo>
                    <a:pt x="0" y="64"/>
                  </a:lnTo>
                  <a:lnTo>
                    <a:pt x="9" y="90"/>
                  </a:lnTo>
                  <a:lnTo>
                    <a:pt x="29" y="56"/>
                  </a:lnTo>
                  <a:lnTo>
                    <a:pt x="37" y="0"/>
                  </a:lnTo>
                  <a:lnTo>
                    <a:pt x="13" y="0"/>
                  </a:lnTo>
                  <a:close/>
                </a:path>
              </a:pathLst>
            </a:custGeom>
            <a:solidFill>
              <a:srgbClr val="6D2077"/>
            </a:solidFill>
            <a:ln w="9525">
              <a:solidFill>
                <a:srgbClr val="FFFFFF"/>
              </a:solidFill>
              <a:round/>
              <a:headEnd/>
              <a:tailEnd/>
            </a:ln>
          </p:spPr>
          <p:txBody>
            <a:bodyPr rIns="13716"/>
            <a:lstStyle/>
            <a:p>
              <a:endParaRPr lang="en-US" sz="1350" kern="0" dirty="0">
                <a:solidFill>
                  <a:srgbClr val="000000"/>
                </a:solidFill>
              </a:endParaRPr>
            </a:p>
          </p:txBody>
        </p:sp>
        <p:sp>
          <p:nvSpPr>
            <p:cNvPr id="59" name="Rectangle 58"/>
            <p:cNvSpPr/>
            <p:nvPr/>
          </p:nvSpPr>
          <p:spPr>
            <a:xfrm>
              <a:off x="779657" y="4960959"/>
              <a:ext cx="239090" cy="166175"/>
            </a:xfrm>
            <a:prstGeom prst="rect">
              <a:avLst/>
            </a:prstGeom>
            <a:solidFill>
              <a:srgbClr val="6D2077"/>
            </a:solidFill>
            <a:ln w="12700" cap="rnd" cmpd="sng" algn="ctr">
              <a:noFill/>
              <a:prstDash val="solid"/>
            </a:ln>
            <a:effectLst/>
          </p:spPr>
          <p:txBody>
            <a:bodyPr rtlCol="0" anchor="ctr"/>
            <a:lstStyle/>
            <a:p>
              <a:pPr algn="ctr">
                <a:defRPr/>
              </a:pPr>
              <a:endParaRPr lang="en-US" sz="900" kern="0" dirty="0">
                <a:solidFill>
                  <a:srgbClr val="FFFFFF"/>
                </a:solidFill>
                <a:latin typeface="Univers 55 Normal" panose="020B0500000000000000" pitchFamily="34" charset="0"/>
              </a:endParaRPr>
            </a:p>
          </p:txBody>
        </p:sp>
        <p:sp>
          <p:nvSpPr>
            <p:cNvPr id="60" name="Text Box 9"/>
            <p:cNvSpPr txBox="1">
              <a:spLocks noChangeArrowheads="1"/>
            </p:cNvSpPr>
            <p:nvPr/>
          </p:nvSpPr>
          <p:spPr bwMode="auto">
            <a:xfrm>
              <a:off x="1078519" y="4964942"/>
              <a:ext cx="1812592" cy="115416"/>
            </a:xfrm>
            <a:prstGeom prst="rect">
              <a:avLst/>
            </a:prstGeom>
            <a:noFill/>
            <a:ln w="9525">
              <a:noFill/>
              <a:miter lim="800000"/>
              <a:headEnd/>
              <a:tailEnd/>
            </a:ln>
          </p:spPr>
          <p:txBody>
            <a:bodyPr wrap="square" lIns="0" tIns="0" rIns="0" bIns="0">
              <a:spAutoFit/>
            </a:bodyPr>
            <a:lstStyle/>
            <a:p>
              <a:pPr eaLnBrk="0" hangingPunct="0">
                <a:defRPr/>
              </a:pPr>
              <a:r>
                <a:rPr lang="en-US" sz="750" kern="0" dirty="0">
                  <a:solidFill>
                    <a:srgbClr val="000000"/>
                  </a:solidFill>
                  <a:latin typeface="Univers 55 Normal" panose="020B0500000000000000" pitchFamily="34" charset="0"/>
                  <a:ea typeface="Arial Unicode MS" pitchFamily="34" charset="-128"/>
                  <a:cs typeface="Arial Unicode MS" pitchFamily="34" charset="-128"/>
                </a:rPr>
                <a:t>Benefit/Market (DC)</a:t>
              </a:r>
            </a:p>
          </p:txBody>
        </p:sp>
        <p:sp>
          <p:nvSpPr>
            <p:cNvPr id="61" name="Rectangle 60"/>
            <p:cNvSpPr/>
            <p:nvPr/>
          </p:nvSpPr>
          <p:spPr>
            <a:xfrm>
              <a:off x="779657" y="4697879"/>
              <a:ext cx="239090" cy="166175"/>
            </a:xfrm>
            <a:prstGeom prst="rect">
              <a:avLst/>
            </a:prstGeom>
            <a:solidFill>
              <a:srgbClr val="DBDBDB"/>
            </a:solidFill>
            <a:ln w="9525">
              <a:solidFill>
                <a:schemeClr val="bg1"/>
              </a:solidFill>
              <a:round/>
              <a:headEnd/>
              <a:tailEnd/>
            </a:ln>
          </p:spPr>
          <p:txBody>
            <a:bodyPr rIns="13716"/>
            <a:lstStyle/>
            <a:p>
              <a:endParaRPr lang="en-US" sz="1350" kern="0" dirty="0">
                <a:solidFill>
                  <a:srgbClr val="000000"/>
                </a:solidFill>
              </a:endParaRPr>
            </a:p>
          </p:txBody>
        </p:sp>
        <p:sp>
          <p:nvSpPr>
            <p:cNvPr id="62" name="Text Box 122"/>
            <p:cNvSpPr txBox="1">
              <a:spLocks noChangeArrowheads="1"/>
            </p:cNvSpPr>
            <p:nvPr/>
          </p:nvSpPr>
          <p:spPr bwMode="auto">
            <a:xfrm>
              <a:off x="1086489" y="4718182"/>
              <a:ext cx="718145" cy="115416"/>
            </a:xfrm>
            <a:prstGeom prst="rect">
              <a:avLst/>
            </a:prstGeom>
            <a:solidFill>
              <a:srgbClr val="FFFFFF"/>
            </a:solidFill>
            <a:ln w="9525">
              <a:noFill/>
              <a:miter lim="800000"/>
              <a:headEnd/>
              <a:tailEnd/>
            </a:ln>
          </p:spPr>
          <p:txBody>
            <a:bodyPr wrap="none" lIns="0" tIns="0" rIns="0" bIns="0">
              <a:spAutoFit/>
            </a:bodyPr>
            <a:lstStyle/>
            <a:p>
              <a:pPr>
                <a:defRPr/>
              </a:pPr>
              <a:r>
                <a:rPr lang="en-US" sz="750" kern="0" dirty="0">
                  <a:solidFill>
                    <a:sysClr val="windowText" lastClr="000000"/>
                  </a:solidFill>
                  <a:latin typeface="Univers 55 Normal" panose="020B0500000000000000" pitchFamily="34" charset="0"/>
                </a:rPr>
                <a:t>IPA/COP (AK, HI)</a:t>
              </a:r>
            </a:p>
          </p:txBody>
        </p:sp>
        <p:sp>
          <p:nvSpPr>
            <p:cNvPr id="63" name="Rectangle 62"/>
            <p:cNvSpPr/>
            <p:nvPr/>
          </p:nvSpPr>
          <p:spPr>
            <a:xfrm>
              <a:off x="779657" y="4448013"/>
              <a:ext cx="239090" cy="166175"/>
            </a:xfrm>
            <a:prstGeom prst="rect">
              <a:avLst/>
            </a:prstGeom>
            <a:solidFill>
              <a:srgbClr val="9D9375"/>
            </a:solidFill>
            <a:ln w="9525">
              <a:solidFill>
                <a:srgbClr val="FFFFFF"/>
              </a:solidFill>
              <a:round/>
              <a:headEnd/>
              <a:tailEnd/>
            </a:ln>
          </p:spPr>
          <p:txBody>
            <a:bodyPr rIns="13716"/>
            <a:lstStyle/>
            <a:p>
              <a:pPr>
                <a:defRPr/>
              </a:pPr>
              <a:endParaRPr lang="en-US" sz="1350" kern="0" dirty="0">
                <a:solidFill>
                  <a:srgbClr val="000000"/>
                </a:solidFill>
                <a:latin typeface="Univers 55 Normal" panose="020B0500000000000000" pitchFamily="34" charset="0"/>
              </a:endParaRPr>
            </a:p>
          </p:txBody>
        </p:sp>
        <p:sp>
          <p:nvSpPr>
            <p:cNvPr id="64" name="TextBox 63"/>
            <p:cNvSpPr txBox="1"/>
            <p:nvPr/>
          </p:nvSpPr>
          <p:spPr>
            <a:xfrm>
              <a:off x="1078519" y="4460157"/>
              <a:ext cx="880049" cy="115416"/>
            </a:xfrm>
            <a:prstGeom prst="rect">
              <a:avLst/>
            </a:prstGeom>
            <a:noFill/>
          </p:spPr>
          <p:txBody>
            <a:bodyPr wrap="none" lIns="0" tIns="0" rIns="0" bIns="0" rtlCol="0">
              <a:spAutoFit/>
            </a:bodyPr>
            <a:lstStyle/>
            <a:p>
              <a:pPr>
                <a:defRPr/>
              </a:pPr>
              <a:r>
                <a:rPr lang="en-US" sz="750" kern="0" dirty="0">
                  <a:solidFill>
                    <a:srgbClr val="000000"/>
                  </a:solidFill>
                  <a:latin typeface="Univers 55 Normal" panose="020B0500000000000000" pitchFamily="34" charset="0"/>
                </a:rPr>
                <a:t>No income-based tax</a:t>
              </a:r>
            </a:p>
          </p:txBody>
        </p:sp>
        <p:sp>
          <p:nvSpPr>
            <p:cNvPr id="65" name="Rectangle 64"/>
            <p:cNvSpPr/>
            <p:nvPr/>
          </p:nvSpPr>
          <p:spPr>
            <a:xfrm>
              <a:off x="779657" y="5218985"/>
              <a:ext cx="239090" cy="166175"/>
            </a:xfrm>
            <a:prstGeom prst="rect">
              <a:avLst/>
            </a:prstGeom>
            <a:solidFill>
              <a:srgbClr val="44546A"/>
            </a:solidFill>
            <a:ln w="12700" cap="rnd" cmpd="sng" algn="ctr">
              <a:noFill/>
              <a:prstDash val="solid"/>
            </a:ln>
            <a:effectLst/>
          </p:spPr>
          <p:txBody>
            <a:bodyPr rtlCol="0" anchor="ctr"/>
            <a:lstStyle/>
            <a:p>
              <a:pPr algn="ctr">
                <a:defRPr/>
              </a:pPr>
              <a:endParaRPr lang="en-US" sz="900" kern="0" dirty="0">
                <a:solidFill>
                  <a:srgbClr val="FFFFFF"/>
                </a:solidFill>
                <a:latin typeface="Univers 55 Normal" panose="020B0500000000000000" pitchFamily="34" charset="0"/>
              </a:endParaRPr>
            </a:p>
          </p:txBody>
        </p:sp>
        <p:sp>
          <p:nvSpPr>
            <p:cNvPr id="66" name="Text Box 9"/>
            <p:cNvSpPr txBox="1">
              <a:spLocks noChangeArrowheads="1"/>
            </p:cNvSpPr>
            <p:nvPr/>
          </p:nvSpPr>
          <p:spPr bwMode="auto">
            <a:xfrm>
              <a:off x="1078519" y="5222968"/>
              <a:ext cx="2141871" cy="115416"/>
            </a:xfrm>
            <a:prstGeom prst="rect">
              <a:avLst/>
            </a:prstGeom>
            <a:noFill/>
            <a:ln w="9525">
              <a:noFill/>
              <a:miter lim="800000"/>
              <a:headEnd/>
              <a:tailEnd/>
            </a:ln>
          </p:spPr>
          <p:txBody>
            <a:bodyPr wrap="square" lIns="0" tIns="0" rIns="0" bIns="0">
              <a:spAutoFit/>
            </a:bodyPr>
            <a:lstStyle/>
            <a:p>
              <a:pPr eaLnBrk="0" hangingPunct="0">
                <a:defRPr/>
              </a:pPr>
              <a:r>
                <a:rPr lang="en-US" sz="750" kern="0" dirty="0">
                  <a:solidFill>
                    <a:srgbClr val="000000"/>
                  </a:solidFill>
                  <a:latin typeface="Univers 55 Normal" panose="020B0500000000000000" pitchFamily="34" charset="0"/>
                  <a:ea typeface="Arial Unicode MS" pitchFamily="34" charset="-128"/>
                  <a:cs typeface="Arial Unicode MS" pitchFamily="34" charset="-128"/>
                </a:rPr>
                <a:t>Service Performed in State (%) </a:t>
              </a:r>
            </a:p>
          </p:txBody>
        </p:sp>
        <p:sp>
          <p:nvSpPr>
            <p:cNvPr id="67" name="Text Box 9"/>
            <p:cNvSpPr txBox="1">
              <a:spLocks noChangeArrowheads="1"/>
            </p:cNvSpPr>
            <p:nvPr/>
          </p:nvSpPr>
          <p:spPr bwMode="auto">
            <a:xfrm>
              <a:off x="1078519" y="5480993"/>
              <a:ext cx="880049" cy="115416"/>
            </a:xfrm>
            <a:prstGeom prst="rect">
              <a:avLst/>
            </a:prstGeom>
            <a:noFill/>
            <a:ln w="9525">
              <a:noFill/>
              <a:miter lim="800000"/>
              <a:headEnd/>
              <a:tailEnd/>
            </a:ln>
          </p:spPr>
          <p:txBody>
            <a:bodyPr wrap="none" lIns="0" tIns="0" rIns="0" bIns="0">
              <a:spAutoFit/>
            </a:bodyPr>
            <a:lstStyle/>
            <a:p>
              <a:pPr eaLnBrk="0" hangingPunct="0">
                <a:defRPr/>
              </a:pPr>
              <a:r>
                <a:rPr lang="en-US" sz="750" kern="0" dirty="0">
                  <a:solidFill>
                    <a:srgbClr val="000000"/>
                  </a:solidFill>
                  <a:latin typeface="Univers 55 Normal" panose="020B0500000000000000" pitchFamily="34" charset="0"/>
                  <a:ea typeface="Arial Unicode MS" pitchFamily="34" charset="-128"/>
                  <a:cs typeface="Arial Unicode MS" pitchFamily="34" charset="-128"/>
                </a:rPr>
                <a:t>IPA/Market/Other </a:t>
              </a:r>
            </a:p>
          </p:txBody>
        </p:sp>
        <p:sp>
          <p:nvSpPr>
            <p:cNvPr id="68" name="Freeform 23"/>
            <p:cNvSpPr>
              <a:spLocks/>
            </p:cNvSpPr>
            <p:nvPr/>
          </p:nvSpPr>
          <p:spPr bwMode="auto">
            <a:xfrm>
              <a:off x="5430614" y="4121495"/>
              <a:ext cx="1061293" cy="686830"/>
            </a:xfrm>
            <a:custGeom>
              <a:avLst/>
              <a:gdLst>
                <a:gd name="T0" fmla="*/ 2147483647 w 737"/>
                <a:gd name="T1" fmla="*/ 0 h 505"/>
                <a:gd name="T2" fmla="*/ 2147483647 w 737"/>
                <a:gd name="T3" fmla="*/ 2147483647 h 505"/>
                <a:gd name="T4" fmla="*/ 2147483647 w 737"/>
                <a:gd name="T5" fmla="*/ 2147483647 h 505"/>
                <a:gd name="T6" fmla="*/ 2147483647 w 737"/>
                <a:gd name="T7" fmla="*/ 2147483647 h 505"/>
                <a:gd name="T8" fmla="*/ 2147483647 w 737"/>
                <a:gd name="T9" fmla="*/ 2147483647 h 505"/>
                <a:gd name="T10" fmla="*/ 2147483647 w 737"/>
                <a:gd name="T11" fmla="*/ 2147483647 h 505"/>
                <a:gd name="T12" fmla="*/ 2147483647 w 737"/>
                <a:gd name="T13" fmla="*/ 2147483647 h 505"/>
                <a:gd name="T14" fmla="*/ 2147483647 w 737"/>
                <a:gd name="T15" fmla="*/ 2147483647 h 505"/>
                <a:gd name="T16" fmla="*/ 2147483647 w 737"/>
                <a:gd name="T17" fmla="*/ 2147483647 h 505"/>
                <a:gd name="T18" fmla="*/ 2147483647 w 737"/>
                <a:gd name="T19" fmla="*/ 2147483647 h 505"/>
                <a:gd name="T20" fmla="*/ 2147483647 w 737"/>
                <a:gd name="T21" fmla="*/ 2147483647 h 505"/>
                <a:gd name="T22" fmla="*/ 2147483647 w 737"/>
                <a:gd name="T23" fmla="*/ 2147483647 h 505"/>
                <a:gd name="T24" fmla="*/ 2147483647 w 737"/>
                <a:gd name="T25" fmla="*/ 2147483647 h 505"/>
                <a:gd name="T26" fmla="*/ 2147483647 w 737"/>
                <a:gd name="T27" fmla="*/ 2147483647 h 505"/>
                <a:gd name="T28" fmla="*/ 2147483647 w 737"/>
                <a:gd name="T29" fmla="*/ 2147483647 h 505"/>
                <a:gd name="T30" fmla="*/ 2147483647 w 737"/>
                <a:gd name="T31" fmla="*/ 2147483647 h 505"/>
                <a:gd name="T32" fmla="*/ 2147483647 w 737"/>
                <a:gd name="T33" fmla="*/ 2147483647 h 505"/>
                <a:gd name="T34" fmla="*/ 2147483647 w 737"/>
                <a:gd name="T35" fmla="*/ 2147483647 h 505"/>
                <a:gd name="T36" fmla="*/ 2147483647 w 737"/>
                <a:gd name="T37" fmla="*/ 2147483647 h 505"/>
                <a:gd name="T38" fmla="*/ 2147483647 w 737"/>
                <a:gd name="T39" fmla="*/ 2147483647 h 505"/>
                <a:gd name="T40" fmla="*/ 2147483647 w 737"/>
                <a:gd name="T41" fmla="*/ 2147483647 h 505"/>
                <a:gd name="T42" fmla="*/ 2147483647 w 737"/>
                <a:gd name="T43" fmla="*/ 2147483647 h 505"/>
                <a:gd name="T44" fmla="*/ 2147483647 w 737"/>
                <a:gd name="T45" fmla="*/ 2147483647 h 505"/>
                <a:gd name="T46" fmla="*/ 2147483647 w 737"/>
                <a:gd name="T47" fmla="*/ 2147483647 h 505"/>
                <a:gd name="T48" fmla="*/ 2147483647 w 737"/>
                <a:gd name="T49" fmla="*/ 2147483647 h 505"/>
                <a:gd name="T50" fmla="*/ 2147483647 w 737"/>
                <a:gd name="T51" fmla="*/ 2147483647 h 505"/>
                <a:gd name="T52" fmla="*/ 2147483647 w 737"/>
                <a:gd name="T53" fmla="*/ 2147483647 h 505"/>
                <a:gd name="T54" fmla="*/ 2147483647 w 737"/>
                <a:gd name="T55" fmla="*/ 2147483647 h 505"/>
                <a:gd name="T56" fmla="*/ 2147483647 w 737"/>
                <a:gd name="T57" fmla="*/ 2147483647 h 505"/>
                <a:gd name="T58" fmla="*/ 0 w 737"/>
                <a:gd name="T59" fmla="*/ 2147483647 h 505"/>
                <a:gd name="T60" fmla="*/ 2147483647 w 737"/>
                <a:gd name="T61" fmla="*/ 2147483647 h 505"/>
                <a:gd name="T62" fmla="*/ 2147483647 w 737"/>
                <a:gd name="T63" fmla="*/ 2147483647 h 505"/>
                <a:gd name="T64" fmla="*/ 2147483647 w 737"/>
                <a:gd name="T65" fmla="*/ 2147483647 h 505"/>
                <a:gd name="T66" fmla="*/ 2147483647 w 737"/>
                <a:gd name="T67" fmla="*/ 2147483647 h 505"/>
                <a:gd name="T68" fmla="*/ 2147483647 w 737"/>
                <a:gd name="T69" fmla="*/ 0 h 505"/>
                <a:gd name="T70" fmla="*/ 2147483647 w 737"/>
                <a:gd name="T71" fmla="*/ 0 h 5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7"/>
                <a:gd name="T109" fmla="*/ 0 h 505"/>
                <a:gd name="T110" fmla="*/ 737 w 737"/>
                <a:gd name="T111" fmla="*/ 505 h 5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7" h="505">
                  <a:moveTo>
                    <a:pt x="540" y="0"/>
                  </a:moveTo>
                  <a:lnTo>
                    <a:pt x="553" y="34"/>
                  </a:lnTo>
                  <a:lnTo>
                    <a:pt x="602" y="124"/>
                  </a:lnTo>
                  <a:lnTo>
                    <a:pt x="663" y="180"/>
                  </a:lnTo>
                  <a:lnTo>
                    <a:pt x="663" y="213"/>
                  </a:lnTo>
                  <a:lnTo>
                    <a:pt x="737" y="326"/>
                  </a:lnTo>
                  <a:lnTo>
                    <a:pt x="737" y="471"/>
                  </a:lnTo>
                  <a:lnTo>
                    <a:pt x="700" y="505"/>
                  </a:lnTo>
                  <a:lnTo>
                    <a:pt x="663" y="505"/>
                  </a:lnTo>
                  <a:lnTo>
                    <a:pt x="663" y="460"/>
                  </a:lnTo>
                  <a:lnTo>
                    <a:pt x="589" y="438"/>
                  </a:lnTo>
                  <a:lnTo>
                    <a:pt x="565" y="382"/>
                  </a:lnTo>
                  <a:lnTo>
                    <a:pt x="553" y="348"/>
                  </a:lnTo>
                  <a:lnTo>
                    <a:pt x="528" y="370"/>
                  </a:lnTo>
                  <a:lnTo>
                    <a:pt x="491" y="326"/>
                  </a:lnTo>
                  <a:lnTo>
                    <a:pt x="491" y="270"/>
                  </a:lnTo>
                  <a:lnTo>
                    <a:pt x="467" y="270"/>
                  </a:lnTo>
                  <a:lnTo>
                    <a:pt x="479" y="191"/>
                  </a:lnTo>
                  <a:lnTo>
                    <a:pt x="417" y="157"/>
                  </a:lnTo>
                  <a:lnTo>
                    <a:pt x="356" y="90"/>
                  </a:lnTo>
                  <a:lnTo>
                    <a:pt x="307" y="90"/>
                  </a:lnTo>
                  <a:lnTo>
                    <a:pt x="258" y="124"/>
                  </a:lnTo>
                  <a:lnTo>
                    <a:pt x="221" y="124"/>
                  </a:lnTo>
                  <a:lnTo>
                    <a:pt x="184" y="101"/>
                  </a:lnTo>
                  <a:lnTo>
                    <a:pt x="123" y="79"/>
                  </a:lnTo>
                  <a:lnTo>
                    <a:pt x="86" y="79"/>
                  </a:lnTo>
                  <a:lnTo>
                    <a:pt x="61" y="90"/>
                  </a:lnTo>
                  <a:lnTo>
                    <a:pt x="24" y="90"/>
                  </a:lnTo>
                  <a:lnTo>
                    <a:pt x="24" y="56"/>
                  </a:lnTo>
                  <a:lnTo>
                    <a:pt x="0" y="56"/>
                  </a:lnTo>
                  <a:lnTo>
                    <a:pt x="12" y="23"/>
                  </a:lnTo>
                  <a:lnTo>
                    <a:pt x="221" y="12"/>
                  </a:lnTo>
                  <a:lnTo>
                    <a:pt x="245" y="34"/>
                  </a:lnTo>
                  <a:lnTo>
                    <a:pt x="491" y="34"/>
                  </a:lnTo>
                  <a:lnTo>
                    <a:pt x="491" y="0"/>
                  </a:lnTo>
                  <a:lnTo>
                    <a:pt x="540" y="0"/>
                  </a:lnTo>
                  <a:close/>
                </a:path>
              </a:pathLst>
            </a:custGeom>
            <a:solidFill>
              <a:srgbClr val="FFFFFF"/>
            </a:solidFill>
            <a:ln w="9525">
              <a:solidFill>
                <a:srgbClr val="FFFFFF"/>
              </a:solidFill>
              <a:round/>
              <a:headEnd/>
              <a:tailEnd/>
            </a:ln>
          </p:spPr>
          <p:txBody>
            <a:bodyPr rIns="13716"/>
            <a:lstStyle/>
            <a:p>
              <a:pPr>
                <a:defRPr/>
              </a:pPr>
              <a:endParaRPr lang="en-US" sz="1350" kern="0" dirty="0">
                <a:solidFill>
                  <a:srgbClr val="000000"/>
                </a:solidFill>
              </a:endParaRPr>
            </a:p>
          </p:txBody>
        </p:sp>
        <p:cxnSp>
          <p:nvCxnSpPr>
            <p:cNvPr id="70" name="Straight Arrow Connector 69"/>
            <p:cNvCxnSpPr>
              <a:stCxn id="71" idx="3"/>
            </p:cNvCxnSpPr>
            <p:nvPr/>
          </p:nvCxnSpPr>
          <p:spPr bwMode="auto">
            <a:xfrm flipV="1">
              <a:off x="1564940" y="3634141"/>
              <a:ext cx="889513" cy="228729"/>
            </a:xfrm>
            <a:prstGeom prst="straightConnector1">
              <a:avLst/>
            </a:prstGeom>
            <a:noFill/>
            <a:ln w="6350" cap="rnd" cmpd="sng" algn="ctr">
              <a:solidFill>
                <a:srgbClr val="000000"/>
              </a:solidFill>
              <a:prstDash val="solid"/>
              <a:tailEnd type="arrow"/>
            </a:ln>
            <a:effectLst/>
          </p:spPr>
        </p:cxnSp>
        <p:sp>
          <p:nvSpPr>
            <p:cNvPr id="71" name="TextBox 70"/>
            <p:cNvSpPr txBox="1"/>
            <p:nvPr/>
          </p:nvSpPr>
          <p:spPr>
            <a:xfrm>
              <a:off x="539977" y="3493538"/>
              <a:ext cx="1024963" cy="738664"/>
            </a:xfrm>
            <a:prstGeom prst="rect">
              <a:avLst/>
            </a:prstGeom>
            <a:solidFill>
              <a:srgbClr val="FFFFFF"/>
            </a:solidFill>
            <a:ln>
              <a:solidFill>
                <a:srgbClr val="97989A"/>
              </a:solidFill>
            </a:ln>
          </p:spPr>
          <p:txBody>
            <a:bodyPr wrap="square" lIns="34290" rIns="34290" rtlCol="0">
              <a:spAutoFit/>
            </a:bodyPr>
            <a:lstStyle/>
            <a:p>
              <a:pPr>
                <a:spcBef>
                  <a:spcPct val="0"/>
                </a:spcBef>
                <a:defRPr/>
              </a:pPr>
              <a:r>
                <a:rPr lang="en-US" sz="700" kern="0" dirty="0">
                  <a:solidFill>
                    <a:srgbClr val="000000"/>
                  </a:solidFill>
                </a:rPr>
                <a:t>AZ – An election is available to phase-in </a:t>
              </a:r>
              <a:r>
                <a:rPr lang="en-US" sz="700" kern="0" dirty="0" smtClean="0">
                  <a:solidFill>
                    <a:srgbClr val="000000"/>
                  </a:solidFill>
                </a:rPr>
                <a:t>market-based sourcing </a:t>
              </a:r>
              <a:r>
                <a:rPr lang="en-US" sz="700" kern="0" dirty="0">
                  <a:solidFill>
                    <a:srgbClr val="000000"/>
                  </a:solidFill>
                </a:rPr>
                <a:t>for multistate service providers</a:t>
              </a:r>
            </a:p>
          </p:txBody>
        </p:sp>
        <p:pic>
          <p:nvPicPr>
            <p:cNvPr id="73" name="Picture 72" descr="California 4.png"/>
            <p:cNvPicPr>
              <a:picLocks noChangeAspect="1"/>
            </p:cNvPicPr>
            <p:nvPr/>
          </p:nvPicPr>
          <p:blipFill>
            <a:blip r:embed="rId2" cstate="print"/>
            <a:stretch>
              <a:fillRect/>
            </a:stretch>
          </p:blipFill>
          <p:spPr>
            <a:xfrm>
              <a:off x="1293144" y="2400233"/>
              <a:ext cx="895148" cy="1353759"/>
            </a:xfrm>
            <a:prstGeom prst="rect">
              <a:avLst/>
            </a:prstGeom>
            <a:noFill/>
          </p:spPr>
        </p:pic>
        <p:sp>
          <p:nvSpPr>
            <p:cNvPr id="74" name="Freeform 49"/>
            <p:cNvSpPr>
              <a:spLocks/>
            </p:cNvSpPr>
            <p:nvPr/>
          </p:nvSpPr>
          <p:spPr bwMode="auto">
            <a:xfrm>
              <a:off x="1296633" y="2383268"/>
              <a:ext cx="901899" cy="1372299"/>
            </a:xfrm>
            <a:custGeom>
              <a:avLst/>
              <a:gdLst>
                <a:gd name="T0" fmla="*/ 2147483647 w 627"/>
                <a:gd name="T1" fmla="*/ 2147483647 h 1009"/>
                <a:gd name="T2" fmla="*/ 2147483647 w 627"/>
                <a:gd name="T3" fmla="*/ 2147483647 h 1009"/>
                <a:gd name="T4" fmla="*/ 2147483647 w 627"/>
                <a:gd name="T5" fmla="*/ 2147483647 h 1009"/>
                <a:gd name="T6" fmla="*/ 2147483647 w 627"/>
                <a:gd name="T7" fmla="*/ 2147483647 h 1009"/>
                <a:gd name="T8" fmla="*/ 2147483647 w 627"/>
                <a:gd name="T9" fmla="*/ 2147483647 h 1009"/>
                <a:gd name="T10" fmla="*/ 2147483647 w 627"/>
                <a:gd name="T11" fmla="*/ 2147483647 h 1009"/>
                <a:gd name="T12" fmla="*/ 2147483647 w 627"/>
                <a:gd name="T13" fmla="*/ 2147483647 h 1009"/>
                <a:gd name="T14" fmla="*/ 2147483647 w 627"/>
                <a:gd name="T15" fmla="*/ 2147483647 h 1009"/>
                <a:gd name="T16" fmla="*/ 2147483647 w 627"/>
                <a:gd name="T17" fmla="*/ 2147483647 h 1009"/>
                <a:gd name="T18" fmla="*/ 2147483647 w 627"/>
                <a:gd name="T19" fmla="*/ 2147483647 h 1009"/>
                <a:gd name="T20" fmla="*/ 2147483647 w 627"/>
                <a:gd name="T21" fmla="*/ 0 h 1009"/>
                <a:gd name="T22" fmla="*/ 2147483647 w 627"/>
                <a:gd name="T23" fmla="*/ 2147483647 h 1009"/>
                <a:gd name="T24" fmla="*/ 2147483647 w 627"/>
                <a:gd name="T25" fmla="*/ 2147483647 h 1009"/>
                <a:gd name="T26" fmla="*/ 2147483647 w 627"/>
                <a:gd name="T27" fmla="*/ 2147483647 h 1009"/>
                <a:gd name="T28" fmla="*/ 0 w 627"/>
                <a:gd name="T29" fmla="*/ 2147483647 h 1009"/>
                <a:gd name="T30" fmla="*/ 0 w 627"/>
                <a:gd name="T31" fmla="*/ 2147483647 h 1009"/>
                <a:gd name="T32" fmla="*/ 2147483647 w 627"/>
                <a:gd name="T33" fmla="*/ 2147483647 h 1009"/>
                <a:gd name="T34" fmla="*/ 2147483647 w 627"/>
                <a:gd name="T35" fmla="*/ 2147483647 h 1009"/>
                <a:gd name="T36" fmla="*/ 2147483647 w 627"/>
                <a:gd name="T37" fmla="*/ 2147483647 h 1009"/>
                <a:gd name="T38" fmla="*/ 2147483647 w 627"/>
                <a:gd name="T39" fmla="*/ 2147483647 h 1009"/>
                <a:gd name="T40" fmla="*/ 2147483647 w 627"/>
                <a:gd name="T41" fmla="*/ 2147483647 h 1009"/>
                <a:gd name="T42" fmla="*/ 2147483647 w 627"/>
                <a:gd name="T43" fmla="*/ 2147483647 h 1009"/>
                <a:gd name="T44" fmla="*/ 2147483647 w 627"/>
                <a:gd name="T45" fmla="*/ 2147483647 h 1009"/>
                <a:gd name="T46" fmla="*/ 2147483647 w 627"/>
                <a:gd name="T47" fmla="*/ 2147483647 h 1009"/>
                <a:gd name="T48" fmla="*/ 2147483647 w 627"/>
                <a:gd name="T49" fmla="*/ 2147483647 h 1009"/>
                <a:gd name="T50" fmla="*/ 2147483647 w 627"/>
                <a:gd name="T51" fmla="*/ 2147483647 h 1009"/>
                <a:gd name="T52" fmla="*/ 2147483647 w 627"/>
                <a:gd name="T53" fmla="*/ 2147483647 h 1009"/>
                <a:gd name="T54" fmla="*/ 2147483647 w 627"/>
                <a:gd name="T55" fmla="*/ 2147483647 h 1009"/>
                <a:gd name="T56" fmla="*/ 2147483647 w 627"/>
                <a:gd name="T57" fmla="*/ 2147483647 h 1009"/>
                <a:gd name="T58" fmla="*/ 2147483647 w 627"/>
                <a:gd name="T59" fmla="*/ 2147483647 h 1009"/>
                <a:gd name="T60" fmla="*/ 2147483647 w 627"/>
                <a:gd name="T61" fmla="*/ 2147483647 h 1009"/>
                <a:gd name="T62" fmla="*/ 2147483647 w 627"/>
                <a:gd name="T63" fmla="*/ 2147483647 h 1009"/>
                <a:gd name="T64" fmla="*/ 2147483647 w 627"/>
                <a:gd name="T65" fmla="*/ 2147483647 h 1009"/>
                <a:gd name="T66" fmla="*/ 2147483647 w 627"/>
                <a:gd name="T67" fmla="*/ 2147483647 h 1009"/>
                <a:gd name="T68" fmla="*/ 2147483647 w 627"/>
                <a:gd name="T69" fmla="*/ 2147483647 h 1009"/>
                <a:gd name="T70" fmla="*/ 2147483647 w 627"/>
                <a:gd name="T71" fmla="*/ 2147483647 h 1009"/>
                <a:gd name="T72" fmla="*/ 2147483647 w 627"/>
                <a:gd name="T73" fmla="*/ 2147483647 h 1009"/>
                <a:gd name="T74" fmla="*/ 2147483647 w 627"/>
                <a:gd name="T75" fmla="*/ 2147483647 h 1009"/>
                <a:gd name="T76" fmla="*/ 2147483647 w 627"/>
                <a:gd name="T77" fmla="*/ 2147483647 h 1009"/>
                <a:gd name="T78" fmla="*/ 2147483647 w 627"/>
                <a:gd name="T79" fmla="*/ 2147483647 h 1009"/>
                <a:gd name="T80" fmla="*/ 2147483647 w 627"/>
                <a:gd name="T81" fmla="*/ 2147483647 h 1009"/>
                <a:gd name="T82" fmla="*/ 2147483647 w 627"/>
                <a:gd name="T83" fmla="*/ 2147483647 h 1009"/>
                <a:gd name="T84" fmla="*/ 2147483647 w 627"/>
                <a:gd name="T85" fmla="*/ 2147483647 h 1009"/>
                <a:gd name="T86" fmla="*/ 2147483647 w 627"/>
                <a:gd name="T87" fmla="*/ 2147483647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7"/>
                <a:gd name="T133" fmla="*/ 0 h 1009"/>
                <a:gd name="T134" fmla="*/ 627 w 627"/>
                <a:gd name="T135" fmla="*/ 1009 h 10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7" h="1009">
                  <a:moveTo>
                    <a:pt x="528" y="1009"/>
                  </a:moveTo>
                  <a:lnTo>
                    <a:pt x="565" y="1009"/>
                  </a:lnTo>
                  <a:lnTo>
                    <a:pt x="577" y="987"/>
                  </a:lnTo>
                  <a:lnTo>
                    <a:pt x="553" y="976"/>
                  </a:lnTo>
                  <a:lnTo>
                    <a:pt x="553" y="953"/>
                  </a:lnTo>
                  <a:lnTo>
                    <a:pt x="577" y="908"/>
                  </a:lnTo>
                  <a:lnTo>
                    <a:pt x="627" y="886"/>
                  </a:lnTo>
                  <a:lnTo>
                    <a:pt x="590" y="796"/>
                  </a:lnTo>
                  <a:lnTo>
                    <a:pt x="283" y="348"/>
                  </a:lnTo>
                  <a:lnTo>
                    <a:pt x="344" y="78"/>
                  </a:lnTo>
                  <a:lnTo>
                    <a:pt x="49" y="0"/>
                  </a:lnTo>
                  <a:lnTo>
                    <a:pt x="49" y="67"/>
                  </a:lnTo>
                  <a:lnTo>
                    <a:pt x="25" y="90"/>
                  </a:lnTo>
                  <a:lnTo>
                    <a:pt x="25" y="123"/>
                  </a:lnTo>
                  <a:lnTo>
                    <a:pt x="0" y="123"/>
                  </a:lnTo>
                  <a:lnTo>
                    <a:pt x="0" y="168"/>
                  </a:lnTo>
                  <a:lnTo>
                    <a:pt x="12" y="179"/>
                  </a:lnTo>
                  <a:lnTo>
                    <a:pt x="12" y="303"/>
                  </a:lnTo>
                  <a:lnTo>
                    <a:pt x="37" y="325"/>
                  </a:lnTo>
                  <a:lnTo>
                    <a:pt x="37" y="370"/>
                  </a:lnTo>
                  <a:lnTo>
                    <a:pt x="61" y="404"/>
                  </a:lnTo>
                  <a:lnTo>
                    <a:pt x="74" y="381"/>
                  </a:lnTo>
                  <a:lnTo>
                    <a:pt x="86" y="392"/>
                  </a:lnTo>
                  <a:lnTo>
                    <a:pt x="98" y="437"/>
                  </a:lnTo>
                  <a:lnTo>
                    <a:pt x="86" y="448"/>
                  </a:lnTo>
                  <a:lnTo>
                    <a:pt x="61" y="426"/>
                  </a:lnTo>
                  <a:lnTo>
                    <a:pt x="61" y="482"/>
                  </a:lnTo>
                  <a:lnTo>
                    <a:pt x="74" y="482"/>
                  </a:lnTo>
                  <a:lnTo>
                    <a:pt x="86" y="493"/>
                  </a:lnTo>
                  <a:lnTo>
                    <a:pt x="86" y="527"/>
                  </a:lnTo>
                  <a:lnTo>
                    <a:pt x="74" y="527"/>
                  </a:lnTo>
                  <a:lnTo>
                    <a:pt x="74" y="561"/>
                  </a:lnTo>
                  <a:lnTo>
                    <a:pt x="98" y="594"/>
                  </a:lnTo>
                  <a:lnTo>
                    <a:pt x="111" y="763"/>
                  </a:lnTo>
                  <a:lnTo>
                    <a:pt x="172" y="774"/>
                  </a:lnTo>
                  <a:lnTo>
                    <a:pt x="221" y="819"/>
                  </a:lnTo>
                  <a:lnTo>
                    <a:pt x="246" y="819"/>
                  </a:lnTo>
                  <a:lnTo>
                    <a:pt x="270" y="830"/>
                  </a:lnTo>
                  <a:lnTo>
                    <a:pt x="258" y="841"/>
                  </a:lnTo>
                  <a:lnTo>
                    <a:pt x="258" y="863"/>
                  </a:lnTo>
                  <a:lnTo>
                    <a:pt x="283" y="863"/>
                  </a:lnTo>
                  <a:lnTo>
                    <a:pt x="319" y="908"/>
                  </a:lnTo>
                  <a:lnTo>
                    <a:pt x="332" y="987"/>
                  </a:lnTo>
                  <a:lnTo>
                    <a:pt x="528" y="1009"/>
                  </a:lnTo>
                  <a:close/>
                </a:path>
              </a:pathLst>
            </a:custGeom>
            <a:solidFill>
              <a:srgbClr val="6D2077"/>
            </a:solidFill>
            <a:ln w="9525">
              <a:solidFill>
                <a:srgbClr val="FFFFFF"/>
              </a:solidFill>
              <a:round/>
              <a:headEnd/>
              <a:tailEnd/>
            </a:ln>
          </p:spPr>
          <p:txBody>
            <a:bodyPr rIns="13716"/>
            <a:lstStyle/>
            <a:p>
              <a:pPr>
                <a:defRPr/>
              </a:pPr>
              <a:endParaRPr lang="en-US" sz="1350" kern="0" dirty="0">
                <a:solidFill>
                  <a:srgbClr val="000000"/>
                </a:solidFill>
              </a:endParaRPr>
            </a:p>
          </p:txBody>
        </p:sp>
        <p:sp>
          <p:nvSpPr>
            <p:cNvPr id="75" name="Freeform 23"/>
            <p:cNvSpPr>
              <a:spLocks/>
            </p:cNvSpPr>
            <p:nvPr/>
          </p:nvSpPr>
          <p:spPr bwMode="auto">
            <a:xfrm>
              <a:off x="5430615" y="4119922"/>
              <a:ext cx="1061293" cy="686830"/>
            </a:xfrm>
            <a:custGeom>
              <a:avLst/>
              <a:gdLst>
                <a:gd name="T0" fmla="*/ 2147483647 w 737"/>
                <a:gd name="T1" fmla="*/ 0 h 505"/>
                <a:gd name="T2" fmla="*/ 2147483647 w 737"/>
                <a:gd name="T3" fmla="*/ 2147483647 h 505"/>
                <a:gd name="T4" fmla="*/ 2147483647 w 737"/>
                <a:gd name="T5" fmla="*/ 2147483647 h 505"/>
                <a:gd name="T6" fmla="*/ 2147483647 w 737"/>
                <a:gd name="T7" fmla="*/ 2147483647 h 505"/>
                <a:gd name="T8" fmla="*/ 2147483647 w 737"/>
                <a:gd name="T9" fmla="*/ 2147483647 h 505"/>
                <a:gd name="T10" fmla="*/ 2147483647 w 737"/>
                <a:gd name="T11" fmla="*/ 2147483647 h 505"/>
                <a:gd name="T12" fmla="*/ 2147483647 w 737"/>
                <a:gd name="T13" fmla="*/ 2147483647 h 505"/>
                <a:gd name="T14" fmla="*/ 2147483647 w 737"/>
                <a:gd name="T15" fmla="*/ 2147483647 h 505"/>
                <a:gd name="T16" fmla="*/ 2147483647 w 737"/>
                <a:gd name="T17" fmla="*/ 2147483647 h 505"/>
                <a:gd name="T18" fmla="*/ 2147483647 w 737"/>
                <a:gd name="T19" fmla="*/ 2147483647 h 505"/>
                <a:gd name="T20" fmla="*/ 2147483647 w 737"/>
                <a:gd name="T21" fmla="*/ 2147483647 h 505"/>
                <a:gd name="T22" fmla="*/ 2147483647 w 737"/>
                <a:gd name="T23" fmla="*/ 2147483647 h 505"/>
                <a:gd name="T24" fmla="*/ 2147483647 w 737"/>
                <a:gd name="T25" fmla="*/ 2147483647 h 505"/>
                <a:gd name="T26" fmla="*/ 2147483647 w 737"/>
                <a:gd name="T27" fmla="*/ 2147483647 h 505"/>
                <a:gd name="T28" fmla="*/ 2147483647 w 737"/>
                <a:gd name="T29" fmla="*/ 2147483647 h 505"/>
                <a:gd name="T30" fmla="*/ 2147483647 w 737"/>
                <a:gd name="T31" fmla="*/ 2147483647 h 505"/>
                <a:gd name="T32" fmla="*/ 2147483647 w 737"/>
                <a:gd name="T33" fmla="*/ 2147483647 h 505"/>
                <a:gd name="T34" fmla="*/ 2147483647 w 737"/>
                <a:gd name="T35" fmla="*/ 2147483647 h 505"/>
                <a:gd name="T36" fmla="*/ 2147483647 w 737"/>
                <a:gd name="T37" fmla="*/ 2147483647 h 505"/>
                <a:gd name="T38" fmla="*/ 2147483647 w 737"/>
                <a:gd name="T39" fmla="*/ 2147483647 h 505"/>
                <a:gd name="T40" fmla="*/ 2147483647 w 737"/>
                <a:gd name="T41" fmla="*/ 2147483647 h 505"/>
                <a:gd name="T42" fmla="*/ 2147483647 w 737"/>
                <a:gd name="T43" fmla="*/ 2147483647 h 505"/>
                <a:gd name="T44" fmla="*/ 2147483647 w 737"/>
                <a:gd name="T45" fmla="*/ 2147483647 h 505"/>
                <a:gd name="T46" fmla="*/ 2147483647 w 737"/>
                <a:gd name="T47" fmla="*/ 2147483647 h 505"/>
                <a:gd name="T48" fmla="*/ 2147483647 w 737"/>
                <a:gd name="T49" fmla="*/ 2147483647 h 505"/>
                <a:gd name="T50" fmla="*/ 2147483647 w 737"/>
                <a:gd name="T51" fmla="*/ 2147483647 h 505"/>
                <a:gd name="T52" fmla="*/ 2147483647 w 737"/>
                <a:gd name="T53" fmla="*/ 2147483647 h 505"/>
                <a:gd name="T54" fmla="*/ 2147483647 w 737"/>
                <a:gd name="T55" fmla="*/ 2147483647 h 505"/>
                <a:gd name="T56" fmla="*/ 2147483647 w 737"/>
                <a:gd name="T57" fmla="*/ 2147483647 h 505"/>
                <a:gd name="T58" fmla="*/ 0 w 737"/>
                <a:gd name="T59" fmla="*/ 2147483647 h 505"/>
                <a:gd name="T60" fmla="*/ 2147483647 w 737"/>
                <a:gd name="T61" fmla="*/ 2147483647 h 505"/>
                <a:gd name="T62" fmla="*/ 2147483647 w 737"/>
                <a:gd name="T63" fmla="*/ 2147483647 h 505"/>
                <a:gd name="T64" fmla="*/ 2147483647 w 737"/>
                <a:gd name="T65" fmla="*/ 2147483647 h 505"/>
                <a:gd name="T66" fmla="*/ 2147483647 w 737"/>
                <a:gd name="T67" fmla="*/ 2147483647 h 505"/>
                <a:gd name="T68" fmla="*/ 2147483647 w 737"/>
                <a:gd name="T69" fmla="*/ 0 h 505"/>
                <a:gd name="T70" fmla="*/ 2147483647 w 737"/>
                <a:gd name="T71" fmla="*/ 0 h 5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7"/>
                <a:gd name="T109" fmla="*/ 0 h 505"/>
                <a:gd name="T110" fmla="*/ 737 w 737"/>
                <a:gd name="T111" fmla="*/ 505 h 5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7" h="505">
                  <a:moveTo>
                    <a:pt x="540" y="0"/>
                  </a:moveTo>
                  <a:lnTo>
                    <a:pt x="553" y="34"/>
                  </a:lnTo>
                  <a:lnTo>
                    <a:pt x="602" y="124"/>
                  </a:lnTo>
                  <a:lnTo>
                    <a:pt x="663" y="180"/>
                  </a:lnTo>
                  <a:lnTo>
                    <a:pt x="663" y="213"/>
                  </a:lnTo>
                  <a:lnTo>
                    <a:pt x="737" y="326"/>
                  </a:lnTo>
                  <a:lnTo>
                    <a:pt x="737" y="471"/>
                  </a:lnTo>
                  <a:lnTo>
                    <a:pt x="700" y="505"/>
                  </a:lnTo>
                  <a:lnTo>
                    <a:pt x="663" y="505"/>
                  </a:lnTo>
                  <a:lnTo>
                    <a:pt x="663" y="460"/>
                  </a:lnTo>
                  <a:lnTo>
                    <a:pt x="589" y="438"/>
                  </a:lnTo>
                  <a:lnTo>
                    <a:pt x="565" y="382"/>
                  </a:lnTo>
                  <a:lnTo>
                    <a:pt x="553" y="348"/>
                  </a:lnTo>
                  <a:lnTo>
                    <a:pt x="528" y="370"/>
                  </a:lnTo>
                  <a:lnTo>
                    <a:pt x="491" y="326"/>
                  </a:lnTo>
                  <a:lnTo>
                    <a:pt x="491" y="270"/>
                  </a:lnTo>
                  <a:lnTo>
                    <a:pt x="467" y="270"/>
                  </a:lnTo>
                  <a:lnTo>
                    <a:pt x="479" y="191"/>
                  </a:lnTo>
                  <a:lnTo>
                    <a:pt x="417" y="157"/>
                  </a:lnTo>
                  <a:lnTo>
                    <a:pt x="356" y="90"/>
                  </a:lnTo>
                  <a:lnTo>
                    <a:pt x="307" y="90"/>
                  </a:lnTo>
                  <a:lnTo>
                    <a:pt x="258" y="124"/>
                  </a:lnTo>
                  <a:lnTo>
                    <a:pt x="221" y="124"/>
                  </a:lnTo>
                  <a:lnTo>
                    <a:pt x="184" y="101"/>
                  </a:lnTo>
                  <a:lnTo>
                    <a:pt x="123" y="79"/>
                  </a:lnTo>
                  <a:lnTo>
                    <a:pt x="86" y="79"/>
                  </a:lnTo>
                  <a:lnTo>
                    <a:pt x="61" y="90"/>
                  </a:lnTo>
                  <a:lnTo>
                    <a:pt x="24" y="90"/>
                  </a:lnTo>
                  <a:lnTo>
                    <a:pt x="24" y="56"/>
                  </a:lnTo>
                  <a:lnTo>
                    <a:pt x="0" y="56"/>
                  </a:lnTo>
                  <a:lnTo>
                    <a:pt x="12" y="23"/>
                  </a:lnTo>
                  <a:lnTo>
                    <a:pt x="221" y="12"/>
                  </a:lnTo>
                  <a:lnTo>
                    <a:pt x="245" y="34"/>
                  </a:lnTo>
                  <a:lnTo>
                    <a:pt x="491" y="34"/>
                  </a:lnTo>
                  <a:lnTo>
                    <a:pt x="491" y="0"/>
                  </a:lnTo>
                  <a:lnTo>
                    <a:pt x="540" y="0"/>
                  </a:lnTo>
                  <a:close/>
                </a:path>
              </a:pathLst>
            </a:custGeom>
            <a:solidFill>
              <a:srgbClr val="43B02A"/>
            </a:solidFill>
            <a:ln w="12700" cap="rnd" cmpd="sng" algn="ctr">
              <a:solidFill>
                <a:srgbClr val="FFFFFF"/>
              </a:solidFill>
              <a:prstDash val="solid"/>
            </a:ln>
            <a:effectLst/>
          </p:spPr>
          <p:txBody>
            <a:bodyPr rtlCol="0" anchor="ctr"/>
            <a:lstStyle/>
            <a:p>
              <a:pPr algn="ctr">
                <a:defRPr/>
              </a:pPr>
              <a:endParaRPr lang="en-US" sz="900" kern="0" dirty="0">
                <a:solidFill>
                  <a:srgbClr val="FFFFFF"/>
                </a:solidFill>
                <a:latin typeface="Arial"/>
              </a:endParaRPr>
            </a:p>
          </p:txBody>
        </p:sp>
        <p:sp>
          <p:nvSpPr>
            <p:cNvPr id="76" name="Rectangle 75"/>
            <p:cNvSpPr/>
            <p:nvPr/>
          </p:nvSpPr>
          <p:spPr>
            <a:xfrm>
              <a:off x="778001" y="5461464"/>
              <a:ext cx="239090" cy="166175"/>
            </a:xfrm>
            <a:prstGeom prst="rect">
              <a:avLst/>
            </a:prstGeom>
            <a:solidFill>
              <a:srgbClr val="43B02A"/>
            </a:solidFill>
            <a:ln w="12700" cap="rnd" cmpd="sng" algn="ctr">
              <a:noFill/>
              <a:prstDash val="solid"/>
            </a:ln>
            <a:effectLst/>
          </p:spPr>
          <p:txBody>
            <a:bodyPr rtlCol="0" anchor="ctr"/>
            <a:lstStyle/>
            <a:p>
              <a:pPr algn="ctr">
                <a:defRPr/>
              </a:pPr>
              <a:endParaRPr lang="en-US" sz="900" kern="0" dirty="0">
                <a:solidFill>
                  <a:srgbClr val="FFFFFF"/>
                </a:solidFill>
                <a:latin typeface="Univers 55 Normal" panose="020B0500000000000000" pitchFamily="34" charset="0"/>
              </a:endParaRPr>
            </a:p>
          </p:txBody>
        </p:sp>
        <p:sp>
          <p:nvSpPr>
            <p:cNvPr id="79" name="TextBox 78"/>
            <p:cNvSpPr txBox="1"/>
            <p:nvPr/>
          </p:nvSpPr>
          <p:spPr>
            <a:xfrm>
              <a:off x="5103541" y="1436781"/>
              <a:ext cx="1228777" cy="523220"/>
            </a:xfrm>
            <a:prstGeom prst="rect">
              <a:avLst/>
            </a:prstGeom>
            <a:solidFill>
              <a:srgbClr val="FFFFFF"/>
            </a:solidFill>
            <a:ln>
              <a:solidFill>
                <a:srgbClr val="97989A"/>
              </a:solidFill>
            </a:ln>
          </p:spPr>
          <p:txBody>
            <a:bodyPr wrap="square" lIns="34290" rIns="34290" rtlCol="0">
              <a:spAutoFit/>
            </a:bodyPr>
            <a:lstStyle/>
            <a:p>
              <a:pPr>
                <a:spcBef>
                  <a:spcPct val="0"/>
                </a:spcBef>
                <a:defRPr/>
              </a:pPr>
              <a:r>
                <a:rPr lang="en-US" sz="700" kern="0" dirty="0">
                  <a:solidFill>
                    <a:srgbClr val="000000"/>
                  </a:solidFill>
                </a:rPr>
                <a:t>MO – </a:t>
              </a:r>
              <a:r>
                <a:rPr lang="en-US" sz="700" kern="0" dirty="0" smtClean="0">
                  <a:solidFill>
                    <a:srgbClr val="000000"/>
                  </a:solidFill>
                </a:rPr>
                <a:t>market-based sourcing </a:t>
              </a:r>
              <a:r>
                <a:rPr lang="en-US" sz="700" kern="0" dirty="0">
                  <a:solidFill>
                    <a:srgbClr val="000000"/>
                  </a:solidFill>
                </a:rPr>
                <a:t>for taxpayers electing </a:t>
              </a:r>
              <a:r>
                <a:rPr lang="en-US" sz="700" kern="0" dirty="0" smtClean="0">
                  <a:solidFill>
                    <a:srgbClr val="000000"/>
                  </a:solidFill>
                </a:rPr>
                <a:t>single-sales factor</a:t>
              </a:r>
              <a:endParaRPr lang="en-US" sz="700" kern="0" dirty="0">
                <a:solidFill>
                  <a:srgbClr val="000000"/>
                </a:solidFill>
              </a:endParaRPr>
            </a:p>
          </p:txBody>
        </p:sp>
        <p:cxnSp>
          <p:nvCxnSpPr>
            <p:cNvPr id="80" name="Straight Arrow Connector 79"/>
            <p:cNvCxnSpPr>
              <a:stCxn id="79" idx="2"/>
            </p:cNvCxnSpPr>
            <p:nvPr/>
          </p:nvCxnSpPr>
          <p:spPr bwMode="auto">
            <a:xfrm flipH="1">
              <a:off x="4848516" y="1960001"/>
              <a:ext cx="869414" cy="1300567"/>
            </a:xfrm>
            <a:prstGeom prst="straightConnector1">
              <a:avLst/>
            </a:prstGeom>
            <a:noFill/>
            <a:ln w="6350" cap="rnd" cmpd="sng" algn="ctr">
              <a:solidFill>
                <a:srgbClr val="000000"/>
              </a:solidFill>
              <a:prstDash val="solid"/>
              <a:tailEnd type="arrow"/>
            </a:ln>
            <a:effectLst/>
          </p:spPr>
        </p:cxnSp>
      </p:grpSp>
    </p:spTree>
    <p:extLst>
      <p:ext uri="{BB962C8B-B14F-4D97-AF65-F5344CB8AC3E}">
        <p14:creationId xmlns:p14="http://schemas.microsoft.com/office/powerpoint/2010/main" val="4919987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Market-Based </a:t>
            </a:r>
            <a:r>
              <a:rPr lang="en-US" dirty="0" smtClean="0"/>
              <a:t>Sourcing Issues</a:t>
            </a:r>
            <a:endParaRPr lang="en-US" dirty="0"/>
          </a:p>
        </p:txBody>
      </p:sp>
      <p:sp>
        <p:nvSpPr>
          <p:cNvPr id="5" name="Content Placeholder 4"/>
          <p:cNvSpPr>
            <a:spLocks noGrp="1"/>
          </p:cNvSpPr>
          <p:nvPr>
            <p:ph sz="quarter" idx="14"/>
          </p:nvPr>
        </p:nvSpPr>
        <p:spPr>
          <a:xfrm>
            <a:off x="429768" y="1155700"/>
            <a:ext cx="8280400" cy="4962525"/>
          </a:xfrm>
        </p:spPr>
        <p:txBody>
          <a:bodyPr/>
          <a:lstStyle/>
          <a:p>
            <a:r>
              <a:rPr lang="en-US" dirty="0"/>
              <a:t>Four general categories for defining market; generally look to the state where</a:t>
            </a:r>
            <a:r>
              <a:rPr lang="en-US" dirty="0" smtClean="0"/>
              <a:t>:</a:t>
            </a:r>
            <a:endParaRPr lang="en-US" dirty="0"/>
          </a:p>
          <a:p>
            <a:pPr lvl="1"/>
            <a:r>
              <a:rPr lang="en-US" dirty="0"/>
              <a:t>Service is </a:t>
            </a:r>
            <a:r>
              <a:rPr lang="en-US" dirty="0" smtClean="0"/>
              <a:t>performed</a:t>
            </a:r>
          </a:p>
          <a:p>
            <a:pPr marL="342900" lvl="1" indent="0">
              <a:buNone/>
            </a:pPr>
            <a:endParaRPr lang="en-US" dirty="0"/>
          </a:p>
          <a:p>
            <a:pPr lvl="1"/>
            <a:r>
              <a:rPr lang="en-US" dirty="0"/>
              <a:t>Service is </a:t>
            </a:r>
            <a:r>
              <a:rPr lang="en-US" dirty="0" smtClean="0"/>
              <a:t>delivered</a:t>
            </a:r>
          </a:p>
          <a:p>
            <a:pPr marL="342900" lvl="1" indent="0">
              <a:buNone/>
            </a:pPr>
            <a:endParaRPr lang="en-US" dirty="0"/>
          </a:p>
          <a:p>
            <a:pPr lvl="1"/>
            <a:r>
              <a:rPr lang="en-US" dirty="0"/>
              <a:t>Benefit of the service </a:t>
            </a:r>
            <a:r>
              <a:rPr lang="en-US" dirty="0" smtClean="0"/>
              <a:t>received</a:t>
            </a:r>
          </a:p>
          <a:p>
            <a:pPr marL="342900" lvl="1" indent="0">
              <a:buNone/>
            </a:pPr>
            <a:endParaRPr lang="en-US" dirty="0"/>
          </a:p>
          <a:p>
            <a:pPr lvl="1"/>
            <a:r>
              <a:rPr lang="en-US" dirty="0"/>
              <a:t>“Customer” or “marketplace” is </a:t>
            </a:r>
            <a:r>
              <a:rPr lang="en-US" dirty="0" smtClean="0"/>
              <a:t>located</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84</a:t>
            </a:fld>
            <a:endParaRPr lang="en-GB" dirty="0"/>
          </a:p>
        </p:txBody>
      </p:sp>
    </p:spTree>
    <p:extLst>
      <p:ext uri="{BB962C8B-B14F-4D97-AF65-F5344CB8AC3E}">
        <p14:creationId xmlns:p14="http://schemas.microsoft.com/office/powerpoint/2010/main" val="3973653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Sales </a:t>
            </a:r>
            <a:r>
              <a:rPr lang="en-US" dirty="0" smtClean="0"/>
              <a:t>Factor</a:t>
            </a:r>
            <a:r>
              <a:rPr lang="en-US" dirty="0"/>
              <a:t>: Market-Based </a:t>
            </a:r>
            <a:r>
              <a:rPr lang="en-US" dirty="0" smtClean="0"/>
              <a:t>Sourcing for Services</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85</a:t>
            </a:fld>
            <a:endParaRPr lang="en-GB" dirty="0"/>
          </a:p>
        </p:txBody>
      </p:sp>
      <p:sp>
        <p:nvSpPr>
          <p:cNvPr id="17" name="Freeform 16"/>
          <p:cNvSpPr/>
          <p:nvPr/>
        </p:nvSpPr>
        <p:spPr>
          <a:xfrm>
            <a:off x="361901" y="1159811"/>
            <a:ext cx="1903386" cy="619987"/>
          </a:xfrm>
          <a:custGeom>
            <a:avLst/>
            <a:gdLst>
              <a:gd name="connsiteX0" fmla="*/ 0 w 1835434"/>
              <a:gd name="connsiteY0" fmla="*/ 0 h 619987"/>
              <a:gd name="connsiteX1" fmla="*/ 1835434 w 1835434"/>
              <a:gd name="connsiteY1" fmla="*/ 0 h 619987"/>
              <a:gd name="connsiteX2" fmla="*/ 1835434 w 1835434"/>
              <a:gd name="connsiteY2" fmla="*/ 619987 h 619987"/>
              <a:gd name="connsiteX3" fmla="*/ 0 w 1835434"/>
              <a:gd name="connsiteY3" fmla="*/ 619987 h 619987"/>
              <a:gd name="connsiteX4" fmla="*/ 0 w 1835434"/>
              <a:gd name="connsiteY4" fmla="*/ 0 h 61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434" h="619987">
                <a:moveTo>
                  <a:pt x="0" y="0"/>
                </a:moveTo>
                <a:lnTo>
                  <a:pt x="1835434" y="0"/>
                </a:lnTo>
                <a:lnTo>
                  <a:pt x="1835434" y="619987"/>
                </a:lnTo>
                <a:lnTo>
                  <a:pt x="0" y="619987"/>
                </a:lnTo>
                <a:lnTo>
                  <a:pt x="0" y="0"/>
                </a:lnTo>
                <a:close/>
              </a:path>
            </a:pathLst>
          </a:custGeom>
          <a:solidFill>
            <a:srgbClr val="0066B2"/>
          </a:solidFill>
          <a:ln w="12700" cap="rnd" cmpd="sng" algn="ctr">
            <a:solidFill>
              <a:srgbClr val="4066AA"/>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en-US" sz="1500" b="1" dirty="0">
                <a:solidFill>
                  <a:srgbClr val="FFFFFF"/>
                </a:solidFill>
                <a:latin typeface="Arial"/>
              </a:rPr>
              <a:t>Market Based Sourcing</a:t>
            </a:r>
          </a:p>
        </p:txBody>
      </p:sp>
      <p:sp>
        <p:nvSpPr>
          <p:cNvPr id="18" name="Freeform 17"/>
          <p:cNvSpPr/>
          <p:nvPr/>
        </p:nvSpPr>
        <p:spPr>
          <a:xfrm>
            <a:off x="361901" y="1779799"/>
            <a:ext cx="1903386" cy="4322345"/>
          </a:xfrm>
          <a:custGeom>
            <a:avLst/>
            <a:gdLst>
              <a:gd name="connsiteX0" fmla="*/ 0 w 1835434"/>
              <a:gd name="connsiteY0" fmla="*/ 0 h 4322345"/>
              <a:gd name="connsiteX1" fmla="*/ 1835434 w 1835434"/>
              <a:gd name="connsiteY1" fmla="*/ 0 h 4322345"/>
              <a:gd name="connsiteX2" fmla="*/ 1835434 w 1835434"/>
              <a:gd name="connsiteY2" fmla="*/ 4322345 h 4322345"/>
              <a:gd name="connsiteX3" fmla="*/ 0 w 1835434"/>
              <a:gd name="connsiteY3" fmla="*/ 4322345 h 4322345"/>
              <a:gd name="connsiteX4" fmla="*/ 0 w 1835434"/>
              <a:gd name="connsiteY4" fmla="*/ 0 h 4322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434" h="4322345">
                <a:moveTo>
                  <a:pt x="0" y="0"/>
                </a:moveTo>
                <a:lnTo>
                  <a:pt x="1835434" y="0"/>
                </a:lnTo>
                <a:lnTo>
                  <a:pt x="1835434" y="4322345"/>
                </a:lnTo>
                <a:lnTo>
                  <a:pt x="0" y="4322345"/>
                </a:lnTo>
                <a:lnTo>
                  <a:pt x="0" y="0"/>
                </a:lnTo>
                <a:close/>
              </a:path>
            </a:pathLst>
          </a:custGeom>
          <a:solidFill>
            <a:srgbClr val="0066B2">
              <a:alpha val="66000"/>
            </a:srgbClr>
          </a:solidFill>
          <a:ln w="12700" cap="rnd" cmpd="sng" algn="ctr">
            <a:solidFill>
              <a:srgbClr val="8E258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defTabSz="577850">
              <a:lnSpc>
                <a:spcPct val="90000"/>
              </a:lnSpc>
              <a:spcBef>
                <a:spcPct val="0"/>
              </a:spcBef>
              <a:spcAft>
                <a:spcPct val="15000"/>
              </a:spcAft>
            </a:pPr>
            <a:r>
              <a:rPr lang="en-US" sz="1500" b="1" i="1" u="sng" dirty="0">
                <a:solidFill>
                  <a:schemeClr val="bg1"/>
                </a:solidFill>
                <a:latin typeface="Arial"/>
              </a:rPr>
              <a:t>Benefit Received</a:t>
            </a:r>
          </a:p>
          <a:p>
            <a:pPr marL="114300" lvl="1" indent="-114300" defTabSz="577850">
              <a:lnSpc>
                <a:spcPct val="90000"/>
              </a:lnSpc>
              <a:spcBef>
                <a:spcPct val="0"/>
              </a:spcBef>
              <a:spcAft>
                <a:spcPct val="15000"/>
              </a:spcAft>
              <a:buChar char="••"/>
            </a:pPr>
            <a:r>
              <a:rPr lang="en-US" sz="1200" dirty="0">
                <a:solidFill>
                  <a:schemeClr val="bg1"/>
                </a:solidFill>
                <a:latin typeface="Arial"/>
              </a:rPr>
              <a:t>Arizona (elective)*</a:t>
            </a:r>
          </a:p>
          <a:p>
            <a:pPr marL="114300" lvl="1" indent="-114300" defTabSz="577850">
              <a:lnSpc>
                <a:spcPct val="90000"/>
              </a:lnSpc>
              <a:spcBef>
                <a:spcPct val="0"/>
              </a:spcBef>
              <a:spcAft>
                <a:spcPct val="15000"/>
              </a:spcAft>
              <a:buChar char="••"/>
            </a:pPr>
            <a:r>
              <a:rPr lang="en-US" sz="1200" dirty="0">
                <a:solidFill>
                  <a:schemeClr val="bg1"/>
                </a:solidFill>
                <a:latin typeface="Arial"/>
              </a:rPr>
              <a:t>California*</a:t>
            </a:r>
          </a:p>
          <a:p>
            <a:pPr marL="114300" lvl="1" indent="-114300" defTabSz="577850">
              <a:lnSpc>
                <a:spcPct val="90000"/>
              </a:lnSpc>
              <a:spcBef>
                <a:spcPct val="0"/>
              </a:spcBef>
              <a:spcAft>
                <a:spcPct val="15000"/>
              </a:spcAft>
              <a:buChar char="••"/>
            </a:pPr>
            <a:r>
              <a:rPr lang="en-US" sz="1200" dirty="0">
                <a:solidFill>
                  <a:schemeClr val="bg1"/>
                </a:solidFill>
                <a:latin typeface="Arial"/>
              </a:rPr>
              <a:t>Iowa*</a:t>
            </a:r>
          </a:p>
          <a:p>
            <a:pPr marL="114300" lvl="1" indent="-114300" defTabSz="577850">
              <a:lnSpc>
                <a:spcPct val="90000"/>
              </a:lnSpc>
              <a:spcBef>
                <a:spcPct val="0"/>
              </a:spcBef>
              <a:spcAft>
                <a:spcPct val="15000"/>
              </a:spcAft>
              <a:buChar char="••"/>
            </a:pPr>
            <a:r>
              <a:rPr lang="en-US" sz="1200" dirty="0">
                <a:solidFill>
                  <a:schemeClr val="bg1"/>
                </a:solidFill>
                <a:latin typeface="Arial"/>
              </a:rPr>
              <a:t>Michigan*</a:t>
            </a:r>
          </a:p>
          <a:p>
            <a:pPr marL="114300" lvl="1" indent="-114300" defTabSz="577850">
              <a:lnSpc>
                <a:spcPct val="90000"/>
              </a:lnSpc>
              <a:spcBef>
                <a:spcPct val="0"/>
              </a:spcBef>
              <a:spcAft>
                <a:spcPct val="15000"/>
              </a:spcAft>
              <a:buChar char="••"/>
            </a:pPr>
            <a:r>
              <a:rPr lang="en-US" sz="1200" dirty="0" smtClean="0">
                <a:solidFill>
                  <a:schemeClr val="bg1"/>
                </a:solidFill>
                <a:latin typeface="Arial"/>
              </a:rPr>
              <a:t>Missouri (elective)* </a:t>
            </a:r>
            <a:endParaRPr lang="en-US" sz="1200" dirty="0">
              <a:solidFill>
                <a:schemeClr val="bg1"/>
              </a:solidFill>
              <a:latin typeface="Arial"/>
            </a:endParaRPr>
          </a:p>
          <a:p>
            <a:pPr marL="114300" lvl="1" indent="-114300" defTabSz="577850">
              <a:lnSpc>
                <a:spcPct val="90000"/>
              </a:lnSpc>
              <a:spcBef>
                <a:spcPct val="0"/>
              </a:spcBef>
              <a:spcAft>
                <a:spcPct val="15000"/>
              </a:spcAft>
              <a:buChar char="••"/>
            </a:pPr>
            <a:r>
              <a:rPr lang="en-US" sz="1200" dirty="0">
                <a:solidFill>
                  <a:schemeClr val="bg1"/>
                </a:solidFill>
                <a:latin typeface="Arial"/>
              </a:rPr>
              <a:t>Ohio (CAT)</a:t>
            </a:r>
          </a:p>
          <a:p>
            <a:pPr marL="114300" lvl="1" indent="-114300" defTabSz="577850">
              <a:lnSpc>
                <a:spcPct val="90000"/>
              </a:lnSpc>
              <a:spcBef>
                <a:spcPct val="0"/>
              </a:spcBef>
              <a:spcAft>
                <a:spcPct val="15000"/>
              </a:spcAft>
              <a:buChar char="••"/>
            </a:pPr>
            <a:r>
              <a:rPr lang="en-US" sz="1200" dirty="0">
                <a:solidFill>
                  <a:schemeClr val="bg1"/>
                </a:solidFill>
                <a:latin typeface="Arial"/>
              </a:rPr>
              <a:t>Rhode Island*</a:t>
            </a:r>
          </a:p>
          <a:p>
            <a:pPr marL="114300" lvl="1" indent="-114300" defTabSz="577850">
              <a:lnSpc>
                <a:spcPct val="90000"/>
              </a:lnSpc>
              <a:spcBef>
                <a:spcPct val="0"/>
              </a:spcBef>
              <a:spcAft>
                <a:spcPct val="15000"/>
              </a:spcAft>
              <a:buChar char="••"/>
            </a:pPr>
            <a:r>
              <a:rPr lang="en-US" sz="1200" dirty="0">
                <a:solidFill>
                  <a:schemeClr val="bg1"/>
                </a:solidFill>
                <a:latin typeface="Arial"/>
              </a:rPr>
              <a:t>Utah</a:t>
            </a:r>
          </a:p>
          <a:p>
            <a:pPr marL="114300" lvl="1" indent="-114300" defTabSz="577850">
              <a:lnSpc>
                <a:spcPct val="90000"/>
              </a:lnSpc>
              <a:spcBef>
                <a:spcPct val="0"/>
              </a:spcBef>
              <a:spcAft>
                <a:spcPct val="15000"/>
              </a:spcAft>
              <a:buChar char="••"/>
            </a:pPr>
            <a:r>
              <a:rPr lang="en-US" sz="1200" dirty="0">
                <a:solidFill>
                  <a:schemeClr val="bg1"/>
                </a:solidFill>
                <a:latin typeface="Arial"/>
              </a:rPr>
              <a:t>Washington (B&amp;O)</a:t>
            </a:r>
          </a:p>
          <a:p>
            <a:pPr marL="114300" lvl="1" indent="-114300" defTabSz="577850">
              <a:lnSpc>
                <a:spcPct val="90000"/>
              </a:lnSpc>
              <a:spcBef>
                <a:spcPct val="0"/>
              </a:spcBef>
              <a:spcAft>
                <a:spcPct val="15000"/>
              </a:spcAft>
              <a:buChar char="••"/>
            </a:pPr>
            <a:r>
              <a:rPr lang="en-US" sz="1200" dirty="0">
                <a:solidFill>
                  <a:schemeClr val="bg1"/>
                </a:solidFill>
                <a:latin typeface="Arial"/>
              </a:rPr>
              <a:t>Wisconsin*</a:t>
            </a:r>
          </a:p>
          <a:p>
            <a:pPr marL="114300" lvl="1" indent="-114300" defTabSz="577850">
              <a:lnSpc>
                <a:spcPct val="90000"/>
              </a:lnSpc>
              <a:spcBef>
                <a:spcPct val="0"/>
              </a:spcBef>
              <a:spcAft>
                <a:spcPct val="15000"/>
              </a:spcAft>
              <a:buChar char="••"/>
            </a:pPr>
            <a:endParaRPr lang="en-US" sz="1300" dirty="0">
              <a:solidFill>
                <a:schemeClr val="bg1"/>
              </a:solidFill>
              <a:latin typeface="Arial"/>
            </a:endParaRPr>
          </a:p>
          <a:p>
            <a:pPr marL="0" lvl="1" defTabSz="577850">
              <a:lnSpc>
                <a:spcPct val="90000"/>
              </a:lnSpc>
              <a:spcBef>
                <a:spcPct val="0"/>
              </a:spcBef>
              <a:spcAft>
                <a:spcPct val="15000"/>
              </a:spcAft>
            </a:pPr>
            <a:r>
              <a:rPr lang="en-US" sz="1500" b="1" i="1" u="sng" dirty="0">
                <a:solidFill>
                  <a:schemeClr val="bg1"/>
                </a:solidFill>
                <a:latin typeface="Arial"/>
              </a:rPr>
              <a:t>Service Received</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Illinois*</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Maine*</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Minnesota*</a:t>
            </a:r>
          </a:p>
          <a:p>
            <a:pPr marL="0" lvl="1" defTabSz="577850">
              <a:lnSpc>
                <a:spcPct val="90000"/>
              </a:lnSpc>
              <a:spcBef>
                <a:spcPct val="0"/>
              </a:spcBef>
              <a:spcAft>
                <a:spcPct val="15000"/>
              </a:spcAft>
            </a:pPr>
            <a:endParaRPr lang="en-US" sz="1200" dirty="0">
              <a:solidFill>
                <a:schemeClr val="bg1"/>
              </a:solidFill>
            </a:endParaRPr>
          </a:p>
          <a:p>
            <a:pPr marL="114300" lvl="1" indent="-114300" defTabSz="577850">
              <a:lnSpc>
                <a:spcPct val="90000"/>
              </a:lnSpc>
              <a:spcBef>
                <a:spcPct val="0"/>
              </a:spcBef>
              <a:spcAft>
                <a:spcPct val="15000"/>
              </a:spcAft>
              <a:buChar char="••"/>
            </a:pPr>
            <a:endParaRPr lang="en-US" sz="1300" i="1" u="sng" dirty="0">
              <a:solidFill>
                <a:schemeClr val="bg1"/>
              </a:solidFill>
              <a:latin typeface="Arial"/>
            </a:endParaRPr>
          </a:p>
        </p:txBody>
      </p:sp>
      <p:sp>
        <p:nvSpPr>
          <p:cNvPr id="19" name="Freeform 18"/>
          <p:cNvSpPr/>
          <p:nvPr/>
        </p:nvSpPr>
        <p:spPr>
          <a:xfrm>
            <a:off x="2531761" y="1159811"/>
            <a:ext cx="1903386" cy="619987"/>
          </a:xfrm>
          <a:custGeom>
            <a:avLst/>
            <a:gdLst>
              <a:gd name="connsiteX0" fmla="*/ 0 w 1835434"/>
              <a:gd name="connsiteY0" fmla="*/ 0 h 619987"/>
              <a:gd name="connsiteX1" fmla="*/ 1835434 w 1835434"/>
              <a:gd name="connsiteY1" fmla="*/ 0 h 619987"/>
              <a:gd name="connsiteX2" fmla="*/ 1835434 w 1835434"/>
              <a:gd name="connsiteY2" fmla="*/ 619987 h 619987"/>
              <a:gd name="connsiteX3" fmla="*/ 0 w 1835434"/>
              <a:gd name="connsiteY3" fmla="*/ 619987 h 619987"/>
              <a:gd name="connsiteX4" fmla="*/ 0 w 1835434"/>
              <a:gd name="connsiteY4" fmla="*/ 0 h 61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434" h="619987">
                <a:moveTo>
                  <a:pt x="0" y="0"/>
                </a:moveTo>
                <a:lnTo>
                  <a:pt x="1835434" y="0"/>
                </a:lnTo>
                <a:lnTo>
                  <a:pt x="1835434" y="619987"/>
                </a:lnTo>
                <a:lnTo>
                  <a:pt x="0" y="619987"/>
                </a:lnTo>
                <a:lnTo>
                  <a:pt x="0" y="0"/>
                </a:lnTo>
                <a:close/>
              </a:path>
            </a:pathLst>
          </a:custGeom>
          <a:solidFill>
            <a:srgbClr val="0066B2"/>
          </a:solidFill>
          <a:ln w="12700" cap="rnd" cmpd="sng" algn="ctr">
            <a:solidFill>
              <a:srgbClr val="4066AA"/>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en-US" sz="1500" b="1" dirty="0">
                <a:solidFill>
                  <a:srgbClr val="FFFFFF"/>
                </a:solidFill>
                <a:latin typeface="Arial"/>
              </a:rPr>
              <a:t>Market Based Sourcing</a:t>
            </a:r>
          </a:p>
        </p:txBody>
      </p:sp>
      <p:sp>
        <p:nvSpPr>
          <p:cNvPr id="20" name="Freeform 19"/>
          <p:cNvSpPr/>
          <p:nvPr/>
        </p:nvSpPr>
        <p:spPr>
          <a:xfrm>
            <a:off x="2531761" y="1779799"/>
            <a:ext cx="1903386" cy="4322345"/>
          </a:xfrm>
          <a:custGeom>
            <a:avLst/>
            <a:gdLst>
              <a:gd name="connsiteX0" fmla="*/ 0 w 1835434"/>
              <a:gd name="connsiteY0" fmla="*/ 0 h 4322345"/>
              <a:gd name="connsiteX1" fmla="*/ 1835434 w 1835434"/>
              <a:gd name="connsiteY1" fmla="*/ 0 h 4322345"/>
              <a:gd name="connsiteX2" fmla="*/ 1835434 w 1835434"/>
              <a:gd name="connsiteY2" fmla="*/ 4322345 h 4322345"/>
              <a:gd name="connsiteX3" fmla="*/ 0 w 1835434"/>
              <a:gd name="connsiteY3" fmla="*/ 4322345 h 4322345"/>
              <a:gd name="connsiteX4" fmla="*/ 0 w 1835434"/>
              <a:gd name="connsiteY4" fmla="*/ 0 h 4322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434" h="4322345">
                <a:moveTo>
                  <a:pt x="0" y="0"/>
                </a:moveTo>
                <a:lnTo>
                  <a:pt x="1835434" y="0"/>
                </a:lnTo>
                <a:lnTo>
                  <a:pt x="1835434" y="4322345"/>
                </a:lnTo>
                <a:lnTo>
                  <a:pt x="0" y="4322345"/>
                </a:lnTo>
                <a:lnTo>
                  <a:pt x="0" y="0"/>
                </a:lnTo>
                <a:close/>
              </a:path>
            </a:pathLst>
          </a:custGeom>
          <a:solidFill>
            <a:srgbClr val="0066B2">
              <a:alpha val="66000"/>
            </a:srgbClr>
          </a:solidFill>
          <a:ln w="12700" cap="rnd" cmpd="sng" algn="ctr">
            <a:solidFill>
              <a:srgbClr val="8E258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0" lvl="1" defTabSz="577850">
              <a:lnSpc>
                <a:spcPct val="90000"/>
              </a:lnSpc>
              <a:spcBef>
                <a:spcPct val="0"/>
              </a:spcBef>
              <a:spcAft>
                <a:spcPct val="15000"/>
              </a:spcAft>
            </a:pPr>
            <a:r>
              <a:rPr lang="en-US" sz="1500" b="1" i="1" u="sng" dirty="0">
                <a:solidFill>
                  <a:schemeClr val="bg1"/>
                </a:solidFill>
                <a:latin typeface="Arial" panose="020B0604020202020204" pitchFamily="34" charset="0"/>
                <a:cs typeface="Arial" panose="020B0604020202020204" pitchFamily="34" charset="0"/>
              </a:rPr>
              <a:t>Service Delivered</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Alabama</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District of Columbia*</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Louisiana*</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Massachusetts</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Pennsylvania*</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Tennessee</a:t>
            </a:r>
          </a:p>
          <a:p>
            <a:pPr marL="114300" lvl="1" indent="-114300" defTabSz="577850">
              <a:lnSpc>
                <a:spcPct val="90000"/>
              </a:lnSpc>
              <a:spcBef>
                <a:spcPct val="0"/>
              </a:spcBef>
              <a:spcAft>
                <a:spcPct val="15000"/>
              </a:spcAft>
              <a:buChar char="••"/>
            </a:pPr>
            <a:endParaRPr lang="en-US" sz="1500" dirty="0">
              <a:solidFill>
                <a:schemeClr val="bg1"/>
              </a:solidFill>
              <a:latin typeface="Arial" panose="020B0604020202020204" pitchFamily="34" charset="0"/>
              <a:cs typeface="Arial" panose="020B0604020202020204" pitchFamily="34" charset="0"/>
            </a:endParaRPr>
          </a:p>
          <a:p>
            <a:pPr marL="0" lvl="1" defTabSz="577850">
              <a:lnSpc>
                <a:spcPct val="90000"/>
              </a:lnSpc>
              <a:spcBef>
                <a:spcPct val="0"/>
              </a:spcBef>
              <a:spcAft>
                <a:spcPct val="15000"/>
              </a:spcAft>
            </a:pPr>
            <a:r>
              <a:rPr lang="en-US" sz="1500" b="1" i="1" u="sng" dirty="0">
                <a:solidFill>
                  <a:schemeClr val="bg1"/>
                </a:solidFill>
                <a:latin typeface="Arial" panose="020B0604020202020204" pitchFamily="34" charset="0"/>
                <a:cs typeface="Arial" panose="020B0604020202020204" pitchFamily="34" charset="0"/>
              </a:rPr>
              <a:t>Service Used</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Connecticut</a:t>
            </a:r>
            <a:r>
              <a:rPr lang="en-US" sz="1500" dirty="0">
                <a:solidFill>
                  <a:schemeClr val="bg1"/>
                </a:solidFill>
                <a:latin typeface="Arial" panose="020B0604020202020204" pitchFamily="34" charset="0"/>
                <a:cs typeface="Arial" panose="020B0604020202020204" pitchFamily="34" charset="0"/>
              </a:rPr>
              <a:t>*</a:t>
            </a:r>
          </a:p>
          <a:p>
            <a:pPr marL="114300" lvl="1" indent="-114300" defTabSz="577850">
              <a:lnSpc>
                <a:spcPct val="90000"/>
              </a:lnSpc>
              <a:spcBef>
                <a:spcPct val="0"/>
              </a:spcBef>
              <a:spcAft>
                <a:spcPct val="15000"/>
              </a:spcAft>
              <a:buChar char="••"/>
            </a:pPr>
            <a:endParaRPr lang="en-US" sz="1500" dirty="0">
              <a:solidFill>
                <a:schemeClr val="bg1"/>
              </a:solidFill>
              <a:latin typeface="Arial" panose="020B0604020202020204" pitchFamily="34" charset="0"/>
              <a:cs typeface="Arial" panose="020B0604020202020204" pitchFamily="34" charset="0"/>
            </a:endParaRPr>
          </a:p>
          <a:p>
            <a:pPr marL="0" lvl="1" defTabSz="577850">
              <a:lnSpc>
                <a:spcPct val="90000"/>
              </a:lnSpc>
              <a:spcBef>
                <a:spcPct val="0"/>
              </a:spcBef>
              <a:spcAft>
                <a:spcPct val="15000"/>
              </a:spcAft>
            </a:pPr>
            <a:r>
              <a:rPr lang="en-US" sz="1500" b="1" i="1" u="sng" dirty="0">
                <a:solidFill>
                  <a:schemeClr val="bg1"/>
                </a:solidFill>
                <a:latin typeface="Arial" panose="020B0604020202020204" pitchFamily="34" charset="0"/>
                <a:cs typeface="Arial" panose="020B0604020202020204" pitchFamily="34" charset="0"/>
              </a:rPr>
              <a:t>Customer Located</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Georgia*</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Maryland</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Nebraska*</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New York*</a:t>
            </a:r>
          </a:p>
          <a:p>
            <a:pPr marL="114300" lvl="1" indent="-114300" defTabSz="577850">
              <a:lnSpc>
                <a:spcPct val="90000"/>
              </a:lnSpc>
              <a:spcBef>
                <a:spcPct val="0"/>
              </a:spcBef>
              <a:spcAft>
                <a:spcPct val="15000"/>
              </a:spcAft>
              <a:buChar char="••"/>
            </a:pPr>
            <a:r>
              <a:rPr lang="en-US" sz="1200" dirty="0">
                <a:solidFill>
                  <a:schemeClr val="bg1"/>
                </a:solidFill>
                <a:latin typeface="Arial" panose="020B0604020202020204" pitchFamily="34" charset="0"/>
                <a:cs typeface="Arial" panose="020B0604020202020204" pitchFamily="34" charset="0"/>
              </a:rPr>
              <a:t>Oklahoma</a:t>
            </a:r>
          </a:p>
          <a:p>
            <a:pPr marL="114300" lvl="1" indent="-114300" defTabSz="577850">
              <a:lnSpc>
                <a:spcPct val="90000"/>
              </a:lnSpc>
              <a:spcBef>
                <a:spcPct val="0"/>
              </a:spcBef>
              <a:spcAft>
                <a:spcPct val="15000"/>
              </a:spcAft>
              <a:buChar char="••"/>
            </a:pPr>
            <a:endParaRPr lang="en-US" sz="1500" i="1" u="sng" dirty="0">
              <a:solidFill>
                <a:schemeClr val="bg1"/>
              </a:solidFill>
              <a:latin typeface="Arial" panose="020B0604020202020204" pitchFamily="34" charset="0"/>
              <a:cs typeface="Arial" panose="020B0604020202020204" pitchFamily="34" charset="0"/>
            </a:endParaRPr>
          </a:p>
        </p:txBody>
      </p:sp>
      <p:sp>
        <p:nvSpPr>
          <p:cNvPr id="21" name="Freeform 20"/>
          <p:cNvSpPr/>
          <p:nvPr/>
        </p:nvSpPr>
        <p:spPr>
          <a:xfrm>
            <a:off x="4710091" y="1159811"/>
            <a:ext cx="1903386" cy="619987"/>
          </a:xfrm>
          <a:custGeom>
            <a:avLst/>
            <a:gdLst>
              <a:gd name="connsiteX0" fmla="*/ 0 w 1835434"/>
              <a:gd name="connsiteY0" fmla="*/ 0 h 619987"/>
              <a:gd name="connsiteX1" fmla="*/ 1835434 w 1835434"/>
              <a:gd name="connsiteY1" fmla="*/ 0 h 619987"/>
              <a:gd name="connsiteX2" fmla="*/ 1835434 w 1835434"/>
              <a:gd name="connsiteY2" fmla="*/ 619987 h 619987"/>
              <a:gd name="connsiteX3" fmla="*/ 0 w 1835434"/>
              <a:gd name="connsiteY3" fmla="*/ 619987 h 619987"/>
              <a:gd name="connsiteX4" fmla="*/ 0 w 1835434"/>
              <a:gd name="connsiteY4" fmla="*/ 0 h 61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434" h="619987">
                <a:moveTo>
                  <a:pt x="0" y="0"/>
                </a:moveTo>
                <a:lnTo>
                  <a:pt x="1835434" y="0"/>
                </a:lnTo>
                <a:lnTo>
                  <a:pt x="1835434" y="619987"/>
                </a:lnTo>
                <a:lnTo>
                  <a:pt x="0" y="619987"/>
                </a:lnTo>
                <a:lnTo>
                  <a:pt x="0" y="0"/>
                </a:lnTo>
                <a:close/>
              </a:path>
            </a:pathLst>
          </a:custGeom>
          <a:solidFill>
            <a:srgbClr val="0066B2"/>
          </a:solidFill>
          <a:ln w="12700" cap="rnd" cmpd="sng" algn="ctr">
            <a:solidFill>
              <a:srgbClr val="4066AA"/>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en-US" sz="1500" b="1" dirty="0">
                <a:solidFill>
                  <a:srgbClr val="FFFFFF"/>
                </a:solidFill>
                <a:latin typeface="Arial"/>
              </a:rPr>
              <a:t>Service Performed</a:t>
            </a:r>
          </a:p>
        </p:txBody>
      </p:sp>
      <p:sp>
        <p:nvSpPr>
          <p:cNvPr id="22" name="Freeform 21"/>
          <p:cNvSpPr/>
          <p:nvPr/>
        </p:nvSpPr>
        <p:spPr>
          <a:xfrm>
            <a:off x="4710091" y="1779799"/>
            <a:ext cx="1903386" cy="4322345"/>
          </a:xfrm>
          <a:custGeom>
            <a:avLst/>
            <a:gdLst>
              <a:gd name="connsiteX0" fmla="*/ 0 w 1835434"/>
              <a:gd name="connsiteY0" fmla="*/ 0 h 4322345"/>
              <a:gd name="connsiteX1" fmla="*/ 1835434 w 1835434"/>
              <a:gd name="connsiteY1" fmla="*/ 0 h 4322345"/>
              <a:gd name="connsiteX2" fmla="*/ 1835434 w 1835434"/>
              <a:gd name="connsiteY2" fmla="*/ 4322345 h 4322345"/>
              <a:gd name="connsiteX3" fmla="*/ 0 w 1835434"/>
              <a:gd name="connsiteY3" fmla="*/ 4322345 h 4322345"/>
              <a:gd name="connsiteX4" fmla="*/ 0 w 1835434"/>
              <a:gd name="connsiteY4" fmla="*/ 0 h 4322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434" h="4322345">
                <a:moveTo>
                  <a:pt x="0" y="0"/>
                </a:moveTo>
                <a:lnTo>
                  <a:pt x="1835434" y="0"/>
                </a:lnTo>
                <a:lnTo>
                  <a:pt x="1835434" y="4322345"/>
                </a:lnTo>
                <a:lnTo>
                  <a:pt x="0" y="4322345"/>
                </a:lnTo>
                <a:lnTo>
                  <a:pt x="0" y="0"/>
                </a:lnTo>
                <a:close/>
              </a:path>
            </a:pathLst>
          </a:custGeom>
          <a:solidFill>
            <a:srgbClr val="0066B2">
              <a:alpha val="66000"/>
            </a:srgbClr>
          </a:solidFill>
          <a:ln w="12700" cap="rnd" cmpd="sng" algn="ctr">
            <a:solidFill>
              <a:srgbClr val="8E258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0" lvl="1" defTabSz="577850">
              <a:lnSpc>
                <a:spcPct val="90000"/>
              </a:lnSpc>
              <a:spcBef>
                <a:spcPct val="0"/>
              </a:spcBef>
              <a:spcAft>
                <a:spcPct val="15000"/>
              </a:spcAft>
            </a:pPr>
            <a:endParaRPr lang="en-US" sz="1500" dirty="0">
              <a:solidFill>
                <a:schemeClr val="bg1"/>
              </a:solidFill>
            </a:endParaRPr>
          </a:p>
        </p:txBody>
      </p:sp>
      <p:sp>
        <p:nvSpPr>
          <p:cNvPr id="23" name="Freeform 22"/>
          <p:cNvSpPr/>
          <p:nvPr/>
        </p:nvSpPr>
        <p:spPr>
          <a:xfrm>
            <a:off x="6871482" y="1159811"/>
            <a:ext cx="1903386" cy="619987"/>
          </a:xfrm>
          <a:custGeom>
            <a:avLst/>
            <a:gdLst>
              <a:gd name="connsiteX0" fmla="*/ 0 w 1835434"/>
              <a:gd name="connsiteY0" fmla="*/ 0 h 619987"/>
              <a:gd name="connsiteX1" fmla="*/ 1835434 w 1835434"/>
              <a:gd name="connsiteY1" fmla="*/ 0 h 619987"/>
              <a:gd name="connsiteX2" fmla="*/ 1835434 w 1835434"/>
              <a:gd name="connsiteY2" fmla="*/ 619987 h 619987"/>
              <a:gd name="connsiteX3" fmla="*/ 0 w 1835434"/>
              <a:gd name="connsiteY3" fmla="*/ 619987 h 619987"/>
              <a:gd name="connsiteX4" fmla="*/ 0 w 1835434"/>
              <a:gd name="connsiteY4" fmla="*/ 0 h 61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434" h="619987">
                <a:moveTo>
                  <a:pt x="0" y="0"/>
                </a:moveTo>
                <a:lnTo>
                  <a:pt x="1835434" y="0"/>
                </a:lnTo>
                <a:lnTo>
                  <a:pt x="1835434" y="619987"/>
                </a:lnTo>
                <a:lnTo>
                  <a:pt x="0" y="619987"/>
                </a:lnTo>
                <a:lnTo>
                  <a:pt x="0" y="0"/>
                </a:lnTo>
                <a:close/>
              </a:path>
            </a:pathLst>
          </a:custGeom>
          <a:solidFill>
            <a:srgbClr val="0066B2"/>
          </a:solidFill>
          <a:ln w="12700" cap="rnd" cmpd="sng" algn="ctr">
            <a:solidFill>
              <a:srgbClr val="4066AA"/>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en-US" sz="1500" b="1" dirty="0">
                <a:solidFill>
                  <a:srgbClr val="FFFFFF"/>
                </a:solidFill>
                <a:latin typeface="Arial"/>
              </a:rPr>
              <a:t>Income Producing Activity (COP)</a:t>
            </a:r>
          </a:p>
        </p:txBody>
      </p:sp>
      <p:sp>
        <p:nvSpPr>
          <p:cNvPr id="24" name="Freeform 23"/>
          <p:cNvSpPr/>
          <p:nvPr/>
        </p:nvSpPr>
        <p:spPr>
          <a:xfrm>
            <a:off x="6871482" y="1779799"/>
            <a:ext cx="1903386" cy="4322345"/>
          </a:xfrm>
          <a:custGeom>
            <a:avLst/>
            <a:gdLst>
              <a:gd name="connsiteX0" fmla="*/ 0 w 1835434"/>
              <a:gd name="connsiteY0" fmla="*/ 0 h 4322345"/>
              <a:gd name="connsiteX1" fmla="*/ 1835434 w 1835434"/>
              <a:gd name="connsiteY1" fmla="*/ 0 h 4322345"/>
              <a:gd name="connsiteX2" fmla="*/ 1835434 w 1835434"/>
              <a:gd name="connsiteY2" fmla="*/ 4322345 h 4322345"/>
              <a:gd name="connsiteX3" fmla="*/ 0 w 1835434"/>
              <a:gd name="connsiteY3" fmla="*/ 4322345 h 4322345"/>
              <a:gd name="connsiteX4" fmla="*/ 0 w 1835434"/>
              <a:gd name="connsiteY4" fmla="*/ 0 h 4322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5434" h="4322345">
                <a:moveTo>
                  <a:pt x="0" y="0"/>
                </a:moveTo>
                <a:lnTo>
                  <a:pt x="1835434" y="0"/>
                </a:lnTo>
                <a:lnTo>
                  <a:pt x="1835434" y="4322345"/>
                </a:lnTo>
                <a:lnTo>
                  <a:pt x="0" y="4322345"/>
                </a:lnTo>
                <a:lnTo>
                  <a:pt x="0" y="0"/>
                </a:lnTo>
                <a:close/>
              </a:path>
            </a:pathLst>
          </a:custGeom>
          <a:solidFill>
            <a:srgbClr val="0066B2">
              <a:alpha val="66000"/>
            </a:srgbClr>
          </a:solidFill>
          <a:ln w="12700" cap="rnd" cmpd="sng" algn="ctr">
            <a:solidFill>
              <a:srgbClr val="8E258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0" lvl="1" defTabSz="577850">
              <a:lnSpc>
                <a:spcPct val="90000"/>
              </a:lnSpc>
              <a:spcBef>
                <a:spcPct val="0"/>
              </a:spcBef>
              <a:spcAft>
                <a:spcPct val="15000"/>
              </a:spcAft>
            </a:pPr>
            <a:endParaRPr lang="en-US" sz="1300" dirty="0">
              <a:solidFill>
                <a:schemeClr val="bg1"/>
              </a:solidFill>
              <a:latin typeface="Arial"/>
            </a:endParaRPr>
          </a:p>
        </p:txBody>
      </p:sp>
      <p:sp>
        <p:nvSpPr>
          <p:cNvPr id="25" name="Text Box 4"/>
          <p:cNvSpPr txBox="1">
            <a:spLocks noChangeArrowheads="1"/>
          </p:cNvSpPr>
          <p:nvPr/>
        </p:nvSpPr>
        <p:spPr bwMode="auto">
          <a:xfrm>
            <a:off x="431937" y="5788112"/>
            <a:ext cx="3915697" cy="184666"/>
          </a:xfrm>
          <a:prstGeom prst="rect">
            <a:avLst/>
          </a:prstGeom>
          <a:noFill/>
          <a:ln w="9525">
            <a:noFill/>
            <a:miter lim="800000"/>
            <a:headEnd/>
            <a:tailEnd/>
          </a:ln>
        </p:spPr>
        <p:txBody>
          <a:bodyPr wrap="square" lIns="0" tIns="0" rIns="0" bIns="0" anchor="b">
            <a:spAutoFit/>
          </a:bodyPr>
          <a:lstStyle/>
          <a:p>
            <a:pPr>
              <a:defRPr/>
            </a:pPr>
            <a:r>
              <a:rPr lang="en-US" sz="1200" b="1" kern="0" dirty="0">
                <a:solidFill>
                  <a:schemeClr val="bg1"/>
                </a:solidFill>
              </a:rPr>
              <a:t>*Single Sales Factor</a:t>
            </a:r>
          </a:p>
        </p:txBody>
      </p:sp>
      <p:sp>
        <p:nvSpPr>
          <p:cNvPr id="26" name="Rectangle 25"/>
          <p:cNvSpPr/>
          <p:nvPr/>
        </p:nvSpPr>
        <p:spPr>
          <a:xfrm>
            <a:off x="4684682" y="1861862"/>
            <a:ext cx="1886447" cy="1228028"/>
          </a:xfrm>
          <a:prstGeom prst="rect">
            <a:avLst/>
          </a:prstGeom>
        </p:spPr>
        <p:txBody>
          <a:bodyPr wrap="square">
            <a:spAutoFit/>
          </a:bodyPr>
          <a:lstStyle/>
          <a:p>
            <a:pPr marL="114300" lvl="1" indent="-114300" defTabSz="577850">
              <a:lnSpc>
                <a:spcPct val="90000"/>
              </a:lnSpc>
              <a:spcBef>
                <a:spcPct val="0"/>
              </a:spcBef>
              <a:spcAft>
                <a:spcPct val="15000"/>
              </a:spcAft>
              <a:buFont typeface="Arial" panose="020B0604020202020204" pitchFamily="34" charset="0"/>
              <a:buChar char="••"/>
            </a:pPr>
            <a:r>
              <a:rPr lang="en-US" sz="1200" dirty="0">
                <a:solidFill>
                  <a:schemeClr val="bg1"/>
                </a:solidFill>
                <a:latin typeface="Arial"/>
              </a:rPr>
              <a:t>Colorado</a:t>
            </a:r>
          </a:p>
          <a:p>
            <a:pPr marL="114300" lvl="1" indent="-114300" defTabSz="577850">
              <a:lnSpc>
                <a:spcPct val="90000"/>
              </a:lnSpc>
              <a:spcBef>
                <a:spcPct val="0"/>
              </a:spcBef>
              <a:spcAft>
                <a:spcPct val="15000"/>
              </a:spcAft>
              <a:buFont typeface="Arial" panose="020B0604020202020204" pitchFamily="34" charset="0"/>
              <a:buChar char="••"/>
            </a:pPr>
            <a:r>
              <a:rPr lang="en-US" sz="1200" dirty="0">
                <a:solidFill>
                  <a:schemeClr val="bg1"/>
                </a:solidFill>
                <a:latin typeface="Arial"/>
              </a:rPr>
              <a:t>Delaware</a:t>
            </a:r>
          </a:p>
          <a:p>
            <a:pPr marL="114300" lvl="1" indent="-114300" defTabSz="577850">
              <a:lnSpc>
                <a:spcPct val="90000"/>
              </a:lnSpc>
              <a:spcBef>
                <a:spcPct val="0"/>
              </a:spcBef>
              <a:spcAft>
                <a:spcPct val="15000"/>
              </a:spcAft>
              <a:buFont typeface="Arial" panose="020B0604020202020204" pitchFamily="34" charset="0"/>
              <a:buChar char="••"/>
            </a:pPr>
            <a:r>
              <a:rPr lang="en-US" sz="1200" dirty="0">
                <a:solidFill>
                  <a:schemeClr val="bg1"/>
                </a:solidFill>
                <a:latin typeface="Arial"/>
              </a:rPr>
              <a:t>New Jersey</a:t>
            </a:r>
          </a:p>
          <a:p>
            <a:pPr marL="114300" lvl="1" indent="-114300" defTabSz="577850">
              <a:lnSpc>
                <a:spcPct val="90000"/>
              </a:lnSpc>
              <a:spcBef>
                <a:spcPct val="0"/>
              </a:spcBef>
              <a:spcAft>
                <a:spcPct val="15000"/>
              </a:spcAft>
              <a:buFont typeface="Arial" panose="020B0604020202020204" pitchFamily="34" charset="0"/>
              <a:buChar char="••"/>
            </a:pPr>
            <a:r>
              <a:rPr lang="en-US" sz="1200" dirty="0">
                <a:solidFill>
                  <a:schemeClr val="bg1"/>
                </a:solidFill>
                <a:latin typeface="Arial"/>
              </a:rPr>
              <a:t>North Carolina</a:t>
            </a:r>
          </a:p>
          <a:p>
            <a:pPr marL="114300" lvl="1" indent="-114300" defTabSz="577850">
              <a:lnSpc>
                <a:spcPct val="90000"/>
              </a:lnSpc>
              <a:spcBef>
                <a:spcPct val="0"/>
              </a:spcBef>
              <a:spcAft>
                <a:spcPct val="15000"/>
              </a:spcAft>
              <a:buFont typeface="Arial" panose="020B0604020202020204" pitchFamily="34" charset="0"/>
              <a:buChar char="••"/>
            </a:pPr>
            <a:r>
              <a:rPr lang="en-US" sz="1200" dirty="0">
                <a:solidFill>
                  <a:schemeClr val="bg1"/>
                </a:solidFill>
                <a:latin typeface="Arial"/>
              </a:rPr>
              <a:t>South Carolina</a:t>
            </a:r>
          </a:p>
          <a:p>
            <a:pPr marL="114300" lvl="1" indent="-114300" defTabSz="577850">
              <a:lnSpc>
                <a:spcPct val="90000"/>
              </a:lnSpc>
              <a:spcBef>
                <a:spcPct val="0"/>
              </a:spcBef>
              <a:spcAft>
                <a:spcPct val="15000"/>
              </a:spcAft>
              <a:buFont typeface="Arial" panose="020B0604020202020204" pitchFamily="34" charset="0"/>
              <a:buChar char="••"/>
            </a:pPr>
            <a:r>
              <a:rPr lang="en-US" sz="1200" dirty="0" smtClean="0">
                <a:solidFill>
                  <a:schemeClr val="bg1"/>
                </a:solidFill>
                <a:latin typeface="Arial"/>
              </a:rPr>
              <a:t>Texas </a:t>
            </a:r>
            <a:r>
              <a:rPr lang="en-US" sz="1200" dirty="0">
                <a:solidFill>
                  <a:schemeClr val="bg1"/>
                </a:solidFill>
                <a:latin typeface="Arial"/>
              </a:rPr>
              <a:t>(fair value)</a:t>
            </a:r>
          </a:p>
        </p:txBody>
      </p:sp>
      <p:sp>
        <p:nvSpPr>
          <p:cNvPr id="27" name="Rectangle 26"/>
          <p:cNvSpPr/>
          <p:nvPr/>
        </p:nvSpPr>
        <p:spPr>
          <a:xfrm>
            <a:off x="6888421" y="1861862"/>
            <a:ext cx="1886447" cy="3416320"/>
          </a:xfrm>
          <a:prstGeom prst="rect">
            <a:avLst/>
          </a:prstGeom>
        </p:spPr>
        <p:txBody>
          <a:bodyPr wrap="square">
            <a:spAutoFit/>
          </a:bodyPr>
          <a:lstStyle/>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Alaska</a:t>
            </a:r>
          </a:p>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Arkansas</a:t>
            </a:r>
          </a:p>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Florida</a:t>
            </a:r>
          </a:p>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Hawaii</a:t>
            </a:r>
          </a:p>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Idaho</a:t>
            </a:r>
          </a:p>
          <a:p>
            <a:pPr marL="171450" indent="-171450">
              <a:buFont typeface="Arial" panose="020B0604020202020204" pitchFamily="34" charset="0"/>
              <a:buChar char="•"/>
            </a:pPr>
            <a:r>
              <a:rPr lang="en-US" sz="1200" b="1" dirty="0">
                <a:solidFill>
                  <a:srgbClr val="FFFF00"/>
                </a:solidFill>
                <a:latin typeface="Arial" panose="020B0604020202020204" pitchFamily="34" charset="0"/>
                <a:cs typeface="Arial" panose="020B0604020202020204" pitchFamily="34" charset="0"/>
              </a:rPr>
              <a:t>Indiana (Benefit)</a:t>
            </a:r>
          </a:p>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Kansas</a:t>
            </a:r>
          </a:p>
          <a:p>
            <a:pPr marL="171450" indent="-171450">
              <a:buFont typeface="Arial" panose="020B0604020202020204" pitchFamily="34" charset="0"/>
              <a:buChar char="•"/>
            </a:pPr>
            <a:r>
              <a:rPr lang="en-US" sz="1200" b="1" dirty="0">
                <a:solidFill>
                  <a:srgbClr val="FFFF00"/>
                </a:solidFill>
                <a:latin typeface="Arial" panose="020B0604020202020204" pitchFamily="34" charset="0"/>
                <a:cs typeface="Arial" panose="020B0604020202020204" pitchFamily="34" charset="0"/>
              </a:rPr>
              <a:t>Kentucky (Delivered)</a:t>
            </a:r>
          </a:p>
          <a:p>
            <a:pPr marL="171450" indent="-171450">
              <a:buFont typeface="Arial" panose="020B0604020202020204" pitchFamily="34" charset="0"/>
              <a:buChar char="•"/>
            </a:pPr>
            <a:r>
              <a:rPr lang="en-US" sz="1200" b="1" dirty="0">
                <a:solidFill>
                  <a:srgbClr val="FFFF00"/>
                </a:solidFill>
                <a:latin typeface="Arial" panose="020B0604020202020204" pitchFamily="34" charset="0"/>
                <a:cs typeface="Arial" panose="020B0604020202020204" pitchFamily="34" charset="0"/>
              </a:rPr>
              <a:t>Mississippi (Benefit)</a:t>
            </a:r>
          </a:p>
          <a:p>
            <a:pPr marL="171450" indent="-171450">
              <a:buFont typeface="Arial" panose="020B0604020202020204" pitchFamily="34" charset="0"/>
              <a:buChar char="•"/>
            </a:pPr>
            <a:r>
              <a:rPr lang="en-US" sz="1200" smtClean="0">
                <a:solidFill>
                  <a:srgbClr val="FDFDFD"/>
                </a:solidFill>
                <a:latin typeface="Arial" panose="020B0604020202020204" pitchFamily="34" charset="0"/>
                <a:cs typeface="Arial" panose="020B0604020202020204" pitchFamily="34" charset="0"/>
              </a:rPr>
              <a:t>Montana (2017)</a:t>
            </a:r>
            <a:endParaRPr lang="en-US" sz="1200" dirty="0">
              <a:solidFill>
                <a:srgbClr val="FDFDFD"/>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New Hampshire</a:t>
            </a:r>
          </a:p>
          <a:p>
            <a:pPr marL="171450" indent="-171450">
              <a:buFont typeface="Arial" panose="020B0604020202020204" pitchFamily="34" charset="0"/>
              <a:buChar char="•"/>
            </a:pPr>
            <a:r>
              <a:rPr lang="en-US" sz="1200" b="1" dirty="0">
                <a:solidFill>
                  <a:srgbClr val="FFFF00"/>
                </a:solidFill>
                <a:latin typeface="Arial" panose="020B0604020202020204" pitchFamily="34" charset="0"/>
                <a:cs typeface="Arial" panose="020B0604020202020204" pitchFamily="34" charset="0"/>
              </a:rPr>
              <a:t>New Mexico (Delivered)</a:t>
            </a:r>
            <a:endParaRPr lang="en-US" sz="1200" dirty="0">
              <a:solidFill>
                <a:srgbClr val="FFFF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North Dakota</a:t>
            </a:r>
          </a:p>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Oregon</a:t>
            </a:r>
          </a:p>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Vermont</a:t>
            </a:r>
          </a:p>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Virginia</a:t>
            </a:r>
          </a:p>
          <a:p>
            <a:pPr marL="171450" indent="-171450">
              <a:buFont typeface="Arial" panose="020B0604020202020204" pitchFamily="34" charset="0"/>
              <a:buChar char="•"/>
            </a:pPr>
            <a:r>
              <a:rPr lang="en-US" sz="1200" dirty="0">
                <a:solidFill>
                  <a:srgbClr val="FDFDFD"/>
                </a:solidFill>
                <a:latin typeface="Arial" panose="020B0604020202020204" pitchFamily="34" charset="0"/>
                <a:cs typeface="Arial" panose="020B0604020202020204" pitchFamily="34" charset="0"/>
              </a:rPr>
              <a:t>West Virginia</a:t>
            </a:r>
          </a:p>
        </p:txBody>
      </p:sp>
    </p:spTree>
    <p:extLst>
      <p:ext uri="{BB962C8B-B14F-4D97-AF65-F5344CB8AC3E}">
        <p14:creationId xmlns:p14="http://schemas.microsoft.com/office/powerpoint/2010/main" val="25076571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Issues in Applying Market-Based Sourcing</a:t>
            </a:r>
          </a:p>
        </p:txBody>
      </p:sp>
      <p:sp>
        <p:nvSpPr>
          <p:cNvPr id="5" name="Content Placeholder 4"/>
          <p:cNvSpPr>
            <a:spLocks noGrp="1"/>
          </p:cNvSpPr>
          <p:nvPr>
            <p:ph sz="quarter" idx="14"/>
          </p:nvPr>
        </p:nvSpPr>
        <p:spPr>
          <a:xfrm>
            <a:off x="429768" y="1155700"/>
            <a:ext cx="8280400" cy="4962525"/>
          </a:xfrm>
        </p:spPr>
        <p:txBody>
          <a:bodyPr/>
          <a:lstStyle/>
          <a:p>
            <a:r>
              <a:rPr lang="en-US" dirty="0"/>
              <a:t>How do you determine where a service is received or delivered?</a:t>
            </a:r>
          </a:p>
          <a:p>
            <a:r>
              <a:rPr lang="en-US" dirty="0"/>
              <a:t>How do you define the benefit of the service?</a:t>
            </a:r>
          </a:p>
          <a:p>
            <a:r>
              <a:rPr lang="en-US" dirty="0"/>
              <a:t>How do you determine where the benefit is received, or </a:t>
            </a:r>
            <a:r>
              <a:rPr lang="en-US" dirty="0" smtClean="0"/>
              <a:t>where the </a:t>
            </a:r>
            <a:r>
              <a:rPr lang="en-US" dirty="0"/>
              <a:t>service is used?</a:t>
            </a:r>
          </a:p>
          <a:p>
            <a:r>
              <a:rPr lang="en-US" dirty="0"/>
              <a:t>What if the benefit is received in more than one state?</a:t>
            </a:r>
          </a:p>
          <a:p>
            <a:r>
              <a:rPr lang="en-US" dirty="0"/>
              <a:t>What if the benefit or delivery location is undeterminable</a:t>
            </a:r>
            <a:r>
              <a:rPr lang="en-US" dirty="0" smtClean="0"/>
              <a:t>?</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86</a:t>
            </a:fld>
            <a:endParaRPr lang="en-GB" dirty="0"/>
          </a:p>
        </p:txBody>
      </p:sp>
    </p:spTree>
    <p:extLst>
      <p:ext uri="{BB962C8B-B14F-4D97-AF65-F5344CB8AC3E}">
        <p14:creationId xmlns:p14="http://schemas.microsoft.com/office/powerpoint/2010/main" val="21574928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Issues in Applying Market-Based Sourcing</a:t>
            </a:r>
          </a:p>
        </p:txBody>
      </p:sp>
      <p:sp>
        <p:nvSpPr>
          <p:cNvPr id="5" name="Content Placeholder 4"/>
          <p:cNvSpPr>
            <a:spLocks noGrp="1"/>
          </p:cNvSpPr>
          <p:nvPr>
            <p:ph sz="quarter" idx="14"/>
          </p:nvPr>
        </p:nvSpPr>
        <p:spPr>
          <a:xfrm>
            <a:off x="429768" y="1155700"/>
            <a:ext cx="8280400" cy="4962525"/>
          </a:xfrm>
        </p:spPr>
        <p:txBody>
          <a:bodyPr/>
          <a:lstStyle/>
          <a:p>
            <a:r>
              <a:rPr lang="en-US" dirty="0"/>
              <a:t>When do you “look through” to the ultimate customer or ultimate marketplace?</a:t>
            </a:r>
          </a:p>
          <a:p>
            <a:r>
              <a:rPr lang="en-US" dirty="0"/>
              <a:t>If the state requires the taxpayer to apply a hierarchy, how do you establish that you have done the due diligence required?</a:t>
            </a:r>
          </a:p>
          <a:p>
            <a:r>
              <a:rPr lang="en-US" dirty="0"/>
              <a:t>What does it mean to “reasonably approximate</a:t>
            </a:r>
            <a:r>
              <a:rPr lang="en-US" dirty="0" smtClean="0"/>
              <a:t>”?</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87</a:t>
            </a:fld>
            <a:endParaRPr lang="en-GB" dirty="0"/>
          </a:p>
        </p:txBody>
      </p:sp>
    </p:spTree>
    <p:extLst>
      <p:ext uri="{BB962C8B-B14F-4D97-AF65-F5344CB8AC3E}">
        <p14:creationId xmlns:p14="http://schemas.microsoft.com/office/powerpoint/2010/main" val="36384847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California</a:t>
            </a:r>
          </a:p>
        </p:txBody>
      </p:sp>
      <p:sp>
        <p:nvSpPr>
          <p:cNvPr id="5" name="Content Placeholder 4"/>
          <p:cNvSpPr>
            <a:spLocks noGrp="1"/>
          </p:cNvSpPr>
          <p:nvPr>
            <p:ph sz="quarter" idx="14"/>
          </p:nvPr>
        </p:nvSpPr>
        <p:spPr>
          <a:xfrm>
            <a:off x="429768" y="1114756"/>
            <a:ext cx="8280400" cy="5531703"/>
          </a:xfrm>
        </p:spPr>
        <p:txBody>
          <a:bodyPr>
            <a:normAutofit lnSpcReduction="10000"/>
          </a:bodyPr>
          <a:lstStyle/>
          <a:p>
            <a:pPr>
              <a:lnSpc>
                <a:spcPct val="120000"/>
              </a:lnSpc>
            </a:pPr>
            <a:r>
              <a:rPr lang="en-US" dirty="0"/>
              <a:t>18 CCR §25136-2 provides that sales from services are assigned to California to the extent the taxpayer’s customer receives the benefit of the service in the state</a:t>
            </a:r>
          </a:p>
          <a:p>
            <a:pPr lvl="1">
              <a:lnSpc>
                <a:spcPct val="120000"/>
              </a:lnSpc>
            </a:pPr>
            <a:r>
              <a:rPr lang="en-US" dirty="0"/>
              <a:t>“Benefit of a service is received” means the location where the taxpayer’s customer has either directly or indirectly received value from delivery of that service</a:t>
            </a:r>
          </a:p>
          <a:p>
            <a:pPr lvl="1">
              <a:lnSpc>
                <a:spcPct val="120000"/>
              </a:lnSpc>
            </a:pPr>
            <a:r>
              <a:rPr lang="en-US" dirty="0"/>
              <a:t>Different rules based on whether the customer is an individual or business</a:t>
            </a:r>
          </a:p>
          <a:p>
            <a:pPr lvl="2">
              <a:lnSpc>
                <a:spcPct val="120000"/>
              </a:lnSpc>
              <a:spcBef>
                <a:spcPts val="600"/>
              </a:spcBef>
            </a:pPr>
            <a:r>
              <a:rPr lang="en-US" dirty="0"/>
              <a:t>If the customer is an </a:t>
            </a:r>
            <a:r>
              <a:rPr lang="en-US" dirty="0" smtClean="0"/>
              <a:t>individual, then the location is presumed to be in </a:t>
            </a:r>
            <a:r>
              <a:rPr lang="en-US" dirty="0"/>
              <a:t>California </a:t>
            </a:r>
            <a:r>
              <a:rPr lang="en-US" dirty="0" smtClean="0"/>
              <a:t>if the </a:t>
            </a:r>
            <a:r>
              <a:rPr lang="en-US" dirty="0"/>
              <a:t>taxpayer’s customer’s billing </a:t>
            </a:r>
            <a:r>
              <a:rPr lang="en-US" dirty="0" smtClean="0"/>
              <a:t>address is </a:t>
            </a:r>
            <a:r>
              <a:rPr lang="en-US" dirty="0"/>
              <a:t>in California</a:t>
            </a:r>
          </a:p>
          <a:p>
            <a:pPr lvl="2">
              <a:lnSpc>
                <a:spcPct val="120000"/>
              </a:lnSpc>
              <a:spcBef>
                <a:spcPts val="600"/>
              </a:spcBef>
            </a:pPr>
            <a:r>
              <a:rPr lang="en-US" dirty="0"/>
              <a:t>If the taxpayer’s customer is a business entity, </a:t>
            </a:r>
            <a:r>
              <a:rPr lang="en-US" dirty="0" smtClean="0"/>
              <a:t>then the location is presumed to be in </a:t>
            </a:r>
            <a:r>
              <a:rPr lang="en-US" dirty="0"/>
              <a:t>California to the extent the contract between the taxpayer and the taxpayer's customer or the taxpayer's books and records kept in the normal course of business, notwithstanding the </a:t>
            </a:r>
            <a:r>
              <a:rPr lang="en-US" dirty="0" smtClean="0"/>
              <a:t>billing address </a:t>
            </a:r>
            <a:r>
              <a:rPr lang="en-US" dirty="0"/>
              <a:t>of the taxpayer's customer, indicate that the benefit of the service is in California</a:t>
            </a:r>
          </a:p>
          <a:p>
            <a:pPr lvl="2">
              <a:lnSpc>
                <a:spcPct val="120000"/>
              </a:lnSpc>
              <a:spcBef>
                <a:spcPts val="600"/>
              </a:spcBef>
            </a:pPr>
            <a:r>
              <a:rPr lang="en-US" dirty="0"/>
              <a:t>If presumption is overcome, then location(s) where benefit is received can be reasonably </a:t>
            </a:r>
            <a:r>
              <a:rPr lang="en-US" dirty="0" smtClean="0"/>
              <a:t>approximated</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88</a:t>
            </a:fld>
            <a:endParaRPr lang="en-GB" dirty="0"/>
          </a:p>
        </p:txBody>
      </p:sp>
    </p:spTree>
    <p:extLst>
      <p:ext uri="{BB962C8B-B14F-4D97-AF65-F5344CB8AC3E}">
        <p14:creationId xmlns:p14="http://schemas.microsoft.com/office/powerpoint/2010/main" val="38042259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Arrow Connector 260"/>
          <p:cNvCxnSpPr>
            <a:stCxn id="14" idx="1"/>
            <a:endCxn id="17" idx="1"/>
          </p:cNvCxnSpPr>
          <p:nvPr/>
        </p:nvCxnSpPr>
        <p:spPr>
          <a:xfrm rot="10800000" flipV="1">
            <a:off x="830095" y="2635916"/>
            <a:ext cx="12700" cy="590148"/>
          </a:xfrm>
          <a:prstGeom prst="bentConnector3">
            <a:avLst>
              <a:gd name="adj1" fmla="val 1800000"/>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265"/>
          <p:cNvCxnSpPr>
            <a:stCxn id="14" idx="1"/>
            <a:endCxn id="23" idx="1"/>
          </p:cNvCxnSpPr>
          <p:nvPr/>
        </p:nvCxnSpPr>
        <p:spPr>
          <a:xfrm rot="10800000" flipV="1">
            <a:off x="830095" y="2635916"/>
            <a:ext cx="12700" cy="1770444"/>
          </a:xfrm>
          <a:prstGeom prst="bentConnector3">
            <a:avLst>
              <a:gd name="adj1" fmla="val 1800000"/>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2" idx="2"/>
            <a:endCxn id="25" idx="0"/>
          </p:cNvCxnSpPr>
          <p:nvPr/>
        </p:nvCxnSpPr>
        <p:spPr>
          <a:xfrm>
            <a:off x="4326008" y="4641225"/>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a:t>Sourcing of Sales Other Than Sales of TPP under California’s New Sourcing Regulation</a:t>
            </a:r>
          </a:p>
        </p:txBody>
      </p:sp>
      <p:sp>
        <p:nvSpPr>
          <p:cNvPr id="6" name="Slide Number Placeholder 5"/>
          <p:cNvSpPr>
            <a:spLocks noGrp="1"/>
          </p:cNvSpPr>
          <p:nvPr>
            <p:ph type="sldNum" sz="quarter" idx="16"/>
          </p:nvPr>
        </p:nvSpPr>
        <p:spPr/>
        <p:txBody>
          <a:bodyPr/>
          <a:lstStyle/>
          <a:p>
            <a:fld id="{03F1EFBE-6FC5-4E3B-A532-A391AE8323A1}" type="slidenum">
              <a:rPr lang="en-GB" smtClean="0"/>
              <a:pPr/>
              <a:t>89</a:t>
            </a:fld>
            <a:endParaRPr lang="en-GB" dirty="0"/>
          </a:p>
        </p:txBody>
      </p:sp>
      <p:sp>
        <p:nvSpPr>
          <p:cNvPr id="8" name="TextBox 7"/>
          <p:cNvSpPr txBox="1"/>
          <p:nvPr/>
        </p:nvSpPr>
        <p:spPr>
          <a:xfrm>
            <a:off x="830094" y="1220754"/>
            <a:ext cx="2031960" cy="469731"/>
          </a:xfrm>
          <a:prstGeom prst="rect">
            <a:avLst/>
          </a:prstGeom>
          <a:solidFill>
            <a:srgbClr val="DBDBDB"/>
          </a:solidFill>
        </p:spPr>
        <p:txBody>
          <a:bodyPr wrap="square" lIns="34290" rIns="34290" rtlCol="0" anchor="ctr">
            <a:noAutofit/>
          </a:bodyPr>
          <a:lstStyle/>
          <a:p>
            <a:pPr algn="ctr"/>
            <a:r>
              <a:rPr lang="en-US" sz="800" dirty="0"/>
              <a:t>Intangible Personal Property sourced to CA</a:t>
            </a:r>
          </a:p>
        </p:txBody>
      </p:sp>
      <p:sp>
        <p:nvSpPr>
          <p:cNvPr id="9" name="TextBox 8"/>
          <p:cNvSpPr txBox="1"/>
          <p:nvPr/>
        </p:nvSpPr>
        <p:spPr>
          <a:xfrm>
            <a:off x="6511791" y="1220754"/>
            <a:ext cx="1814739" cy="469731"/>
          </a:xfrm>
          <a:prstGeom prst="rect">
            <a:avLst/>
          </a:prstGeom>
          <a:solidFill>
            <a:srgbClr val="DBDBDB"/>
          </a:solidFill>
        </p:spPr>
        <p:txBody>
          <a:bodyPr wrap="square" lIns="34290" rIns="34290" rtlCol="0" anchor="ctr">
            <a:noAutofit/>
          </a:bodyPr>
          <a:lstStyle/>
          <a:p>
            <a:pPr algn="ctr"/>
            <a:r>
              <a:rPr lang="en-US" sz="800" dirty="0"/>
              <a:t>Services sourced to CA</a:t>
            </a:r>
          </a:p>
        </p:txBody>
      </p:sp>
      <p:sp>
        <p:nvSpPr>
          <p:cNvPr id="10" name="TextBox 9"/>
          <p:cNvSpPr txBox="1"/>
          <p:nvPr/>
        </p:nvSpPr>
        <p:spPr>
          <a:xfrm>
            <a:off x="3347156" y="1220754"/>
            <a:ext cx="1957704" cy="469731"/>
          </a:xfrm>
          <a:prstGeom prst="rect">
            <a:avLst/>
          </a:prstGeom>
          <a:solidFill>
            <a:srgbClr val="DBDBDB"/>
          </a:solidFill>
        </p:spPr>
        <p:txBody>
          <a:bodyPr wrap="square" lIns="34290" rIns="34290" rtlCol="0" anchor="ctr">
            <a:noAutofit/>
          </a:bodyPr>
          <a:lstStyle/>
          <a:p>
            <a:pPr algn="ctr"/>
            <a:r>
              <a:rPr lang="en-US" sz="800" dirty="0"/>
              <a:t>Receipts related to:</a:t>
            </a:r>
          </a:p>
        </p:txBody>
      </p:sp>
      <p:sp>
        <p:nvSpPr>
          <p:cNvPr id="11" name="TextBox 10"/>
          <p:cNvSpPr txBox="1"/>
          <p:nvPr/>
        </p:nvSpPr>
        <p:spPr>
          <a:xfrm>
            <a:off x="830095" y="1810902"/>
            <a:ext cx="2031959" cy="469731"/>
          </a:xfrm>
          <a:prstGeom prst="rect">
            <a:avLst/>
          </a:prstGeom>
          <a:solidFill>
            <a:srgbClr val="DBDBDB"/>
          </a:solidFill>
        </p:spPr>
        <p:txBody>
          <a:bodyPr wrap="square" lIns="34290" rIns="34290" rtlCol="0" anchor="ctr">
            <a:noAutofit/>
          </a:bodyPr>
          <a:lstStyle/>
          <a:p>
            <a:pPr algn="ctr"/>
            <a:r>
              <a:rPr lang="en-US" sz="800" dirty="0"/>
              <a:t>To the extent used in CA (based on location where IPP employed by customer/licensee)</a:t>
            </a:r>
          </a:p>
        </p:txBody>
      </p:sp>
      <p:sp>
        <p:nvSpPr>
          <p:cNvPr id="12" name="TextBox 11"/>
          <p:cNvSpPr txBox="1"/>
          <p:nvPr/>
        </p:nvSpPr>
        <p:spPr>
          <a:xfrm>
            <a:off x="6511791" y="1810902"/>
            <a:ext cx="1814739" cy="469731"/>
          </a:xfrm>
          <a:prstGeom prst="rect">
            <a:avLst/>
          </a:prstGeom>
          <a:solidFill>
            <a:srgbClr val="DBDBDB"/>
          </a:solidFill>
        </p:spPr>
        <p:txBody>
          <a:bodyPr wrap="square" lIns="34290" rIns="34290" rtlCol="0" anchor="ctr">
            <a:noAutofit/>
          </a:bodyPr>
          <a:lstStyle/>
          <a:p>
            <a:pPr algn="ctr"/>
            <a:r>
              <a:rPr lang="en-US" sz="800" dirty="0"/>
              <a:t>To the extent  purchaser rec’d benefit in CA (Customer rec’d value from delivery of service in CA)</a:t>
            </a:r>
          </a:p>
        </p:txBody>
      </p:sp>
      <p:sp>
        <p:nvSpPr>
          <p:cNvPr id="13" name="TextBox 12"/>
          <p:cNvSpPr txBox="1"/>
          <p:nvPr/>
        </p:nvSpPr>
        <p:spPr>
          <a:xfrm>
            <a:off x="3347156" y="1810902"/>
            <a:ext cx="1957704" cy="469731"/>
          </a:xfrm>
          <a:prstGeom prst="rect">
            <a:avLst/>
          </a:prstGeom>
          <a:solidFill>
            <a:srgbClr val="DBDBDB"/>
          </a:solidFill>
        </p:spPr>
        <p:txBody>
          <a:bodyPr wrap="square" lIns="34290" rIns="34290" rtlCol="0" anchor="ctr">
            <a:noAutofit/>
          </a:bodyPr>
          <a:lstStyle/>
          <a:p>
            <a:pPr algn="ctr"/>
            <a:r>
              <a:rPr lang="en-US" sz="800" dirty="0"/>
              <a:t>Rental, Lease or Licensing of  </a:t>
            </a:r>
            <a:r>
              <a:rPr lang="en-US" sz="800"/>
              <a:t>Real </a:t>
            </a:r>
            <a:r>
              <a:rPr lang="en-US" sz="800" smtClean="0"/>
              <a:t>or Tangible </a:t>
            </a:r>
            <a:r>
              <a:rPr lang="en-US" sz="800" dirty="0"/>
              <a:t>Personal Property sourced to CA</a:t>
            </a:r>
          </a:p>
        </p:txBody>
      </p:sp>
      <p:sp>
        <p:nvSpPr>
          <p:cNvPr id="15" name="TextBox 14"/>
          <p:cNvSpPr txBox="1"/>
          <p:nvPr/>
        </p:nvSpPr>
        <p:spPr>
          <a:xfrm>
            <a:off x="6511791" y="2401050"/>
            <a:ext cx="1814739" cy="469731"/>
          </a:xfrm>
          <a:prstGeom prst="rect">
            <a:avLst/>
          </a:prstGeom>
          <a:solidFill>
            <a:srgbClr val="DBDBDB"/>
          </a:solidFill>
        </p:spPr>
        <p:txBody>
          <a:bodyPr wrap="square" lIns="34290" rIns="34290" rtlCol="0" anchor="ctr">
            <a:noAutofit/>
          </a:bodyPr>
          <a:lstStyle/>
          <a:p>
            <a:pPr algn="ctr"/>
            <a:r>
              <a:rPr lang="en-US" sz="800" dirty="0"/>
              <a:t>If Individual Customer</a:t>
            </a:r>
          </a:p>
        </p:txBody>
      </p:sp>
      <p:sp>
        <p:nvSpPr>
          <p:cNvPr id="16" name="TextBox 15"/>
          <p:cNvSpPr txBox="1"/>
          <p:nvPr/>
        </p:nvSpPr>
        <p:spPr>
          <a:xfrm>
            <a:off x="3347156" y="2401050"/>
            <a:ext cx="1957704" cy="469731"/>
          </a:xfrm>
          <a:prstGeom prst="rect">
            <a:avLst/>
          </a:prstGeom>
          <a:solidFill>
            <a:srgbClr val="DBDBDB"/>
          </a:solidFill>
        </p:spPr>
        <p:txBody>
          <a:bodyPr wrap="square" lIns="34290" rIns="34290" rtlCol="0" anchor="ctr">
            <a:noAutofit/>
          </a:bodyPr>
          <a:lstStyle/>
          <a:p>
            <a:pPr algn="ctr"/>
            <a:r>
              <a:rPr lang="en-US" sz="800" dirty="0"/>
              <a:t>To the extent  property located in CA</a:t>
            </a:r>
          </a:p>
        </p:txBody>
      </p:sp>
      <p:sp>
        <p:nvSpPr>
          <p:cNvPr id="17" name="TextBox 16"/>
          <p:cNvSpPr txBox="1"/>
          <p:nvPr/>
        </p:nvSpPr>
        <p:spPr>
          <a:xfrm>
            <a:off x="830095" y="2991198"/>
            <a:ext cx="2031959" cy="469731"/>
          </a:xfrm>
          <a:prstGeom prst="rect">
            <a:avLst/>
          </a:prstGeom>
          <a:solidFill>
            <a:srgbClr val="DBDBDB"/>
          </a:solidFill>
        </p:spPr>
        <p:txBody>
          <a:bodyPr wrap="square" lIns="34290" rIns="34290" rtlCol="0" anchor="ctr">
            <a:noAutofit/>
          </a:bodyPr>
          <a:lstStyle/>
          <a:p>
            <a:pPr algn="ctr"/>
            <a:r>
              <a:rPr lang="en-US" sz="800" dirty="0"/>
              <a:t>If Non-Marketing/Manufacturing Intangibles</a:t>
            </a:r>
          </a:p>
        </p:txBody>
      </p:sp>
      <p:sp>
        <p:nvSpPr>
          <p:cNvPr id="18" name="TextBox 17"/>
          <p:cNvSpPr txBox="1"/>
          <p:nvPr/>
        </p:nvSpPr>
        <p:spPr>
          <a:xfrm>
            <a:off x="6511791" y="2991198"/>
            <a:ext cx="1814739" cy="469731"/>
          </a:xfrm>
          <a:prstGeom prst="rect">
            <a:avLst/>
          </a:prstGeom>
          <a:solidFill>
            <a:srgbClr val="DBDBDB"/>
          </a:solidFill>
        </p:spPr>
        <p:txBody>
          <a:bodyPr wrap="square" lIns="34290" rIns="34290" rtlCol="0" anchor="ctr">
            <a:noAutofit/>
          </a:bodyPr>
          <a:lstStyle/>
          <a:p>
            <a:pPr algn="ctr"/>
            <a:r>
              <a:rPr lang="en-US" sz="800" dirty="0"/>
              <a:t>Presumed to be Billing Address</a:t>
            </a:r>
          </a:p>
        </p:txBody>
      </p:sp>
      <p:sp>
        <p:nvSpPr>
          <p:cNvPr id="19" name="TextBox 18"/>
          <p:cNvSpPr txBox="1"/>
          <p:nvPr/>
        </p:nvSpPr>
        <p:spPr>
          <a:xfrm>
            <a:off x="3347156" y="3581346"/>
            <a:ext cx="1957704" cy="469731"/>
          </a:xfrm>
          <a:prstGeom prst="rect">
            <a:avLst/>
          </a:prstGeom>
          <a:solidFill>
            <a:srgbClr val="DBDBDB"/>
          </a:solidFill>
        </p:spPr>
        <p:txBody>
          <a:bodyPr wrap="square" lIns="34290" rIns="34290" rtlCol="0" anchor="ctr">
            <a:noAutofit/>
          </a:bodyPr>
          <a:lstStyle/>
          <a:p>
            <a:pPr algn="ctr"/>
            <a:r>
              <a:rPr lang="en-US" sz="800" dirty="0"/>
              <a:t>Presumed to be locations specified in contract or books (for IPP based on prior extent of T/P use in state at the time of the sale)</a:t>
            </a:r>
          </a:p>
        </p:txBody>
      </p:sp>
      <p:sp>
        <p:nvSpPr>
          <p:cNvPr id="20" name="TextBox 19"/>
          <p:cNvSpPr txBox="1"/>
          <p:nvPr/>
        </p:nvSpPr>
        <p:spPr>
          <a:xfrm>
            <a:off x="830095" y="3581346"/>
            <a:ext cx="2031959" cy="469731"/>
          </a:xfrm>
          <a:prstGeom prst="rect">
            <a:avLst/>
          </a:prstGeom>
          <a:solidFill>
            <a:srgbClr val="DBDBDB"/>
          </a:solidFill>
        </p:spPr>
        <p:txBody>
          <a:bodyPr wrap="square" lIns="34290" rIns="34290" rtlCol="0" anchor="ctr">
            <a:noAutofit/>
          </a:bodyPr>
          <a:lstStyle/>
          <a:p>
            <a:pPr algn="ctr"/>
            <a:r>
              <a:rPr lang="en-US" sz="800" dirty="0"/>
              <a:t>Presumed to be CA to the extent the use for which fees paid occurs in CA based method contained in contract or T/P’s books</a:t>
            </a:r>
          </a:p>
        </p:txBody>
      </p:sp>
      <p:sp>
        <p:nvSpPr>
          <p:cNvPr id="21" name="TextBox 20"/>
          <p:cNvSpPr txBox="1"/>
          <p:nvPr/>
        </p:nvSpPr>
        <p:spPr>
          <a:xfrm>
            <a:off x="6511791" y="3581346"/>
            <a:ext cx="1814739" cy="469731"/>
          </a:xfrm>
          <a:prstGeom prst="rect">
            <a:avLst/>
          </a:prstGeom>
          <a:solidFill>
            <a:srgbClr val="DBDBDB"/>
          </a:solidFill>
        </p:spPr>
        <p:txBody>
          <a:bodyPr wrap="square" lIns="34290" rIns="34290" rtlCol="0" anchor="ctr">
            <a:noAutofit/>
          </a:bodyPr>
          <a:lstStyle/>
          <a:p>
            <a:pPr algn="ctr"/>
            <a:r>
              <a:rPr lang="en-US" sz="700" dirty="0"/>
              <a:t>Taxpayer may overcome presumption if contracts or books show the extent service performed/benefit rec’d  in CA (and FTB concurs)</a:t>
            </a:r>
          </a:p>
        </p:txBody>
      </p:sp>
      <p:sp>
        <p:nvSpPr>
          <p:cNvPr id="22" name="TextBox 21"/>
          <p:cNvSpPr txBox="1"/>
          <p:nvPr/>
        </p:nvSpPr>
        <p:spPr>
          <a:xfrm>
            <a:off x="3347156" y="4171494"/>
            <a:ext cx="1957704" cy="469731"/>
          </a:xfrm>
          <a:prstGeom prst="rect">
            <a:avLst/>
          </a:prstGeom>
          <a:solidFill>
            <a:srgbClr val="DBDBDB"/>
          </a:solidFill>
        </p:spPr>
        <p:txBody>
          <a:bodyPr wrap="square" lIns="34290" rIns="34290" rtlCol="0" anchor="ctr">
            <a:noAutofit/>
          </a:bodyPr>
          <a:lstStyle/>
          <a:p>
            <a:pPr algn="ctr"/>
            <a:r>
              <a:rPr lang="en-US" sz="650" dirty="0"/>
              <a:t>Presumption may be overcome if it is shown that the contract or books do not accurately  reflect the actual location where benefit received, or IPP used, by customer</a:t>
            </a:r>
          </a:p>
        </p:txBody>
      </p:sp>
      <p:sp>
        <p:nvSpPr>
          <p:cNvPr id="23" name="TextBox 22"/>
          <p:cNvSpPr txBox="1"/>
          <p:nvPr/>
        </p:nvSpPr>
        <p:spPr>
          <a:xfrm>
            <a:off x="830095" y="4171494"/>
            <a:ext cx="2031959" cy="469731"/>
          </a:xfrm>
          <a:prstGeom prst="rect">
            <a:avLst/>
          </a:prstGeom>
          <a:solidFill>
            <a:srgbClr val="DBDBDB"/>
          </a:solidFill>
        </p:spPr>
        <p:txBody>
          <a:bodyPr wrap="square" lIns="34290" rIns="34290" rtlCol="0" anchor="ctr">
            <a:noAutofit/>
          </a:bodyPr>
          <a:lstStyle/>
          <a:p>
            <a:pPr algn="ctr"/>
            <a:r>
              <a:rPr lang="en-US" sz="700" dirty="0"/>
              <a:t>If mixed Intangible &amp; fee separately stated, use this split unless FTB proves not reasonable  (if no split, presume that all Marketing Intangible)</a:t>
            </a:r>
          </a:p>
        </p:txBody>
      </p:sp>
      <p:sp>
        <p:nvSpPr>
          <p:cNvPr id="24" name="TextBox 23"/>
          <p:cNvSpPr txBox="1"/>
          <p:nvPr/>
        </p:nvSpPr>
        <p:spPr>
          <a:xfrm>
            <a:off x="6511791" y="4171494"/>
            <a:ext cx="1814739" cy="469731"/>
          </a:xfrm>
          <a:prstGeom prst="rect">
            <a:avLst/>
          </a:prstGeom>
          <a:solidFill>
            <a:srgbClr val="DBDBDB"/>
          </a:solidFill>
        </p:spPr>
        <p:txBody>
          <a:bodyPr wrap="square" lIns="34290" rIns="34290" rtlCol="0" anchor="ctr">
            <a:noAutofit/>
          </a:bodyPr>
          <a:lstStyle/>
          <a:p>
            <a:pPr algn="ctr"/>
            <a:r>
              <a:rPr lang="en-US" sz="700" dirty="0"/>
              <a:t>If presumption overcome, use alternative method based on contract or books if they reasonably reflect where benefit received</a:t>
            </a:r>
          </a:p>
        </p:txBody>
      </p:sp>
      <p:sp>
        <p:nvSpPr>
          <p:cNvPr id="25" name="TextBox 24"/>
          <p:cNvSpPr txBox="1"/>
          <p:nvPr/>
        </p:nvSpPr>
        <p:spPr>
          <a:xfrm>
            <a:off x="3347156" y="4761642"/>
            <a:ext cx="1957704" cy="469731"/>
          </a:xfrm>
          <a:prstGeom prst="rect">
            <a:avLst/>
          </a:prstGeom>
          <a:solidFill>
            <a:srgbClr val="DBDBDB"/>
          </a:solidFill>
        </p:spPr>
        <p:txBody>
          <a:bodyPr wrap="square" lIns="34290" rIns="34290" rtlCol="0" anchor="ctr">
            <a:noAutofit/>
          </a:bodyPr>
          <a:lstStyle/>
          <a:p>
            <a:pPr algn="ctr"/>
            <a:r>
              <a:rPr lang="en-US" sz="800" dirty="0"/>
              <a:t>If presumption overcome, use reasonable approximation based on customer’s or purchaser’s activities </a:t>
            </a:r>
          </a:p>
        </p:txBody>
      </p:sp>
      <p:sp>
        <p:nvSpPr>
          <p:cNvPr id="26" name="TextBox 25"/>
          <p:cNvSpPr txBox="1"/>
          <p:nvPr/>
        </p:nvSpPr>
        <p:spPr>
          <a:xfrm>
            <a:off x="830095" y="4761642"/>
            <a:ext cx="2031959" cy="469731"/>
          </a:xfrm>
          <a:prstGeom prst="rect">
            <a:avLst/>
          </a:prstGeom>
          <a:solidFill>
            <a:srgbClr val="DBDBDB"/>
          </a:solidFill>
        </p:spPr>
        <p:txBody>
          <a:bodyPr wrap="square" lIns="34290" rIns="34290" rtlCol="0" anchor="ctr">
            <a:noAutofit/>
          </a:bodyPr>
          <a:lstStyle/>
          <a:p>
            <a:pPr algn="ctr"/>
            <a:r>
              <a:rPr lang="en-US" sz="800" dirty="0"/>
              <a:t>If Marketing Intangibles</a:t>
            </a:r>
          </a:p>
        </p:txBody>
      </p:sp>
      <p:sp>
        <p:nvSpPr>
          <p:cNvPr id="27" name="TextBox 26"/>
          <p:cNvSpPr txBox="1"/>
          <p:nvPr/>
        </p:nvSpPr>
        <p:spPr>
          <a:xfrm>
            <a:off x="6511791" y="4761642"/>
            <a:ext cx="1814739" cy="469731"/>
          </a:xfrm>
          <a:prstGeom prst="rect">
            <a:avLst/>
          </a:prstGeom>
          <a:solidFill>
            <a:srgbClr val="DBDBDB"/>
          </a:solidFill>
        </p:spPr>
        <p:txBody>
          <a:bodyPr wrap="square" lIns="34290" rIns="34290" rtlCol="0" anchor="ctr">
            <a:noAutofit/>
          </a:bodyPr>
          <a:lstStyle/>
          <a:p>
            <a:pPr algn="ctr"/>
            <a:r>
              <a:rPr lang="en-US" sz="800" dirty="0"/>
              <a:t>Otherwise reasonably approximate consistent with activities of customer based on other data such as population</a:t>
            </a:r>
          </a:p>
        </p:txBody>
      </p:sp>
      <p:sp>
        <p:nvSpPr>
          <p:cNvPr id="28" name="TextBox 27"/>
          <p:cNvSpPr txBox="1"/>
          <p:nvPr/>
        </p:nvSpPr>
        <p:spPr>
          <a:xfrm>
            <a:off x="3347156" y="2991198"/>
            <a:ext cx="873088" cy="469731"/>
          </a:xfrm>
          <a:prstGeom prst="rect">
            <a:avLst/>
          </a:prstGeom>
          <a:solidFill>
            <a:srgbClr val="DBDBDB"/>
          </a:solidFill>
        </p:spPr>
        <p:txBody>
          <a:bodyPr wrap="square" lIns="34290" rIns="34290" rtlCol="0" anchor="ctr">
            <a:noAutofit/>
          </a:bodyPr>
          <a:lstStyle/>
          <a:p>
            <a:pPr algn="ctr"/>
            <a:r>
              <a:rPr lang="en-US" sz="800" dirty="0"/>
              <a:t>If complete transfer of IPP rights</a:t>
            </a:r>
          </a:p>
        </p:txBody>
      </p:sp>
      <p:sp>
        <p:nvSpPr>
          <p:cNvPr id="29" name="TextBox 28"/>
          <p:cNvSpPr txBox="1"/>
          <p:nvPr/>
        </p:nvSpPr>
        <p:spPr>
          <a:xfrm>
            <a:off x="841425" y="5351788"/>
            <a:ext cx="2009298" cy="552703"/>
          </a:xfrm>
          <a:prstGeom prst="rect">
            <a:avLst/>
          </a:prstGeom>
          <a:solidFill>
            <a:srgbClr val="DBDBDB"/>
          </a:solidFill>
        </p:spPr>
        <p:txBody>
          <a:bodyPr wrap="square" lIns="34290" rIns="34290" rtlCol="0" anchor="ctr">
            <a:noAutofit/>
          </a:bodyPr>
          <a:lstStyle/>
          <a:p>
            <a:pPr algn="ctr"/>
            <a:r>
              <a:rPr lang="en-US" sz="630" dirty="0"/>
              <a:t>If receipts based on sales or other marketing of customer’s goods or services, and T/P’s books or contract  provide method for determining CA customers of licensee, then presumed to be sourced under method in books or contract</a:t>
            </a:r>
          </a:p>
        </p:txBody>
      </p:sp>
      <p:sp>
        <p:nvSpPr>
          <p:cNvPr id="30" name="TextBox 29"/>
          <p:cNvSpPr txBox="1"/>
          <p:nvPr/>
        </p:nvSpPr>
        <p:spPr>
          <a:xfrm>
            <a:off x="6511791" y="5344561"/>
            <a:ext cx="1814739" cy="491099"/>
          </a:xfrm>
          <a:prstGeom prst="rect">
            <a:avLst/>
          </a:prstGeom>
          <a:solidFill>
            <a:srgbClr val="DBDBDB"/>
          </a:solidFill>
        </p:spPr>
        <p:txBody>
          <a:bodyPr wrap="square" lIns="34290" rIns="34290" rtlCol="0" anchor="ctr">
            <a:noAutofit/>
          </a:bodyPr>
          <a:lstStyle/>
          <a:p>
            <a:pPr algn="ctr"/>
            <a:r>
              <a:rPr lang="en-US" sz="800" dirty="0"/>
              <a:t>Customer’s/purchaser’s billing address</a:t>
            </a:r>
          </a:p>
        </p:txBody>
      </p:sp>
      <p:sp>
        <p:nvSpPr>
          <p:cNvPr id="31" name="TextBox 30"/>
          <p:cNvSpPr txBox="1"/>
          <p:nvPr/>
        </p:nvSpPr>
        <p:spPr>
          <a:xfrm>
            <a:off x="3359823" y="5351788"/>
            <a:ext cx="1932370" cy="552705"/>
          </a:xfrm>
          <a:prstGeom prst="rect">
            <a:avLst/>
          </a:prstGeom>
          <a:solidFill>
            <a:srgbClr val="DBDBDB"/>
          </a:solidFill>
        </p:spPr>
        <p:txBody>
          <a:bodyPr wrap="square" lIns="34290" rIns="34290" rtlCol="0" anchor="ctr">
            <a:noAutofit/>
          </a:bodyPr>
          <a:lstStyle/>
          <a:p>
            <a:pPr algn="ctr"/>
            <a:r>
              <a:rPr lang="en-US" sz="625" dirty="0"/>
              <a:t>If location not determinable  from books/contract, use reasonable approximation based on customer’s activities (if used by </a:t>
            </a:r>
            <a:r>
              <a:rPr lang="en-US" sz="625" dirty="0" smtClean="0"/>
              <a:t>wholesaler, population of </a:t>
            </a:r>
            <a:r>
              <a:rPr lang="en-US" sz="625" dirty="0"/>
              <a:t>area where licensee uses IPP may be solely </a:t>
            </a:r>
            <a:r>
              <a:rPr lang="en-US" sz="625" dirty="0" smtClean="0"/>
              <a:t>used)</a:t>
            </a:r>
            <a:endParaRPr lang="en-US" sz="625" dirty="0"/>
          </a:p>
        </p:txBody>
      </p:sp>
      <p:sp>
        <p:nvSpPr>
          <p:cNvPr id="32" name="TextBox 31"/>
          <p:cNvSpPr txBox="1"/>
          <p:nvPr/>
        </p:nvSpPr>
        <p:spPr>
          <a:xfrm>
            <a:off x="4431772" y="2991198"/>
            <a:ext cx="873088" cy="469731"/>
          </a:xfrm>
          <a:prstGeom prst="rect">
            <a:avLst/>
          </a:prstGeom>
          <a:solidFill>
            <a:srgbClr val="DBDBDB"/>
          </a:solidFill>
        </p:spPr>
        <p:txBody>
          <a:bodyPr wrap="square" lIns="34290" rIns="34290" rtlCol="0" anchor="ctr">
            <a:noAutofit/>
          </a:bodyPr>
          <a:lstStyle/>
          <a:p>
            <a:pPr algn="ctr"/>
            <a:r>
              <a:rPr lang="en-US" sz="800" dirty="0"/>
              <a:t>If Business Customer</a:t>
            </a:r>
          </a:p>
        </p:txBody>
      </p:sp>
      <p:cxnSp>
        <p:nvCxnSpPr>
          <p:cNvPr id="34" name="Straight Arrow Connector 33"/>
          <p:cNvCxnSpPr>
            <a:stCxn id="8" idx="2"/>
            <a:endCxn id="11" idx="0"/>
          </p:cNvCxnSpPr>
          <p:nvPr/>
        </p:nvCxnSpPr>
        <p:spPr>
          <a:xfrm>
            <a:off x="1846074" y="1690485"/>
            <a:ext cx="1"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2"/>
            <a:endCxn id="14" idx="0"/>
          </p:cNvCxnSpPr>
          <p:nvPr/>
        </p:nvCxnSpPr>
        <p:spPr>
          <a:xfrm>
            <a:off x="1846075" y="2280633"/>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 idx="1"/>
            <a:endCxn id="8" idx="3"/>
          </p:cNvCxnSpPr>
          <p:nvPr/>
        </p:nvCxnSpPr>
        <p:spPr>
          <a:xfrm flipH="1">
            <a:off x="2862054" y="1455620"/>
            <a:ext cx="485102" cy="0"/>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3"/>
            <a:endCxn id="9" idx="1"/>
          </p:cNvCxnSpPr>
          <p:nvPr/>
        </p:nvCxnSpPr>
        <p:spPr>
          <a:xfrm>
            <a:off x="5304860" y="1455620"/>
            <a:ext cx="1206931" cy="0"/>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2"/>
            <a:endCxn id="29" idx="0"/>
          </p:cNvCxnSpPr>
          <p:nvPr/>
        </p:nvCxnSpPr>
        <p:spPr>
          <a:xfrm flipH="1">
            <a:off x="1846074" y="5231373"/>
            <a:ext cx="1" cy="120415"/>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2"/>
            <a:endCxn id="20" idx="0"/>
          </p:cNvCxnSpPr>
          <p:nvPr/>
        </p:nvCxnSpPr>
        <p:spPr>
          <a:xfrm>
            <a:off x="1846075" y="3460929"/>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3" idx="2"/>
            <a:endCxn id="26" idx="0"/>
          </p:cNvCxnSpPr>
          <p:nvPr/>
        </p:nvCxnSpPr>
        <p:spPr>
          <a:xfrm>
            <a:off x="1846075" y="4641225"/>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3" idx="0"/>
            <a:endCxn id="20" idx="2"/>
          </p:cNvCxnSpPr>
          <p:nvPr/>
        </p:nvCxnSpPr>
        <p:spPr>
          <a:xfrm flipV="1">
            <a:off x="1846075" y="4051077"/>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2"/>
            <a:endCxn id="13" idx="0"/>
          </p:cNvCxnSpPr>
          <p:nvPr/>
        </p:nvCxnSpPr>
        <p:spPr>
          <a:xfrm>
            <a:off x="4326008" y="1690485"/>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3" idx="2"/>
            <a:endCxn id="16" idx="0"/>
          </p:cNvCxnSpPr>
          <p:nvPr/>
        </p:nvCxnSpPr>
        <p:spPr>
          <a:xfrm>
            <a:off x="4326008" y="2280633"/>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149"/>
          <p:cNvCxnSpPr>
            <a:stCxn id="28" idx="2"/>
            <a:endCxn id="19" idx="0"/>
          </p:cNvCxnSpPr>
          <p:nvPr/>
        </p:nvCxnSpPr>
        <p:spPr>
          <a:xfrm rot="16200000" flipH="1">
            <a:off x="3994646" y="3249983"/>
            <a:ext cx="120417" cy="542308"/>
          </a:xfrm>
          <a:prstGeom prst="bentConnector3">
            <a:avLst>
              <a:gd name="adj1" fmla="val 50000"/>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152"/>
          <p:cNvCxnSpPr>
            <a:stCxn id="32" idx="2"/>
            <a:endCxn id="19" idx="0"/>
          </p:cNvCxnSpPr>
          <p:nvPr/>
        </p:nvCxnSpPr>
        <p:spPr>
          <a:xfrm rot="5400000">
            <a:off x="4536954" y="3249983"/>
            <a:ext cx="120417" cy="542308"/>
          </a:xfrm>
          <a:prstGeom prst="bentConnector3">
            <a:avLst>
              <a:gd name="adj1" fmla="val 50000"/>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149"/>
          <p:cNvCxnSpPr>
            <a:stCxn id="11" idx="3"/>
            <a:endCxn id="28" idx="1"/>
          </p:cNvCxnSpPr>
          <p:nvPr/>
        </p:nvCxnSpPr>
        <p:spPr>
          <a:xfrm>
            <a:off x="2862054" y="2045768"/>
            <a:ext cx="485102" cy="1180296"/>
          </a:xfrm>
          <a:prstGeom prst="bentConnector3">
            <a:avLst>
              <a:gd name="adj1" fmla="val 50000"/>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9" idx="2"/>
            <a:endCxn id="22" idx="0"/>
          </p:cNvCxnSpPr>
          <p:nvPr/>
        </p:nvCxnSpPr>
        <p:spPr>
          <a:xfrm>
            <a:off x="4326008" y="4051077"/>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149"/>
          <p:cNvCxnSpPr>
            <a:stCxn id="20" idx="3"/>
            <a:endCxn id="22" idx="1"/>
          </p:cNvCxnSpPr>
          <p:nvPr/>
        </p:nvCxnSpPr>
        <p:spPr>
          <a:xfrm>
            <a:off x="2862054" y="3816212"/>
            <a:ext cx="485102" cy="590148"/>
          </a:xfrm>
          <a:prstGeom prst="bentConnector3">
            <a:avLst>
              <a:gd name="adj1" fmla="val 50000"/>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0" name="Straight Arrow Connector 149"/>
          <p:cNvCxnSpPr>
            <a:stCxn id="29" idx="3"/>
            <a:endCxn id="31" idx="1"/>
          </p:cNvCxnSpPr>
          <p:nvPr/>
        </p:nvCxnSpPr>
        <p:spPr>
          <a:xfrm>
            <a:off x="2850723" y="5628140"/>
            <a:ext cx="509100" cy="1"/>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9" idx="2"/>
            <a:endCxn id="12" idx="0"/>
          </p:cNvCxnSpPr>
          <p:nvPr/>
        </p:nvCxnSpPr>
        <p:spPr>
          <a:xfrm>
            <a:off x="7419161" y="1690485"/>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2" idx="2"/>
            <a:endCxn id="15" idx="0"/>
          </p:cNvCxnSpPr>
          <p:nvPr/>
        </p:nvCxnSpPr>
        <p:spPr>
          <a:xfrm>
            <a:off x="7419161" y="2280633"/>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5" idx="2"/>
            <a:endCxn id="18" idx="0"/>
          </p:cNvCxnSpPr>
          <p:nvPr/>
        </p:nvCxnSpPr>
        <p:spPr>
          <a:xfrm>
            <a:off x="7419161" y="2870781"/>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8" idx="2"/>
            <a:endCxn id="21" idx="0"/>
          </p:cNvCxnSpPr>
          <p:nvPr/>
        </p:nvCxnSpPr>
        <p:spPr>
          <a:xfrm>
            <a:off x="7419161" y="3460929"/>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1" idx="2"/>
            <a:endCxn id="24" idx="0"/>
          </p:cNvCxnSpPr>
          <p:nvPr/>
        </p:nvCxnSpPr>
        <p:spPr>
          <a:xfrm>
            <a:off x="7419161" y="4051077"/>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4" idx="2"/>
            <a:endCxn id="27" idx="0"/>
          </p:cNvCxnSpPr>
          <p:nvPr/>
        </p:nvCxnSpPr>
        <p:spPr>
          <a:xfrm>
            <a:off x="7419161" y="4641225"/>
            <a:ext cx="0" cy="120417"/>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244"/>
          <p:cNvCxnSpPr>
            <a:stCxn id="25" idx="3"/>
            <a:endCxn id="33" idx="0"/>
          </p:cNvCxnSpPr>
          <p:nvPr/>
        </p:nvCxnSpPr>
        <p:spPr>
          <a:xfrm flipV="1">
            <a:off x="5304860" y="4586370"/>
            <a:ext cx="603466" cy="410138"/>
          </a:xfrm>
          <a:prstGeom prst="bentConnector4">
            <a:avLst>
              <a:gd name="adj1" fmla="val 13604"/>
              <a:gd name="adj2" fmla="val 155737"/>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403106" y="4179911"/>
            <a:ext cx="550501" cy="215444"/>
          </a:xfrm>
          <a:prstGeom prst="rect">
            <a:avLst/>
          </a:prstGeom>
          <a:noFill/>
        </p:spPr>
        <p:txBody>
          <a:bodyPr wrap="square" lIns="34290" rIns="34290" rtlCol="0" anchor="ctr">
            <a:spAutoFit/>
          </a:bodyPr>
          <a:lstStyle/>
          <a:p>
            <a:pPr algn="ctr"/>
            <a:r>
              <a:rPr lang="en-US" sz="800" dirty="0"/>
              <a:t>Services</a:t>
            </a:r>
          </a:p>
        </p:txBody>
      </p:sp>
      <p:cxnSp>
        <p:nvCxnSpPr>
          <p:cNvPr id="61" name="Straight Arrow Connector 149"/>
          <p:cNvCxnSpPr>
            <a:stCxn id="14" idx="1"/>
            <a:endCxn id="26" idx="1"/>
          </p:cNvCxnSpPr>
          <p:nvPr/>
        </p:nvCxnSpPr>
        <p:spPr>
          <a:xfrm rot="10800000" flipV="1">
            <a:off x="830095" y="2635916"/>
            <a:ext cx="12700" cy="2360592"/>
          </a:xfrm>
          <a:prstGeom prst="bentConnector3">
            <a:avLst>
              <a:gd name="adj1" fmla="val 1800000"/>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149"/>
          <p:cNvCxnSpPr>
            <a:stCxn id="12" idx="1"/>
            <a:endCxn id="32" idx="3"/>
          </p:cNvCxnSpPr>
          <p:nvPr/>
        </p:nvCxnSpPr>
        <p:spPr>
          <a:xfrm rot="10800000" flipV="1">
            <a:off x="5304861" y="2045768"/>
            <a:ext cx="1206931" cy="1180296"/>
          </a:xfrm>
          <a:prstGeom prst="bentConnector3">
            <a:avLst>
              <a:gd name="adj1" fmla="val 50000"/>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0095" y="2401050"/>
            <a:ext cx="2031959" cy="469731"/>
          </a:xfrm>
          <a:prstGeom prst="rect">
            <a:avLst/>
          </a:prstGeom>
          <a:solidFill>
            <a:srgbClr val="DBDBDB"/>
          </a:solidFill>
        </p:spPr>
        <p:txBody>
          <a:bodyPr wrap="square" lIns="34290" rIns="34290" rtlCol="0" anchor="ctr">
            <a:noAutofit/>
          </a:bodyPr>
          <a:lstStyle/>
          <a:p>
            <a:pPr algn="ctr"/>
            <a:r>
              <a:rPr lang="en-US" sz="800" dirty="0"/>
              <a:t>If license or other use of IPP</a:t>
            </a:r>
          </a:p>
        </p:txBody>
      </p:sp>
      <p:sp>
        <p:nvSpPr>
          <p:cNvPr id="70" name="Rectangle 69"/>
          <p:cNvSpPr/>
          <p:nvPr/>
        </p:nvSpPr>
        <p:spPr>
          <a:xfrm>
            <a:off x="5509995" y="3486857"/>
            <a:ext cx="764381" cy="656759"/>
          </a:xfrm>
          <a:prstGeom prst="rect">
            <a:avLst/>
          </a:prstGeom>
          <a:solidFill>
            <a:srgbClr val="DBDBDB"/>
          </a:solidFill>
        </p:spPr>
        <p:txBody>
          <a:bodyPr wrap="square" lIns="34290" rIns="34290" rtlCol="0" anchor="ctr">
            <a:noAutofit/>
          </a:bodyPr>
          <a:lstStyle/>
          <a:p>
            <a:pPr algn="ctr"/>
            <a:r>
              <a:rPr lang="en-US" sz="700" dirty="0"/>
              <a:t>Special rules for IPP </a:t>
            </a:r>
            <a:r>
              <a:rPr lang="en-US" sz="700" dirty="0" smtClean="0"/>
              <a:t>– sale </a:t>
            </a:r>
            <a:r>
              <a:rPr lang="en-US" sz="700" dirty="0"/>
              <a:t>of stock, PTE interest, marketable securities</a:t>
            </a:r>
          </a:p>
        </p:txBody>
      </p:sp>
      <p:cxnSp>
        <p:nvCxnSpPr>
          <p:cNvPr id="71" name="Straight Arrow Connector 70"/>
          <p:cNvCxnSpPr>
            <a:stCxn id="19" idx="3"/>
            <a:endCxn id="70" idx="1"/>
          </p:cNvCxnSpPr>
          <p:nvPr/>
        </p:nvCxnSpPr>
        <p:spPr>
          <a:xfrm flipV="1">
            <a:off x="5304860" y="3815237"/>
            <a:ext cx="205135" cy="975"/>
          </a:xfrm>
          <a:prstGeom prst="straightConnector1">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244"/>
          <p:cNvCxnSpPr>
            <a:endCxn id="30" idx="1"/>
          </p:cNvCxnSpPr>
          <p:nvPr/>
        </p:nvCxnSpPr>
        <p:spPr>
          <a:xfrm>
            <a:off x="5307809" y="4996507"/>
            <a:ext cx="1203982" cy="593604"/>
          </a:xfrm>
          <a:prstGeom prst="bentConnector3">
            <a:avLst>
              <a:gd name="adj1" fmla="val 6686"/>
            </a:avLst>
          </a:prstGeom>
          <a:ln w="6350">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469051" y="4586370"/>
            <a:ext cx="878549" cy="844513"/>
          </a:xfrm>
          <a:prstGeom prst="rect">
            <a:avLst/>
          </a:prstGeom>
          <a:solidFill>
            <a:srgbClr val="DBDBDB"/>
          </a:solidFill>
        </p:spPr>
        <p:txBody>
          <a:bodyPr wrap="square" lIns="34290" rIns="34290" rtlCol="0" anchor="ctr">
            <a:noAutofit/>
          </a:bodyPr>
          <a:lstStyle/>
          <a:p>
            <a:pPr algn="ctr"/>
            <a:r>
              <a:rPr lang="en-US" sz="700" dirty="0"/>
              <a:t>If location cannot be reasonably </a:t>
            </a:r>
            <a:r>
              <a:rPr lang="en-US" sz="700"/>
              <a:t>approximated </a:t>
            </a:r>
            <a:r>
              <a:rPr lang="en-US" sz="700" smtClean="0"/>
              <a:t>– </a:t>
            </a:r>
            <a:r>
              <a:rPr lang="en-US" sz="700" dirty="0"/>
              <a:t>use location from which customer placed order</a:t>
            </a:r>
          </a:p>
        </p:txBody>
      </p:sp>
      <p:cxnSp>
        <p:nvCxnSpPr>
          <p:cNvPr id="79" name="Straight Arrow Connector 78"/>
          <p:cNvCxnSpPr/>
          <p:nvPr/>
        </p:nvCxnSpPr>
        <p:spPr>
          <a:xfrm>
            <a:off x="5908325" y="5430883"/>
            <a:ext cx="0" cy="159227"/>
          </a:xfrm>
          <a:prstGeom prst="straightConnector1">
            <a:avLst/>
          </a:prstGeom>
          <a:ln w="63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753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sz="2000" dirty="0"/>
              <a:t>Justice Kennedy’s Concurrence</a:t>
            </a:r>
          </a:p>
          <a:p>
            <a:endParaRPr lang="en-US" dirty="0"/>
          </a:p>
        </p:txBody>
      </p:sp>
      <p:sp>
        <p:nvSpPr>
          <p:cNvPr id="3" name="Title 2"/>
          <p:cNvSpPr>
            <a:spLocks noGrp="1"/>
          </p:cNvSpPr>
          <p:nvPr>
            <p:ph type="title"/>
          </p:nvPr>
        </p:nvSpPr>
        <p:spPr/>
        <p:txBody>
          <a:bodyPr/>
          <a:lstStyle/>
          <a:p>
            <a:r>
              <a:rPr lang="en-US" dirty="0">
                <a:solidFill>
                  <a:srgbClr val="0066B2"/>
                </a:solidFill>
              </a:rPr>
              <a:t>Physical Presence Under Fire</a:t>
            </a:r>
            <a:endParaRPr lang="en-US" dirty="0"/>
          </a:p>
        </p:txBody>
      </p:sp>
      <p:sp>
        <p:nvSpPr>
          <p:cNvPr id="4" name="Content Placeholder 3"/>
          <p:cNvSpPr>
            <a:spLocks noGrp="1"/>
          </p:cNvSpPr>
          <p:nvPr>
            <p:ph sz="quarter" idx="14"/>
          </p:nvPr>
        </p:nvSpPr>
        <p:spPr/>
        <p:txBody>
          <a:bodyPr/>
          <a:lstStyle/>
          <a:p>
            <a:r>
              <a:rPr lang="en-US" dirty="0" smtClean="0"/>
              <a:t>In </a:t>
            </a:r>
            <a:r>
              <a:rPr lang="en-US" i="1" dirty="0" smtClean="0"/>
              <a:t>DMA</a:t>
            </a:r>
            <a:r>
              <a:rPr lang="en-US" dirty="0" smtClean="0"/>
              <a:t>, Justice </a:t>
            </a:r>
            <a:r>
              <a:rPr lang="en-US" dirty="0"/>
              <a:t>Anthony Kennedy went out of his way to invite reconsideration of </a:t>
            </a:r>
            <a:r>
              <a:rPr lang="en-US" i="1" dirty="0"/>
              <a:t>Quill</a:t>
            </a:r>
            <a:r>
              <a:rPr lang="en-US" dirty="0"/>
              <a:t>.</a:t>
            </a:r>
          </a:p>
          <a:p>
            <a:pPr lvl="1"/>
            <a:r>
              <a:rPr lang="en-US" dirty="0"/>
              <a:t>“Given these changes in technology and consumer sophistication, it is unwise to delay any longer a reconsideration of the Court’s holding in </a:t>
            </a:r>
            <a:r>
              <a:rPr lang="en-US" i="1" dirty="0"/>
              <a:t>Quill</a:t>
            </a:r>
            <a:r>
              <a:rPr lang="en-US" dirty="0"/>
              <a:t>.  A case questionable even when decided, </a:t>
            </a:r>
            <a:r>
              <a:rPr lang="en-US" i="1" dirty="0"/>
              <a:t>Quill</a:t>
            </a:r>
            <a:r>
              <a:rPr lang="en-US" dirty="0"/>
              <a:t> now harms States to a degree far greater than could have been anticipated earlier….It should be left in place only if a powerful showing can be made that its rationale is still correct.”</a:t>
            </a:r>
          </a:p>
          <a:p>
            <a:r>
              <a:rPr lang="en-US" dirty="0"/>
              <a:t>In response, states have taken legislative efforts to force remote vendors to collect sales tax.</a:t>
            </a:r>
          </a:p>
          <a:p>
            <a:endParaRPr lang="en-US" dirty="0"/>
          </a:p>
        </p:txBody>
      </p:sp>
      <p:sp>
        <p:nvSpPr>
          <p:cNvPr id="5" name="Slide Number Placeholder 4"/>
          <p:cNvSpPr>
            <a:spLocks noGrp="1"/>
          </p:cNvSpPr>
          <p:nvPr>
            <p:ph type="sldNum" sz="quarter" idx="16"/>
          </p:nvPr>
        </p:nvSpPr>
        <p:spPr/>
        <p:txBody>
          <a:bodyPr/>
          <a:lstStyle/>
          <a:p>
            <a:fld id="{03F1EFBE-6FC5-4E3B-A532-A391AE8323A1}" type="slidenum">
              <a:rPr lang="en-GB" smtClean="0"/>
              <a:pPr/>
              <a:t>9</a:t>
            </a:fld>
            <a:endParaRPr lang="en-GB" dirty="0"/>
          </a:p>
        </p:txBody>
      </p:sp>
    </p:spTree>
    <p:extLst>
      <p:ext uri="{BB962C8B-B14F-4D97-AF65-F5344CB8AC3E}">
        <p14:creationId xmlns:p14="http://schemas.microsoft.com/office/powerpoint/2010/main" val="3414579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Connecticut</a:t>
            </a:r>
          </a:p>
        </p:txBody>
      </p:sp>
      <p:sp>
        <p:nvSpPr>
          <p:cNvPr id="5" name="Content Placeholder 4"/>
          <p:cNvSpPr>
            <a:spLocks noGrp="1"/>
          </p:cNvSpPr>
          <p:nvPr>
            <p:ph sz="quarter" idx="14"/>
          </p:nvPr>
        </p:nvSpPr>
        <p:spPr>
          <a:xfrm>
            <a:off x="429768" y="1155700"/>
            <a:ext cx="8280400" cy="4962525"/>
          </a:xfrm>
        </p:spPr>
        <p:txBody>
          <a:bodyPr/>
          <a:lstStyle/>
          <a:p>
            <a:r>
              <a:rPr lang="en-US" dirty="0"/>
              <a:t>Effective for tax years beginning on or after January 1, 2016, Connecticut adopted market-based sourcing rules</a:t>
            </a:r>
          </a:p>
          <a:p>
            <a:pPr lvl="1"/>
            <a:r>
              <a:rPr lang="en-US" dirty="0"/>
              <a:t>Gross receipts from services will be assigned to Connecticut if and to the extent the market for the service is in the </a:t>
            </a:r>
            <a:r>
              <a:rPr lang="en-US" dirty="0" smtClean="0"/>
              <a:t>state</a:t>
            </a:r>
          </a:p>
          <a:p>
            <a:pPr marL="342900" lvl="1" indent="0">
              <a:buNone/>
            </a:pPr>
            <a:endParaRPr lang="en-US" dirty="0"/>
          </a:p>
          <a:p>
            <a:pPr lvl="1"/>
            <a:r>
              <a:rPr lang="en-US" dirty="0"/>
              <a:t>The market will be considered to be in Connecticut if and to the extent the service is used at a location in </a:t>
            </a:r>
            <a:r>
              <a:rPr lang="en-US" dirty="0" smtClean="0"/>
              <a:t>Connecticut</a:t>
            </a:r>
          </a:p>
          <a:p>
            <a:pPr marL="342900" lvl="1" indent="0">
              <a:buNone/>
            </a:pPr>
            <a:endParaRPr lang="en-US" dirty="0"/>
          </a:p>
          <a:p>
            <a:pPr lvl="1"/>
            <a:r>
              <a:rPr lang="en-US" dirty="0"/>
              <a:t>A taxpayer may petition the Commissioner for approval to use a methodology that reasonably approximates the assignment of such receipts if they cannot be sourced under the revised </a:t>
            </a:r>
            <a:r>
              <a:rPr lang="en-US" dirty="0" smtClean="0"/>
              <a:t>law</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90</a:t>
            </a:fld>
            <a:endParaRPr lang="en-GB" dirty="0"/>
          </a:p>
        </p:txBody>
      </p:sp>
    </p:spTree>
    <p:extLst>
      <p:ext uri="{BB962C8B-B14F-4D97-AF65-F5344CB8AC3E}">
        <p14:creationId xmlns:p14="http://schemas.microsoft.com/office/powerpoint/2010/main" val="27947755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Louisiana</a:t>
            </a:r>
          </a:p>
        </p:txBody>
      </p:sp>
      <p:sp>
        <p:nvSpPr>
          <p:cNvPr id="5" name="Content Placeholder 4"/>
          <p:cNvSpPr>
            <a:spLocks noGrp="1"/>
          </p:cNvSpPr>
          <p:nvPr>
            <p:ph sz="quarter" idx="14"/>
          </p:nvPr>
        </p:nvSpPr>
        <p:spPr>
          <a:xfrm>
            <a:off x="429768" y="1155700"/>
            <a:ext cx="8280400" cy="4962525"/>
          </a:xfrm>
        </p:spPr>
        <p:txBody>
          <a:bodyPr>
            <a:normAutofit/>
          </a:bodyPr>
          <a:lstStyle/>
          <a:p>
            <a:pPr>
              <a:lnSpc>
                <a:spcPct val="110000"/>
              </a:lnSpc>
            </a:pPr>
            <a:r>
              <a:rPr lang="en-US" dirty="0"/>
              <a:t>Effective for tax years beginning on or after January 1, 2016, sales other than sales of tangible personal property to be sourced to Louisiana if the taxpayer's market for the sale is in the </a:t>
            </a:r>
            <a:r>
              <a:rPr lang="en-US" dirty="0" smtClean="0"/>
              <a:t>state</a:t>
            </a:r>
          </a:p>
          <a:p>
            <a:pPr lvl="1">
              <a:lnSpc>
                <a:spcPct val="110000"/>
              </a:lnSpc>
            </a:pPr>
            <a:r>
              <a:rPr lang="en-US" dirty="0" smtClean="0"/>
              <a:t>In </a:t>
            </a:r>
            <a:r>
              <a:rPr lang="en-US" dirty="0"/>
              <a:t>the case of sale of a service, if and to the extent the service is delivered to a location in the </a:t>
            </a:r>
            <a:r>
              <a:rPr lang="en-US" dirty="0" smtClean="0"/>
              <a:t>state</a:t>
            </a:r>
          </a:p>
          <a:p>
            <a:pPr lvl="2">
              <a:lnSpc>
                <a:spcPct val="110000"/>
              </a:lnSpc>
            </a:pPr>
            <a:r>
              <a:rPr lang="en-US" dirty="0" smtClean="0"/>
              <a:t>The </a:t>
            </a:r>
            <a:r>
              <a:rPr lang="en-US" dirty="0"/>
              <a:t>delivery of a tangible medium representing the output of a service does not control the sourcing of receipts from the underlying service</a:t>
            </a:r>
          </a:p>
          <a:p>
            <a:pPr lvl="1">
              <a:lnSpc>
                <a:spcPct val="110000"/>
              </a:lnSpc>
            </a:pPr>
            <a:r>
              <a:rPr lang="en-US" dirty="0"/>
              <a:t>Specific rules apply for sourcing service receipts  if the taxpayer’s customer is an individual or an entity unrelated to the taxpayer</a:t>
            </a:r>
          </a:p>
          <a:p>
            <a:pPr lvl="2">
              <a:lnSpc>
                <a:spcPct val="110000"/>
              </a:lnSpc>
            </a:pPr>
            <a:r>
              <a:rPr lang="en-US" dirty="0"/>
              <a:t>No statutory guidance on when the service is provided by a related business entity</a:t>
            </a:r>
          </a:p>
          <a:p>
            <a:pPr lvl="1">
              <a:lnSpc>
                <a:spcPct val="110000"/>
              </a:lnSpc>
            </a:pPr>
            <a:r>
              <a:rPr lang="en-US" dirty="0"/>
              <a:t>If the taxpayer is not taxable in a state to which a receipt is assigned, that receipt will be eliminated from the sales factor entirely</a:t>
            </a:r>
          </a:p>
        </p:txBody>
      </p:sp>
      <p:sp>
        <p:nvSpPr>
          <p:cNvPr id="6" name="Slide Number Placeholder 5"/>
          <p:cNvSpPr>
            <a:spLocks noGrp="1"/>
          </p:cNvSpPr>
          <p:nvPr>
            <p:ph type="sldNum" sz="quarter" idx="16"/>
          </p:nvPr>
        </p:nvSpPr>
        <p:spPr/>
        <p:txBody>
          <a:bodyPr/>
          <a:lstStyle/>
          <a:p>
            <a:fld id="{03F1EFBE-6FC5-4E3B-A532-A391AE8323A1}" type="slidenum">
              <a:rPr lang="en-GB" smtClean="0"/>
              <a:pPr/>
              <a:t>91</a:t>
            </a:fld>
            <a:endParaRPr lang="en-GB" dirty="0"/>
          </a:p>
        </p:txBody>
      </p:sp>
    </p:spTree>
    <p:extLst>
      <p:ext uri="{BB962C8B-B14F-4D97-AF65-F5344CB8AC3E}">
        <p14:creationId xmlns:p14="http://schemas.microsoft.com/office/powerpoint/2010/main" val="19439758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Massachusetts</a:t>
            </a:r>
          </a:p>
        </p:txBody>
      </p:sp>
      <p:sp>
        <p:nvSpPr>
          <p:cNvPr id="5" name="Content Placeholder 4"/>
          <p:cNvSpPr>
            <a:spLocks noGrp="1"/>
          </p:cNvSpPr>
          <p:nvPr>
            <p:ph sz="quarter" idx="14"/>
          </p:nvPr>
        </p:nvSpPr>
        <p:spPr>
          <a:xfrm>
            <a:off x="429768" y="1155700"/>
            <a:ext cx="8280400" cy="4962525"/>
          </a:xfrm>
        </p:spPr>
        <p:txBody>
          <a:bodyPr>
            <a:normAutofit fontScale="92500"/>
          </a:bodyPr>
          <a:lstStyle/>
          <a:p>
            <a:pPr>
              <a:lnSpc>
                <a:spcPct val="110000"/>
              </a:lnSpc>
              <a:spcBef>
                <a:spcPts val="0"/>
              </a:spcBef>
            </a:pPr>
            <a:r>
              <a:rPr lang="en-US" dirty="0"/>
              <a:t>Effective for tax years beginning on or after January 1, 2014, sales, other than sales of tangible personal property, are sourced to Massachusetts if the taxpayer’s market for the sale is in Massachusetts</a:t>
            </a:r>
          </a:p>
          <a:p>
            <a:pPr lvl="1">
              <a:lnSpc>
                <a:spcPct val="110000"/>
              </a:lnSpc>
              <a:spcBef>
                <a:spcPts val="0"/>
              </a:spcBef>
            </a:pPr>
            <a:r>
              <a:rPr lang="en-US" dirty="0"/>
              <a:t>The sale of a service  will be attributed to Massachusetts if and to the extent the service is delivered to a location in Massachusetts</a:t>
            </a:r>
          </a:p>
          <a:p>
            <a:pPr lvl="1">
              <a:lnSpc>
                <a:spcPct val="110000"/>
              </a:lnSpc>
              <a:spcBef>
                <a:spcPts val="0"/>
              </a:spcBef>
            </a:pPr>
            <a:r>
              <a:rPr lang="en-US" dirty="0"/>
              <a:t>Sales of other than tangible personal property attributed to a state where the taxpayer is not taxable or if the location of the sale cannot be determined or reasonably approximated are also excluded from the sales factor entirely</a:t>
            </a:r>
          </a:p>
          <a:p>
            <a:pPr>
              <a:lnSpc>
                <a:spcPct val="110000"/>
              </a:lnSpc>
              <a:spcBef>
                <a:spcPts val="0"/>
              </a:spcBef>
            </a:pPr>
            <a:r>
              <a:rPr lang="en-US" dirty="0" smtClean="0"/>
              <a:t>Lengthy </a:t>
            </a:r>
            <a:r>
              <a:rPr lang="en-US" dirty="0"/>
              <a:t>regulation contains examples that address numerous types of services generally bucketed based on type of service, how the service is delivered, and the type of customer</a:t>
            </a:r>
          </a:p>
          <a:p>
            <a:pPr lvl="1">
              <a:lnSpc>
                <a:spcPct val="110000"/>
              </a:lnSpc>
              <a:spcBef>
                <a:spcPts val="0"/>
              </a:spcBef>
            </a:pPr>
            <a:r>
              <a:rPr lang="en-US" dirty="0"/>
              <a:t>In-person services</a:t>
            </a:r>
          </a:p>
          <a:p>
            <a:pPr lvl="1">
              <a:lnSpc>
                <a:spcPct val="110000"/>
              </a:lnSpc>
              <a:spcBef>
                <a:spcPts val="0"/>
              </a:spcBef>
            </a:pPr>
            <a:r>
              <a:rPr lang="en-US" dirty="0"/>
              <a:t>Services delivered to customer by physical or electronic means</a:t>
            </a:r>
          </a:p>
          <a:p>
            <a:pPr lvl="1">
              <a:lnSpc>
                <a:spcPct val="110000"/>
              </a:lnSpc>
              <a:spcBef>
                <a:spcPts val="0"/>
              </a:spcBef>
            </a:pPr>
            <a:r>
              <a:rPr lang="en-US" dirty="0"/>
              <a:t>Professional </a:t>
            </a:r>
            <a:r>
              <a:rPr lang="en-US" dirty="0" smtClean="0"/>
              <a:t>services</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92</a:t>
            </a:fld>
            <a:endParaRPr lang="en-GB" dirty="0"/>
          </a:p>
        </p:txBody>
      </p:sp>
    </p:spTree>
    <p:extLst>
      <p:ext uri="{BB962C8B-B14F-4D97-AF65-F5344CB8AC3E}">
        <p14:creationId xmlns:p14="http://schemas.microsoft.com/office/powerpoint/2010/main" val="29991775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York Apportionment Hierarchy  </a:t>
            </a:r>
            <a:r>
              <a:rPr lang="en-US" dirty="0" smtClean="0"/>
              <a:t>Sourcing </a:t>
            </a:r>
            <a:r>
              <a:rPr lang="en-US" dirty="0"/>
              <a:t>Service and Other Business Receipts</a:t>
            </a:r>
          </a:p>
        </p:txBody>
      </p:sp>
      <p:sp>
        <p:nvSpPr>
          <p:cNvPr id="5" name="Content Placeholder 4"/>
          <p:cNvSpPr>
            <a:spLocks noGrp="1"/>
          </p:cNvSpPr>
          <p:nvPr>
            <p:ph sz="quarter" idx="14"/>
          </p:nvPr>
        </p:nvSpPr>
        <p:spPr>
          <a:xfrm>
            <a:off x="429768" y="1155700"/>
            <a:ext cx="8280400" cy="4962525"/>
          </a:xfrm>
        </p:spPr>
        <p:txBody>
          <a:bodyPr/>
          <a:lstStyle/>
          <a:p>
            <a:r>
              <a:rPr lang="en-US" dirty="0"/>
              <a:t>Requires due </a:t>
            </a:r>
            <a:r>
              <a:rPr lang="en-US" dirty="0" smtClean="0"/>
              <a:t>diligence before </a:t>
            </a:r>
            <a:r>
              <a:rPr lang="en-US" dirty="0"/>
              <a:t>moving on to </a:t>
            </a:r>
            <a:r>
              <a:rPr lang="en-US" dirty="0" smtClean="0"/>
              <a:t>next option</a:t>
            </a:r>
            <a:endParaRPr lang="en-US" dirty="0"/>
          </a:p>
          <a:p>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93</a:t>
            </a:fld>
            <a:endParaRPr lang="en-GB" dirty="0"/>
          </a:p>
        </p:txBody>
      </p:sp>
      <p:sp>
        <p:nvSpPr>
          <p:cNvPr id="9" name="Isosceles Triangle 8"/>
          <p:cNvSpPr/>
          <p:nvPr/>
        </p:nvSpPr>
        <p:spPr bwMode="auto">
          <a:xfrm>
            <a:off x="419100" y="1471124"/>
            <a:ext cx="8175534" cy="5022306"/>
          </a:xfrm>
          <a:prstGeom prst="triangle">
            <a:avLst>
              <a:gd name="adj" fmla="val 50417"/>
            </a:avLst>
          </a:prstGeom>
          <a:solidFill>
            <a:srgbClr val="0066B2">
              <a:alpha val="75000"/>
            </a:srgb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chemeClr val="bg1"/>
              </a:solidFill>
              <a:latin typeface="Univers 45 Light" pitchFamily="34" charset="0"/>
              <a:cs typeface="Arial" charset="0"/>
            </a:endParaRPr>
          </a:p>
        </p:txBody>
      </p:sp>
      <p:sp>
        <p:nvSpPr>
          <p:cNvPr id="10" name="TextBox 9"/>
          <p:cNvSpPr txBox="1"/>
          <p:nvPr/>
        </p:nvSpPr>
        <p:spPr>
          <a:xfrm>
            <a:off x="3464201" y="2988755"/>
            <a:ext cx="2112547" cy="954107"/>
          </a:xfrm>
          <a:prstGeom prst="rect">
            <a:avLst/>
          </a:prstGeom>
          <a:noFill/>
        </p:spPr>
        <p:txBody>
          <a:bodyPr wrap="square" rtlCol="0">
            <a:spAutoFit/>
          </a:bodyPr>
          <a:lstStyle/>
          <a:p>
            <a:pPr marL="284163" indent="-284163"/>
            <a:r>
              <a:rPr lang="en-US" sz="1400" b="1" dirty="0">
                <a:solidFill>
                  <a:schemeClr val="bg1"/>
                </a:solidFill>
              </a:rPr>
              <a:t>1. </a:t>
            </a:r>
            <a:r>
              <a:rPr lang="en-US" sz="1400" b="1" dirty="0" smtClean="0">
                <a:solidFill>
                  <a:schemeClr val="bg1"/>
                </a:solidFill>
              </a:rPr>
              <a:t>	Is </a:t>
            </a:r>
            <a:r>
              <a:rPr lang="en-US" sz="1400" b="1" dirty="0">
                <a:solidFill>
                  <a:schemeClr val="bg1"/>
                </a:solidFill>
              </a:rPr>
              <a:t>the benefit of the service received in New York? </a:t>
            </a:r>
          </a:p>
        </p:txBody>
      </p:sp>
      <p:sp>
        <p:nvSpPr>
          <p:cNvPr id="11" name="TextBox 10"/>
          <p:cNvSpPr txBox="1"/>
          <p:nvPr/>
        </p:nvSpPr>
        <p:spPr>
          <a:xfrm>
            <a:off x="2310674" y="4446759"/>
            <a:ext cx="4419600" cy="523220"/>
          </a:xfrm>
          <a:prstGeom prst="rect">
            <a:avLst/>
          </a:prstGeom>
          <a:noFill/>
        </p:spPr>
        <p:txBody>
          <a:bodyPr wrap="square" rtlCol="0">
            <a:spAutoFit/>
          </a:bodyPr>
          <a:lstStyle/>
          <a:p>
            <a:pPr marL="344488" indent="-344488"/>
            <a:r>
              <a:rPr lang="en-US" sz="1400" b="1" dirty="0">
                <a:solidFill>
                  <a:schemeClr val="bg1"/>
                </a:solidFill>
              </a:rPr>
              <a:t>2. </a:t>
            </a:r>
            <a:r>
              <a:rPr lang="en-US" sz="1400" b="1" dirty="0" smtClean="0">
                <a:solidFill>
                  <a:schemeClr val="bg1"/>
                </a:solidFill>
              </a:rPr>
              <a:t>	Is </a:t>
            </a:r>
            <a:r>
              <a:rPr lang="en-US" sz="1400" b="1" dirty="0">
                <a:solidFill>
                  <a:schemeClr val="bg1"/>
                </a:solidFill>
              </a:rPr>
              <a:t>the location of delivery in New York? </a:t>
            </a:r>
          </a:p>
        </p:txBody>
      </p:sp>
      <p:sp>
        <p:nvSpPr>
          <p:cNvPr id="12" name="TextBox 11"/>
          <p:cNvSpPr txBox="1"/>
          <p:nvPr/>
        </p:nvSpPr>
        <p:spPr>
          <a:xfrm>
            <a:off x="1739174" y="5460229"/>
            <a:ext cx="5562600" cy="954107"/>
          </a:xfrm>
          <a:prstGeom prst="rect">
            <a:avLst/>
          </a:prstGeom>
          <a:noFill/>
        </p:spPr>
        <p:txBody>
          <a:bodyPr wrap="square" rtlCol="0">
            <a:spAutoFit/>
          </a:bodyPr>
          <a:lstStyle/>
          <a:p>
            <a:pPr marL="344488" indent="-344488"/>
            <a:r>
              <a:rPr lang="en-US" sz="1400" b="1" dirty="0">
                <a:solidFill>
                  <a:schemeClr val="bg1"/>
                </a:solidFill>
              </a:rPr>
              <a:t>3. </a:t>
            </a:r>
            <a:r>
              <a:rPr lang="en-US" sz="1400" b="1" dirty="0" smtClean="0">
                <a:solidFill>
                  <a:schemeClr val="bg1"/>
                </a:solidFill>
              </a:rPr>
              <a:t>	If </a:t>
            </a:r>
            <a:r>
              <a:rPr lang="en-US" sz="1400" b="1" dirty="0">
                <a:solidFill>
                  <a:schemeClr val="bg1"/>
                </a:solidFill>
              </a:rPr>
              <a:t>receipts cannot be sourced under first two options, use last years apportionment fraction, or use current year’s formula based on receipts that can be sourced under the hierarchy</a:t>
            </a:r>
          </a:p>
        </p:txBody>
      </p:sp>
    </p:spTree>
    <p:extLst>
      <p:ext uri="{BB962C8B-B14F-4D97-AF65-F5344CB8AC3E}">
        <p14:creationId xmlns:p14="http://schemas.microsoft.com/office/powerpoint/2010/main" val="9531166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York Examples</a:t>
            </a:r>
          </a:p>
        </p:txBody>
      </p:sp>
      <p:sp>
        <p:nvSpPr>
          <p:cNvPr id="5" name="Content Placeholder 4"/>
          <p:cNvSpPr>
            <a:spLocks noGrp="1"/>
          </p:cNvSpPr>
          <p:nvPr>
            <p:ph sz="quarter" idx="14"/>
          </p:nvPr>
        </p:nvSpPr>
        <p:spPr>
          <a:xfrm>
            <a:off x="429768" y="1155700"/>
            <a:ext cx="8280400" cy="4962525"/>
          </a:xfrm>
        </p:spPr>
        <p:txBody>
          <a:bodyPr>
            <a:normAutofit fontScale="92500"/>
          </a:bodyPr>
          <a:lstStyle/>
          <a:p>
            <a:r>
              <a:rPr lang="en-US" dirty="0"/>
              <a:t>Arizona-based service provider provides web-based instruction to customers all over the US, including New York</a:t>
            </a:r>
          </a:p>
          <a:p>
            <a:r>
              <a:rPr lang="en-US" dirty="0"/>
              <a:t>Service provider has no physical presence in New York and did not file a New York 9-A return prior to tax reform </a:t>
            </a:r>
          </a:p>
          <a:p>
            <a:r>
              <a:rPr lang="en-US" dirty="0"/>
              <a:t>Under the prior rules, all of service provider’s New York receipts would be sourced to Arizona where the services are performed</a:t>
            </a:r>
          </a:p>
          <a:p>
            <a:r>
              <a:rPr lang="en-US" dirty="0"/>
              <a:t>Under the tax reform revised law, all receipts from sales of services to New York students will likely be considered New York sales</a:t>
            </a:r>
          </a:p>
          <a:p>
            <a:pPr lvl="1">
              <a:lnSpc>
                <a:spcPct val="100000"/>
              </a:lnSpc>
              <a:spcBef>
                <a:spcPts val="600"/>
              </a:spcBef>
            </a:pPr>
            <a:r>
              <a:rPr lang="en-US" dirty="0"/>
              <a:t>Reasonable to assume benefit received in New </a:t>
            </a:r>
            <a:r>
              <a:rPr lang="en-US" dirty="0" smtClean="0"/>
              <a:t>York</a:t>
            </a:r>
          </a:p>
          <a:p>
            <a:pPr>
              <a:spcBef>
                <a:spcPts val="600"/>
              </a:spcBef>
            </a:pPr>
            <a:r>
              <a:rPr lang="en-US" dirty="0" smtClean="0">
                <a:solidFill>
                  <a:schemeClr val="accent2"/>
                </a:solidFill>
              </a:rPr>
              <a:t>If </a:t>
            </a:r>
            <a:r>
              <a:rPr lang="en-US" dirty="0">
                <a:solidFill>
                  <a:schemeClr val="accent2"/>
                </a:solidFill>
              </a:rPr>
              <a:t>Arizona service provider has over $1 million of sales to New York students, it will be required to file under the state’s economic nexus </a:t>
            </a:r>
            <a:r>
              <a:rPr lang="en-US" dirty="0" smtClean="0">
                <a:solidFill>
                  <a:schemeClr val="accent2"/>
                </a:solidFill>
              </a:rPr>
              <a:t>rules</a:t>
            </a:r>
            <a:endParaRPr lang="en-US" dirty="0">
              <a:solidFill>
                <a:schemeClr val="accent2"/>
              </a:solidFill>
            </a:endParaRPr>
          </a:p>
        </p:txBody>
      </p:sp>
      <p:sp>
        <p:nvSpPr>
          <p:cNvPr id="6" name="Slide Number Placeholder 5"/>
          <p:cNvSpPr>
            <a:spLocks noGrp="1"/>
          </p:cNvSpPr>
          <p:nvPr>
            <p:ph type="sldNum" sz="quarter" idx="16"/>
          </p:nvPr>
        </p:nvSpPr>
        <p:spPr/>
        <p:txBody>
          <a:bodyPr/>
          <a:lstStyle/>
          <a:p>
            <a:fld id="{03F1EFBE-6FC5-4E3B-A532-A391AE8323A1}" type="slidenum">
              <a:rPr lang="en-GB" smtClean="0"/>
              <a:pPr/>
              <a:t>94</a:t>
            </a:fld>
            <a:endParaRPr lang="en-GB" dirty="0"/>
          </a:p>
        </p:txBody>
      </p:sp>
    </p:spTree>
    <p:extLst>
      <p:ext uri="{BB962C8B-B14F-4D97-AF65-F5344CB8AC3E}">
        <p14:creationId xmlns:p14="http://schemas.microsoft.com/office/powerpoint/2010/main" val="34052542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York Examples</a:t>
            </a:r>
          </a:p>
        </p:txBody>
      </p:sp>
      <p:sp>
        <p:nvSpPr>
          <p:cNvPr id="5" name="Content Placeholder 4"/>
          <p:cNvSpPr>
            <a:spLocks noGrp="1"/>
          </p:cNvSpPr>
          <p:nvPr>
            <p:ph sz="quarter" idx="14"/>
          </p:nvPr>
        </p:nvSpPr>
        <p:spPr>
          <a:xfrm>
            <a:off x="429768" y="1155700"/>
            <a:ext cx="8280400" cy="4962525"/>
          </a:xfrm>
        </p:spPr>
        <p:txBody>
          <a:bodyPr>
            <a:normAutofit/>
          </a:bodyPr>
          <a:lstStyle/>
          <a:p>
            <a:r>
              <a:rPr lang="en-US" dirty="0"/>
              <a:t>California-based company designs websites and performs website maintenance for customers all over the world, including certain New York based banks. </a:t>
            </a:r>
          </a:p>
          <a:p>
            <a:r>
              <a:rPr lang="en-US" dirty="0"/>
              <a:t>All work is performed outside of New York and the website software is housed on servers all over the world. </a:t>
            </a:r>
          </a:p>
          <a:p>
            <a:r>
              <a:rPr lang="en-US" dirty="0"/>
              <a:t>Company has over $1 million of receipts from New York based customers. How should it source its receipts?</a:t>
            </a:r>
          </a:p>
          <a:p>
            <a:pPr lvl="1"/>
            <a:r>
              <a:rPr lang="en-US" dirty="0"/>
              <a:t>Where is the benefit received when bank customers view and utilize the websites all over the world?</a:t>
            </a:r>
          </a:p>
          <a:p>
            <a:pPr lvl="1"/>
            <a:r>
              <a:rPr lang="en-US" dirty="0"/>
              <a:t>Where is the location of delivery for website design and maintenance services?</a:t>
            </a:r>
          </a:p>
          <a:p>
            <a:pPr lvl="1"/>
            <a:r>
              <a:rPr lang="en-US" dirty="0" smtClean="0"/>
              <a:t>Company </a:t>
            </a:r>
            <a:r>
              <a:rPr lang="en-US" dirty="0"/>
              <a:t>did not file before tax reform, so there is no prior year apportionment formula to use</a:t>
            </a:r>
          </a:p>
          <a:p>
            <a:pPr lvl="1"/>
            <a:r>
              <a:rPr lang="en-US" dirty="0"/>
              <a:t>If Company has no other receipts that can be sourced using the hierarchy, what should it do</a:t>
            </a:r>
            <a:r>
              <a:rPr lang="en-US" dirty="0" smtClean="0"/>
              <a:t>?</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95</a:t>
            </a:fld>
            <a:endParaRPr lang="en-GB" dirty="0"/>
          </a:p>
        </p:txBody>
      </p:sp>
    </p:spTree>
    <p:extLst>
      <p:ext uri="{BB962C8B-B14F-4D97-AF65-F5344CB8AC3E}">
        <p14:creationId xmlns:p14="http://schemas.microsoft.com/office/powerpoint/2010/main" val="28126828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a:t>
            </a:r>
            <a:r>
              <a:rPr lang="en-US"/>
              <a:t>York </a:t>
            </a:r>
            <a:r>
              <a:rPr lang="en-US" smtClean="0"/>
              <a:t>– Transactions </a:t>
            </a:r>
            <a:r>
              <a:rPr lang="en-US" dirty="0"/>
              <a:t>Involving </a:t>
            </a:r>
            <a:r>
              <a:rPr lang="en-US" dirty="0" smtClean="0"/>
              <a:t>Intermediaries</a:t>
            </a:r>
            <a:endParaRPr lang="en-US" dirty="0"/>
          </a:p>
        </p:txBody>
      </p:sp>
      <p:sp>
        <p:nvSpPr>
          <p:cNvPr id="5" name="Content Placeholder 4"/>
          <p:cNvSpPr>
            <a:spLocks noGrp="1"/>
          </p:cNvSpPr>
          <p:nvPr>
            <p:ph sz="quarter" idx="14"/>
          </p:nvPr>
        </p:nvSpPr>
        <p:spPr>
          <a:xfrm>
            <a:off x="429768" y="1155700"/>
            <a:ext cx="8280400" cy="4962525"/>
          </a:xfrm>
        </p:spPr>
        <p:txBody>
          <a:bodyPr/>
          <a:lstStyle/>
          <a:p>
            <a:pPr marL="0" indent="0">
              <a:buNone/>
            </a:pPr>
            <a:r>
              <a:rPr lang="en-US" b="1" dirty="0" smtClean="0"/>
              <a:t>Overview</a:t>
            </a:r>
          </a:p>
          <a:p>
            <a:r>
              <a:rPr lang="en-US" dirty="0"/>
              <a:t>Two types of transactions</a:t>
            </a:r>
          </a:p>
          <a:p>
            <a:pPr lvl="1">
              <a:lnSpc>
                <a:spcPct val="100000"/>
              </a:lnSpc>
              <a:spcBef>
                <a:spcPts val="600"/>
              </a:spcBef>
            </a:pPr>
            <a:r>
              <a:rPr lang="en-US" dirty="0"/>
              <a:t>Transaction entered into on behalf of an intermediary</a:t>
            </a:r>
          </a:p>
          <a:p>
            <a:pPr lvl="1">
              <a:lnSpc>
                <a:spcPct val="100000"/>
              </a:lnSpc>
              <a:spcBef>
                <a:spcPts val="600"/>
              </a:spcBef>
            </a:pPr>
            <a:r>
              <a:rPr lang="en-US" dirty="0"/>
              <a:t>Transaction entered into through an intermediary </a:t>
            </a:r>
          </a:p>
          <a:p>
            <a:r>
              <a:rPr lang="en-US" dirty="0"/>
              <a:t>Sourcing</a:t>
            </a:r>
          </a:p>
          <a:p>
            <a:pPr lvl="1">
              <a:lnSpc>
                <a:spcPct val="100000"/>
              </a:lnSpc>
              <a:spcBef>
                <a:spcPts val="600"/>
              </a:spcBef>
            </a:pPr>
            <a:r>
              <a:rPr lang="en-US" dirty="0"/>
              <a:t>In both cases, look to the customer; not the intermediary </a:t>
            </a:r>
          </a:p>
          <a:p>
            <a:pPr lvl="1">
              <a:lnSpc>
                <a:spcPct val="100000"/>
              </a:lnSpc>
              <a:spcBef>
                <a:spcPts val="600"/>
              </a:spcBef>
            </a:pPr>
            <a:r>
              <a:rPr lang="en-US" dirty="0"/>
              <a:t>If sourcing cannot be determined for the customer using the first two methods, then look to the intermediary </a:t>
            </a:r>
          </a:p>
          <a:p>
            <a:pPr lvl="1">
              <a:lnSpc>
                <a:spcPct val="100000"/>
              </a:lnSpc>
              <a:spcBef>
                <a:spcPts val="600"/>
              </a:spcBef>
            </a:pPr>
            <a:r>
              <a:rPr lang="en-US" dirty="0"/>
              <a:t>No requirement to seek information from the ultimate customer; only from </a:t>
            </a:r>
            <a:r>
              <a:rPr lang="en-US" dirty="0" smtClean="0"/>
              <a:t>intermediary</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96</a:t>
            </a:fld>
            <a:endParaRPr lang="en-GB" dirty="0"/>
          </a:p>
        </p:txBody>
      </p:sp>
    </p:spTree>
    <p:extLst>
      <p:ext uri="{BB962C8B-B14F-4D97-AF65-F5344CB8AC3E}">
        <p14:creationId xmlns:p14="http://schemas.microsoft.com/office/powerpoint/2010/main" val="38752695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York </a:t>
            </a:r>
            <a:r>
              <a:rPr lang="en-US" dirty="0" smtClean="0"/>
              <a:t>– </a:t>
            </a:r>
            <a:r>
              <a:rPr lang="en-US" dirty="0"/>
              <a:t>Transactions Involving </a:t>
            </a:r>
            <a:r>
              <a:rPr lang="en-US" dirty="0" smtClean="0"/>
              <a:t>Intermediaries</a:t>
            </a:r>
            <a:endParaRPr lang="en-US" dirty="0"/>
          </a:p>
        </p:txBody>
      </p:sp>
      <p:sp>
        <p:nvSpPr>
          <p:cNvPr id="5" name="Content Placeholder 4"/>
          <p:cNvSpPr>
            <a:spLocks noGrp="1"/>
          </p:cNvSpPr>
          <p:nvPr>
            <p:ph sz="quarter" idx="14"/>
          </p:nvPr>
        </p:nvSpPr>
        <p:spPr>
          <a:xfrm>
            <a:off x="429768" y="1155700"/>
            <a:ext cx="8280400" cy="4962525"/>
          </a:xfrm>
        </p:spPr>
        <p:txBody>
          <a:bodyPr/>
          <a:lstStyle/>
          <a:p>
            <a:pPr marL="0" indent="0">
              <a:buNone/>
            </a:pPr>
            <a:r>
              <a:rPr lang="en-US" b="1" dirty="0"/>
              <a:t>Example 1 </a:t>
            </a:r>
          </a:p>
          <a:p>
            <a:r>
              <a:rPr lang="en-US" dirty="0"/>
              <a:t>NYC-based taxpayer provides a for-fee pharmaceutical benefit program for its customer’s employees by contracting with a pharmacy chain that has locations throughout the tri-state area. The customer is a corporation with locations nationwide. Taxpayer receives its revenue solely from its customer to fill prescriptions for its customer’s </a:t>
            </a:r>
            <a:r>
              <a:rPr lang="en-US" dirty="0" smtClean="0"/>
              <a:t>employees.</a:t>
            </a:r>
            <a:endParaRPr lang="en-US" dirty="0"/>
          </a:p>
          <a:p>
            <a:r>
              <a:rPr lang="en-US" dirty="0"/>
              <a:t>Taxpayer should source the receipts to where its customer’s employees receive the pharmaceutical benefit, which since the employees are individuals would be presumed to be the employees’ mailing </a:t>
            </a:r>
            <a:r>
              <a:rPr lang="en-US" dirty="0" smtClean="0"/>
              <a:t>addresses.</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97</a:t>
            </a:fld>
            <a:endParaRPr lang="en-GB" dirty="0"/>
          </a:p>
        </p:txBody>
      </p:sp>
    </p:spTree>
    <p:extLst>
      <p:ext uri="{BB962C8B-B14F-4D97-AF65-F5344CB8AC3E}">
        <p14:creationId xmlns:p14="http://schemas.microsoft.com/office/powerpoint/2010/main" val="33092811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York – Transactions Involving </a:t>
            </a:r>
            <a:r>
              <a:rPr lang="en-US" dirty="0" smtClean="0"/>
              <a:t>Intermediaries</a:t>
            </a:r>
            <a:endParaRPr lang="en-US" dirty="0"/>
          </a:p>
        </p:txBody>
      </p:sp>
      <p:sp>
        <p:nvSpPr>
          <p:cNvPr id="5" name="Content Placeholder 4"/>
          <p:cNvSpPr>
            <a:spLocks noGrp="1"/>
          </p:cNvSpPr>
          <p:nvPr>
            <p:ph sz="quarter" idx="14"/>
          </p:nvPr>
        </p:nvSpPr>
        <p:spPr>
          <a:xfrm>
            <a:off x="429768" y="1155700"/>
            <a:ext cx="8280400" cy="4962525"/>
          </a:xfrm>
        </p:spPr>
        <p:txBody>
          <a:bodyPr/>
          <a:lstStyle/>
          <a:p>
            <a:pPr marL="0" indent="0">
              <a:buNone/>
            </a:pPr>
            <a:r>
              <a:rPr lang="en-US" b="1" dirty="0"/>
              <a:t>Example 2</a:t>
            </a:r>
          </a:p>
          <a:p>
            <a:r>
              <a:rPr lang="en-US" dirty="0"/>
              <a:t>Out-of-state vendor develops an internet-based information database and enters into a contract with its customer/intermediary whereby the customer will market and sell access to this database to its own customers/consumers. The vendor does not have active involvement with the consumers and is not paid by the consumers, but actively maintains and updates the database for the benefit of the consumers. </a:t>
            </a:r>
          </a:p>
          <a:p>
            <a:r>
              <a:rPr lang="en-US" dirty="0"/>
              <a:t>Vendor must source its receipts based on the consumers and make a reasonable inquiry to the intermediary to obtain the billing addresses of the consumers</a:t>
            </a:r>
            <a:r>
              <a:rPr lang="en-US" dirty="0" smtClean="0"/>
              <a:t>.</a:t>
            </a:r>
            <a:endParaRPr lang="en-US" dirty="0"/>
          </a:p>
        </p:txBody>
      </p:sp>
      <p:sp>
        <p:nvSpPr>
          <p:cNvPr id="6" name="Slide Number Placeholder 5"/>
          <p:cNvSpPr>
            <a:spLocks noGrp="1"/>
          </p:cNvSpPr>
          <p:nvPr>
            <p:ph type="sldNum" sz="quarter" idx="16"/>
          </p:nvPr>
        </p:nvSpPr>
        <p:spPr/>
        <p:txBody>
          <a:bodyPr/>
          <a:lstStyle/>
          <a:p>
            <a:fld id="{03F1EFBE-6FC5-4E3B-A532-A391AE8323A1}" type="slidenum">
              <a:rPr lang="en-GB" smtClean="0"/>
              <a:pPr/>
              <a:t>98</a:t>
            </a:fld>
            <a:endParaRPr lang="en-GB" dirty="0"/>
          </a:p>
        </p:txBody>
      </p:sp>
    </p:spTree>
    <p:extLst>
      <p:ext uri="{BB962C8B-B14F-4D97-AF65-F5344CB8AC3E}">
        <p14:creationId xmlns:p14="http://schemas.microsoft.com/office/powerpoint/2010/main" val="16250051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Look Through Method</a:t>
            </a:r>
          </a:p>
        </p:txBody>
      </p:sp>
      <p:sp>
        <p:nvSpPr>
          <p:cNvPr id="5" name="Content Placeholder 4"/>
          <p:cNvSpPr>
            <a:spLocks noGrp="1"/>
          </p:cNvSpPr>
          <p:nvPr>
            <p:ph sz="quarter" idx="14"/>
          </p:nvPr>
        </p:nvSpPr>
        <p:spPr>
          <a:xfrm>
            <a:off x="429768" y="1155700"/>
            <a:ext cx="8280400" cy="4962525"/>
          </a:xfrm>
        </p:spPr>
        <p:txBody>
          <a:bodyPr/>
          <a:lstStyle/>
          <a:p>
            <a:pPr marL="0" indent="0">
              <a:buNone/>
            </a:pPr>
            <a:r>
              <a:rPr lang="en-US" b="1" dirty="0" smtClean="0"/>
              <a:t>Considerations</a:t>
            </a:r>
            <a:endParaRPr lang="en-US" b="1" dirty="0"/>
          </a:p>
          <a:p>
            <a:r>
              <a:rPr lang="en-US" dirty="0"/>
              <a:t>Who is the customer?</a:t>
            </a:r>
          </a:p>
          <a:p>
            <a:pPr lvl="1">
              <a:lnSpc>
                <a:spcPct val="100000"/>
              </a:lnSpc>
              <a:spcBef>
                <a:spcPts val="600"/>
              </a:spcBef>
            </a:pPr>
            <a:r>
              <a:rPr lang="en-US" dirty="0"/>
              <a:t>When is an intermediary considered the customer?</a:t>
            </a:r>
          </a:p>
          <a:p>
            <a:r>
              <a:rPr lang="en-US" dirty="0"/>
              <a:t>How to determine where the value is located?</a:t>
            </a:r>
          </a:p>
          <a:p>
            <a:r>
              <a:rPr lang="en-US" dirty="0"/>
              <a:t>How do the contracts or books and records reflect where the value is located?</a:t>
            </a:r>
          </a:p>
          <a:p>
            <a:r>
              <a:rPr lang="en-US" dirty="0"/>
              <a:t>How far do you have to look through?</a:t>
            </a:r>
          </a:p>
          <a:p>
            <a:r>
              <a:rPr lang="en-US" dirty="0"/>
              <a:t>How much due diligence is required?</a:t>
            </a:r>
          </a:p>
        </p:txBody>
      </p:sp>
      <p:sp>
        <p:nvSpPr>
          <p:cNvPr id="6" name="Slide Number Placeholder 5"/>
          <p:cNvSpPr>
            <a:spLocks noGrp="1"/>
          </p:cNvSpPr>
          <p:nvPr>
            <p:ph type="sldNum" sz="quarter" idx="16"/>
          </p:nvPr>
        </p:nvSpPr>
        <p:spPr/>
        <p:txBody>
          <a:bodyPr/>
          <a:lstStyle/>
          <a:p>
            <a:fld id="{03F1EFBE-6FC5-4E3B-A532-A391AE8323A1}" type="slidenum">
              <a:rPr lang="en-GB" smtClean="0"/>
              <a:pPr/>
              <a:t>99</a:t>
            </a:fld>
            <a:endParaRPr lang="en-GB" dirty="0"/>
          </a:p>
        </p:txBody>
      </p:sp>
    </p:spTree>
    <p:extLst>
      <p:ext uri="{BB962C8B-B14F-4D97-AF65-F5344CB8AC3E}">
        <p14:creationId xmlns:p14="http://schemas.microsoft.com/office/powerpoint/2010/main" val="19953415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BLUE_EVERSHEDS SUTHERLAND" val="9178wyiO"/>
  <p:tag name="ARTICULATE_SLIDE_COUNT" val="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COPYRIGHT1" val="TRU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Blue_Eversheds Sutherland">
  <a:themeElements>
    <a:clrScheme name="Purple">
      <a:dk1>
        <a:srgbClr val="000000"/>
      </a:dk1>
      <a:lt1>
        <a:sysClr val="window" lastClr="FFFFFF"/>
      </a:lt1>
      <a:dk2>
        <a:srgbClr val="E10014"/>
      </a:dk2>
      <a:lt2>
        <a:srgbClr val="CAD100"/>
      </a:lt2>
      <a:accent1>
        <a:srgbClr val="711F7E"/>
      </a:accent1>
      <a:accent2>
        <a:srgbClr val="0066B2"/>
      </a:accent2>
      <a:accent3>
        <a:srgbClr val="5BC5F2"/>
      </a:accent3>
      <a:accent4>
        <a:srgbClr val="2F912D"/>
      </a:accent4>
      <a:accent5>
        <a:srgbClr val="FEC600"/>
      </a:accent5>
      <a:accent6>
        <a:srgbClr val="F39100"/>
      </a:accent6>
      <a:hlink>
        <a:srgbClr val="E1326B"/>
      </a:hlink>
      <a:folHlink>
        <a:srgbClr val="BEC3C6"/>
      </a:folHlink>
    </a:clrScheme>
    <a:fontScheme name="All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lank.potx" id="{55673D20-791F-455D-878E-48E9754EEBAC}" vid="{B2D17295-1C4E-4EF9-9709-5FCD9222B919}"/>
    </a:ext>
  </a:extLst>
</a:theme>
</file>

<file path=ppt/theme/theme2.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Presentation1" id="{81A74BA1-76F7-4C13-8D4A-78AC48536C86}" vid="{AEB638C6-87DD-4A05-9F1A-A413F7D543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Normal.dot</Template>
  <TotalTime>7</TotalTime>
  <Words>15510</Words>
  <Application>Microsoft Office PowerPoint</Application>
  <PresentationFormat>On-screen Show (4:3)</PresentationFormat>
  <Paragraphs>1717</Paragraphs>
  <Slides>196</Slides>
  <Notes>71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196</vt:i4>
      </vt:variant>
    </vt:vector>
  </HeadingPairs>
  <TitlesOfParts>
    <vt:vector size="199" baseType="lpstr">
      <vt:lpstr>1_Blue_Eversheds Sutherland</vt:lpstr>
      <vt:lpstr>KPMG_Standard_4x3_0922_2015</vt:lpstr>
      <vt:lpstr>Visio</vt:lpstr>
      <vt:lpstr>State and Local Tax 2017 Developments, Including Quill</vt:lpstr>
      <vt:lpstr>Agenda</vt:lpstr>
      <vt:lpstr>U.S. Supreme Court</vt:lpstr>
      <vt:lpstr>U.S. Supreme Court Docket</vt:lpstr>
      <vt:lpstr>CSX Aftermath – Disparity Permissible in Alabama &amp; Tennessee</vt:lpstr>
      <vt:lpstr>Taxpayers’ 1st Amendment Right to Pass Through Fees</vt:lpstr>
      <vt:lpstr>Physical Presence Under Fire</vt:lpstr>
      <vt:lpstr>Physical Presence Under Fire</vt:lpstr>
      <vt:lpstr>Physical Presence Under Fire</vt:lpstr>
      <vt:lpstr>Physical Presence Under Fire</vt:lpstr>
      <vt:lpstr>Physical Presence Under Fire</vt:lpstr>
      <vt:lpstr>Physical Presence Under Fire</vt:lpstr>
      <vt:lpstr>Physical Presence Under Fire</vt:lpstr>
      <vt:lpstr>Other Nexus Controversies</vt:lpstr>
      <vt:lpstr>Ohio - Factor Presence Nexus </vt:lpstr>
      <vt:lpstr>Washington – No Transactional Nexus Needed</vt:lpstr>
      <vt:lpstr>Iowa – Nexus Creating Activities </vt:lpstr>
      <vt:lpstr>Oregon – No Physical Presence Needed</vt:lpstr>
      <vt:lpstr>Maryland – Enterprise Dependency = Nexus</vt:lpstr>
      <vt:lpstr>California – Passive Interest ≠ Doing Business </vt:lpstr>
      <vt:lpstr>Transfer Pricing</vt:lpstr>
      <vt:lpstr>Overview of State Transfer Pricing Issues</vt:lpstr>
      <vt:lpstr>Courts Reigning in Use of State Transfer Pricing Adjustments</vt:lpstr>
      <vt:lpstr>Alternative Apportionment</vt:lpstr>
      <vt:lpstr>Invoking Alternative Apportionment</vt:lpstr>
      <vt:lpstr>Massachusetts – Burden of Proof</vt:lpstr>
      <vt:lpstr>Colorado – Improper Use of Alternative Apportionment</vt:lpstr>
      <vt:lpstr>Minnesota – Alternative Apportionment Struck Down</vt:lpstr>
      <vt:lpstr>Apportionment - Sourcing Developments</vt:lpstr>
      <vt:lpstr>Texas - Payment Risk &amp; Fraud Prevention Solutions Apportioned Based on the Customer’s Location </vt:lpstr>
      <vt:lpstr>New York – Online Service Sourcing</vt:lpstr>
      <vt:lpstr>New York City – Allocating Consulting Services</vt:lpstr>
      <vt:lpstr>Apportionment – Other Developments</vt:lpstr>
      <vt:lpstr>California – Unitary Relationship &amp; Business Income</vt:lpstr>
      <vt:lpstr>New Jersey – Gain From 338(h)(10) Is Nonbusiness</vt:lpstr>
      <vt:lpstr>New Jersey – Throwout Rule Clarification</vt:lpstr>
      <vt:lpstr>Deductions</vt:lpstr>
      <vt:lpstr>Virginia – “Subject to Tax” Addback</vt:lpstr>
      <vt:lpstr>Texas – Narrowing the Cost of Goods Sold Deduction</vt:lpstr>
      <vt:lpstr>State Tax Implications of US Federal Tax Reform</vt:lpstr>
      <vt:lpstr>The Blueprint</vt:lpstr>
      <vt:lpstr>Trump’s Tax Plan</vt:lpstr>
      <vt:lpstr>State Impact Based on Conformity to Federal Tax Law</vt:lpstr>
      <vt:lpstr>Questions?</vt:lpstr>
      <vt:lpstr>Connect with us!</vt:lpstr>
      <vt:lpstr>Contact us</vt:lpstr>
      <vt:lpstr>Pass the SAAS – Sales Tax Considerations of Cloud Computing</vt:lpstr>
      <vt:lpstr>Background</vt:lpstr>
      <vt:lpstr>Overview</vt:lpstr>
      <vt:lpstr>Don’t Forget Nexus!</vt:lpstr>
      <vt:lpstr>Cloud Computing</vt:lpstr>
      <vt:lpstr>Background</vt:lpstr>
      <vt:lpstr>Background</vt:lpstr>
      <vt:lpstr>Background</vt:lpstr>
      <vt:lpstr>Software as a Service (SaaS)</vt:lpstr>
      <vt:lpstr>Platform as a Service (PaaS)</vt:lpstr>
      <vt:lpstr>Infrastructure as a Service (IaaS)</vt:lpstr>
      <vt:lpstr>Cloud Service – Division of Ownership</vt:lpstr>
      <vt:lpstr>Characterization</vt:lpstr>
      <vt:lpstr>Evolution of Technology Taxation</vt:lpstr>
      <vt:lpstr>Characterization – Important Considerations</vt:lpstr>
      <vt:lpstr>Taxability – Service</vt:lpstr>
      <vt:lpstr>Taxability – Software Transfer</vt:lpstr>
      <vt:lpstr>Taxability – Infrastructure as a Service</vt:lpstr>
      <vt:lpstr>Taxability – Sale for Resale</vt:lpstr>
      <vt:lpstr>Sourcing – Sales Tax</vt:lpstr>
      <vt:lpstr>What’s a Taxpayer to Do?</vt:lpstr>
      <vt:lpstr>Cloud Computing Updates</vt:lpstr>
      <vt:lpstr>Indiana – Revisiting Cloud Computing</vt:lpstr>
      <vt:lpstr>Indiana – Application of the Department’s Bulletin</vt:lpstr>
      <vt:lpstr>Illinois – API Provided Through Cloud May Be Taxable</vt:lpstr>
      <vt:lpstr>Arizona – Recurring Payment Provider Not Taxable</vt:lpstr>
      <vt:lpstr>Tennessee – Nontaxable Document Management Solutions</vt:lpstr>
      <vt:lpstr>New York – Taxable Retail Pricing Information Services</vt:lpstr>
      <vt:lpstr>Utah – Taxable Bundled Dashboard and Website</vt:lpstr>
      <vt:lpstr>Texas – Nontaxable Insurance Tracking Service</vt:lpstr>
      <vt:lpstr>Questions?</vt:lpstr>
      <vt:lpstr>Connect with us!</vt:lpstr>
      <vt:lpstr>Contact us</vt:lpstr>
      <vt:lpstr>Prove It: Market-Based Sourcing Methodologies</vt:lpstr>
      <vt:lpstr>Why Are We Talking About Market-Based Sourcing?</vt:lpstr>
      <vt:lpstr>Why Are States Moving to Market-Based Sourcing?</vt:lpstr>
      <vt:lpstr>Sales Factor: Market-Based Sourcing for Services</vt:lpstr>
      <vt:lpstr>Market-Based Sourcing Issues</vt:lpstr>
      <vt:lpstr>Sales Factor: Market-Based Sourcing for Services</vt:lpstr>
      <vt:lpstr>Issues in Applying Market-Based Sourcing</vt:lpstr>
      <vt:lpstr>Issues in Applying Market-Based Sourcing</vt:lpstr>
      <vt:lpstr>California</vt:lpstr>
      <vt:lpstr>Sourcing of Sales Other Than Sales of TPP under California’s New Sourcing Regulation</vt:lpstr>
      <vt:lpstr>Connecticut</vt:lpstr>
      <vt:lpstr>Louisiana</vt:lpstr>
      <vt:lpstr>Massachusetts</vt:lpstr>
      <vt:lpstr>New York Apportionment Hierarchy  Sourcing Service and Other Business Receipts</vt:lpstr>
      <vt:lpstr>New York Examples</vt:lpstr>
      <vt:lpstr>New York Examples</vt:lpstr>
      <vt:lpstr>New York – Transactions Involving Intermediaries</vt:lpstr>
      <vt:lpstr>New York – Transactions Involving Intermediaries</vt:lpstr>
      <vt:lpstr>New York – Transactions Involving Intermediaries</vt:lpstr>
      <vt:lpstr>Look Through Method</vt:lpstr>
      <vt:lpstr>Market-Based Sourcing - When the Customer is an Individual</vt:lpstr>
      <vt:lpstr>Market-Based Sourcing - When the Customer is a Business</vt:lpstr>
      <vt:lpstr>Performance of Service Sourcing</vt:lpstr>
      <vt:lpstr>Performance of Service Sourcing</vt:lpstr>
      <vt:lpstr>Avoiding Double Taxation</vt:lpstr>
      <vt:lpstr>Allocation and Apportionment – Sales Factor</vt:lpstr>
      <vt:lpstr>Allocation and Apportionment – Sales Factor</vt:lpstr>
      <vt:lpstr>Questions?</vt:lpstr>
      <vt:lpstr>Connect with us!</vt:lpstr>
      <vt:lpstr>Contact us</vt:lpstr>
      <vt:lpstr>ASC 450:  The Ins and Outs of Loss Contingencies and Accruals </vt:lpstr>
      <vt:lpstr>Learning objectives</vt:lpstr>
      <vt:lpstr>Agenda</vt:lpstr>
      <vt:lpstr>ASC 450: Overview</vt:lpstr>
      <vt:lpstr>ASC 450: Overview</vt:lpstr>
      <vt:lpstr>ASC 450: Overview</vt:lpstr>
      <vt:lpstr>ASC 450: Overview</vt:lpstr>
      <vt:lpstr>ASC 450: Overview</vt:lpstr>
      <vt:lpstr>ASC 450: Overview</vt:lpstr>
      <vt:lpstr>ASC 450: Overview</vt:lpstr>
      <vt:lpstr>ASC 450: Overview</vt:lpstr>
      <vt:lpstr>ASC 450: Overview</vt:lpstr>
      <vt:lpstr>ASC 450: Overview</vt:lpstr>
      <vt:lpstr>ASC 450: Overview</vt:lpstr>
      <vt:lpstr>ASC 450: Overview</vt:lpstr>
      <vt:lpstr>Agenda</vt:lpstr>
      <vt:lpstr>ASC 450:  Accrual &amp; Disclosure Requirements</vt:lpstr>
      <vt:lpstr>ASC 450:  Accrual &amp; Disclosure Requirements</vt:lpstr>
      <vt:lpstr>ASC 450:  Accrual &amp; Disclosure Requirements</vt:lpstr>
      <vt:lpstr>ASC 450:  Accrual &amp; Disclosure Requirements</vt:lpstr>
      <vt:lpstr>ASC 450:  Accrual &amp; Disclosure Requirements</vt:lpstr>
      <vt:lpstr>ASC 450:  Accrual &amp; Disclosure Requirements  ASC 450 Decision Tree</vt:lpstr>
      <vt:lpstr>Agenda</vt:lpstr>
      <vt:lpstr>ASC 450:  Threshold Comparison  </vt:lpstr>
      <vt:lpstr>ASC 450:  Threshold Comparison  </vt:lpstr>
      <vt:lpstr>Agenda</vt:lpstr>
      <vt:lpstr>ASC 450:  Loss contingencies    </vt:lpstr>
      <vt:lpstr>ASC 450:  Loss contingencies    </vt:lpstr>
      <vt:lpstr>ASC 450:  Loss contingencies  </vt:lpstr>
      <vt:lpstr>ASC 450: Loss Contingencies</vt:lpstr>
      <vt:lpstr>ASC 450:  Loss Contingencies</vt:lpstr>
      <vt:lpstr>ASC 450: Releasing reserves</vt:lpstr>
      <vt:lpstr>Any final questions?</vt:lpstr>
      <vt:lpstr>State Tax Implications of Federal Tax Reform</vt:lpstr>
      <vt:lpstr>Agenda</vt:lpstr>
      <vt:lpstr>The Proposals</vt:lpstr>
      <vt:lpstr>PowerPoint Presentation</vt:lpstr>
      <vt:lpstr>State Tax Law Conformity</vt:lpstr>
      <vt:lpstr>State Tax Law Conformity</vt:lpstr>
      <vt:lpstr>State IRC Conformity</vt:lpstr>
      <vt:lpstr>Destination-Based Tax /                      Border Adjustment</vt:lpstr>
      <vt:lpstr>Destination-Based Tax / Border Adjustment</vt:lpstr>
      <vt:lpstr>Destination-Based Tax / Border Adjustment</vt:lpstr>
      <vt:lpstr>Destination-Based Tax / Border Adjustment </vt:lpstr>
      <vt:lpstr>Destination-Based Tax / Border Adjustment</vt:lpstr>
      <vt:lpstr>Destination Based Tax / Border Adjustment</vt:lpstr>
      <vt:lpstr>Destination-Based Tax / Border Adjustment </vt:lpstr>
      <vt:lpstr>Destination-Based Tax / Border Adjustment </vt:lpstr>
      <vt:lpstr>Destination Based Tax / Border Adjustment </vt:lpstr>
      <vt:lpstr>Full Expensing of Capital Investments</vt:lpstr>
      <vt:lpstr>Full Expensing of Capital Investments</vt:lpstr>
      <vt:lpstr>Elimination of Deduction for Interest Expense</vt:lpstr>
      <vt:lpstr>Elimination of Deduction for Interest Expense</vt:lpstr>
      <vt:lpstr>Elimination of Deduction for Interest Expense</vt:lpstr>
      <vt:lpstr>Repatriation</vt:lpstr>
      <vt:lpstr>Repatriation </vt:lpstr>
      <vt:lpstr>NOL Deductions</vt:lpstr>
      <vt:lpstr>NOL Deductions </vt:lpstr>
      <vt:lpstr>Other State Tax Issues</vt:lpstr>
      <vt:lpstr>Other State Tax Issues</vt:lpstr>
      <vt:lpstr>TEI’s Tax Reform Task Force</vt:lpstr>
      <vt:lpstr>TEI’s Tax Reform Task Force</vt:lpstr>
      <vt:lpstr>Questions?</vt:lpstr>
      <vt:lpstr>PowerPoint Presentation</vt:lpstr>
      <vt:lpstr>Routes to Early Issue Resolution</vt:lpstr>
      <vt:lpstr>Notice</vt:lpstr>
      <vt:lpstr>Agenda</vt:lpstr>
      <vt:lpstr>Effects of uncertainty</vt:lpstr>
      <vt:lpstr>Effects of uncertainty</vt:lpstr>
      <vt:lpstr>Early resolution:  Prior to filing the return – Letter rulings</vt:lpstr>
      <vt:lpstr>Early resolution:  Prior to filing the return – Letter rulings</vt:lpstr>
      <vt:lpstr>Early resolution:  Prior to filing the return – Voluntary Disclosure Agreements</vt:lpstr>
      <vt:lpstr>Early resolution:  Prior to filing the return - Amnesty Programs</vt:lpstr>
      <vt:lpstr>Early resolution:  Prior to filing the return - Amnesty Programs</vt:lpstr>
      <vt:lpstr>Early resolution:  Prior to filing the return – VDA vs. Amnesty</vt:lpstr>
      <vt:lpstr>Early resolution:  After filing return, but prior to audit</vt:lpstr>
      <vt:lpstr>Early resolution:  During an audit</vt:lpstr>
      <vt:lpstr>Early resolution:  During an audit</vt:lpstr>
      <vt:lpstr>Early resolution:  Closing an audit</vt:lpstr>
      <vt:lpstr>Early resolution:  Alternative dispute resolution alternatives – Multistate </vt:lpstr>
      <vt:lpstr>Early resolution:  Alternative dispute resolution alternatives – Multistate </vt:lpstr>
      <vt:lpstr>Early resolution:  Alternative dispute resolution alternatives – Multistate </vt:lpstr>
      <vt:lpstr>Strategies for utilizing early resolution</vt:lpstr>
      <vt:lpstr>Strategies for best utilizing early resolution</vt:lpstr>
      <vt:lpstr>Closing thoughts</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Tax 2017 Developments, Including Quill</dc:title>
  <dc:creator>Maul, Lori</dc:creator>
  <cp:lastModifiedBy>Lorelei Bassi</cp:lastModifiedBy>
  <cp:revision>6</cp:revision>
  <dcterms:modified xsi:type="dcterms:W3CDTF">2017-05-22T18:12:39Z</dcterms:modified>
</cp:coreProperties>
</file>